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83" r:id="rId5"/>
    <p:sldId id="284" r:id="rId6"/>
    <p:sldId id="286" r:id="rId7"/>
    <p:sldId id="287" r:id="rId8"/>
    <p:sldId id="289" r:id="rId9"/>
    <p:sldId id="290" r:id="rId10"/>
    <p:sldId id="291" r:id="rId11"/>
    <p:sldId id="293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1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AD705-BB8C-4DFA-A108-3F1168C76E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0E5C8-7272-4D73-A9A2-FBF3969A2FF9}">
      <dgm:prSet phldrT="[Text]"/>
      <dgm:spPr>
        <a:solidFill>
          <a:schemeClr val="bg1">
            <a:lumMod val="6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/>
            <a:t>What are “fair use” and “plagiarism” in the age of “open,” “collaboration,” and “crowdsourcing”?</a:t>
          </a:r>
          <a:endParaRPr lang="en-US" dirty="0"/>
        </a:p>
      </dgm:t>
    </dgm:pt>
    <dgm:pt modelId="{DA703732-E773-4607-92DF-24675886DB97}" type="parTrans" cxnId="{EE1D28C5-1454-42E3-9725-7F335FC8FAFF}">
      <dgm:prSet/>
      <dgm:spPr/>
      <dgm:t>
        <a:bodyPr/>
        <a:lstStyle/>
        <a:p>
          <a:endParaRPr lang="en-US"/>
        </a:p>
      </dgm:t>
    </dgm:pt>
    <dgm:pt modelId="{70E7F5ED-E495-4C23-8AB6-8BA66808843D}" type="sibTrans" cxnId="{EE1D28C5-1454-42E3-9725-7F335FC8FAFF}">
      <dgm:prSet/>
      <dgm:spPr/>
      <dgm:t>
        <a:bodyPr/>
        <a:lstStyle/>
        <a:p>
          <a:endParaRPr lang="en-US"/>
        </a:p>
      </dgm:t>
    </dgm:pt>
    <dgm:pt modelId="{FACAE344-C088-4604-B196-665DCB28F9B2}">
      <dgm:prSet phldrT="[Text]"/>
      <dgm:spPr>
        <a:solidFill>
          <a:schemeClr val="bg1">
            <a:lumMod val="6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/>
            <a:t>Do you need an approved human subjects protocol to show student projects online or to blog an interview with an author?</a:t>
          </a:r>
          <a:endParaRPr lang="en-US" dirty="0"/>
        </a:p>
      </dgm:t>
    </dgm:pt>
    <dgm:pt modelId="{F3D1BD39-33AF-4BF7-9991-07B0307D91CE}" type="parTrans" cxnId="{54559C03-00E3-42C0-BFCF-F3CCF7076DD3}">
      <dgm:prSet/>
      <dgm:spPr/>
      <dgm:t>
        <a:bodyPr/>
        <a:lstStyle/>
        <a:p>
          <a:endParaRPr lang="en-US"/>
        </a:p>
      </dgm:t>
    </dgm:pt>
    <dgm:pt modelId="{5C770665-E643-479B-AA47-C18066FFE9D5}" type="sibTrans" cxnId="{54559C03-00E3-42C0-BFCF-F3CCF7076DD3}">
      <dgm:prSet/>
      <dgm:spPr/>
      <dgm:t>
        <a:bodyPr/>
        <a:lstStyle/>
        <a:p>
          <a:endParaRPr lang="en-US"/>
        </a:p>
      </dgm:t>
    </dgm:pt>
    <dgm:pt modelId="{D2854961-38AA-4927-9E93-9CB9FBA45A7F}">
      <dgm:prSet phldrT="[Text]"/>
      <dgm:spPr>
        <a:solidFill>
          <a:schemeClr val="bg1">
            <a:lumMod val="6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/>
            <a:t>Can this  text box be read through machine-assisted means by the visually impaired? What  standards  need / should be met?</a:t>
          </a:r>
          <a:endParaRPr lang="en-US" dirty="0"/>
        </a:p>
      </dgm:t>
    </dgm:pt>
    <dgm:pt modelId="{DC5F414D-041C-4BE8-98B2-D0C5FA51CE38}" type="parTrans" cxnId="{321A1A91-340E-4E3B-B35E-978EF8A455FC}">
      <dgm:prSet/>
      <dgm:spPr/>
      <dgm:t>
        <a:bodyPr/>
        <a:lstStyle/>
        <a:p>
          <a:endParaRPr lang="en-US"/>
        </a:p>
      </dgm:t>
    </dgm:pt>
    <dgm:pt modelId="{B3726781-2694-47D0-9802-25F8A2B0F3A4}" type="sibTrans" cxnId="{321A1A91-340E-4E3B-B35E-978EF8A455FC}">
      <dgm:prSet/>
      <dgm:spPr/>
      <dgm:t>
        <a:bodyPr/>
        <a:lstStyle/>
        <a:p>
          <a:endParaRPr lang="en-US"/>
        </a:p>
      </dgm:t>
    </dgm:pt>
    <dgm:pt modelId="{5BF31F4E-6D9A-4CEE-A78A-27B9D30F0204}" type="pres">
      <dgm:prSet presAssocID="{06EAD705-BB8C-4DFA-A108-3F1168C76E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453C2-0210-4594-9875-FD03C9B369B5}" type="pres">
      <dgm:prSet presAssocID="{AA80E5C8-7272-4D73-A9A2-FBF3969A2F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15F17-6DC0-4F18-8B66-B9D32746E4B5}" type="pres">
      <dgm:prSet presAssocID="{70E7F5ED-E495-4C23-8AB6-8BA66808843D}" presName="sibTrans" presStyleCnt="0"/>
      <dgm:spPr/>
    </dgm:pt>
    <dgm:pt modelId="{3723B14B-CA48-46E6-BA4D-43A1D4C93856}" type="pres">
      <dgm:prSet presAssocID="{FACAE344-C088-4604-B196-665DCB28F9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00DEE-B96F-4EC7-817C-DAEEBBDD6A94}" type="pres">
      <dgm:prSet presAssocID="{5C770665-E643-479B-AA47-C18066FFE9D5}" presName="sibTrans" presStyleCnt="0"/>
      <dgm:spPr/>
    </dgm:pt>
    <dgm:pt modelId="{7A1435C6-3514-484C-8D9E-F6E0D0C4961C}" type="pres">
      <dgm:prSet presAssocID="{D2854961-38AA-4927-9E93-9CB9FBA45A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D28C5-1454-42E3-9725-7F335FC8FAFF}" srcId="{06EAD705-BB8C-4DFA-A108-3F1168C76E89}" destId="{AA80E5C8-7272-4D73-A9A2-FBF3969A2FF9}" srcOrd="0" destOrd="0" parTransId="{DA703732-E773-4607-92DF-24675886DB97}" sibTransId="{70E7F5ED-E495-4C23-8AB6-8BA66808843D}"/>
    <dgm:cxn modelId="{BC9D73AF-EBA2-45A3-81D8-7F08351002E6}" type="presOf" srcId="{FACAE344-C088-4604-B196-665DCB28F9B2}" destId="{3723B14B-CA48-46E6-BA4D-43A1D4C93856}" srcOrd="0" destOrd="0" presId="urn:microsoft.com/office/officeart/2005/8/layout/default"/>
    <dgm:cxn modelId="{E1757EE6-EFF1-4D29-947D-46EA98F1824A}" type="presOf" srcId="{06EAD705-BB8C-4DFA-A108-3F1168C76E89}" destId="{5BF31F4E-6D9A-4CEE-A78A-27B9D30F0204}" srcOrd="0" destOrd="0" presId="urn:microsoft.com/office/officeart/2005/8/layout/default"/>
    <dgm:cxn modelId="{321A1A91-340E-4E3B-B35E-978EF8A455FC}" srcId="{06EAD705-BB8C-4DFA-A108-3F1168C76E89}" destId="{D2854961-38AA-4927-9E93-9CB9FBA45A7F}" srcOrd="2" destOrd="0" parTransId="{DC5F414D-041C-4BE8-98B2-D0C5FA51CE38}" sibTransId="{B3726781-2694-47D0-9802-25F8A2B0F3A4}"/>
    <dgm:cxn modelId="{54559C03-00E3-42C0-BFCF-F3CCF7076DD3}" srcId="{06EAD705-BB8C-4DFA-A108-3F1168C76E89}" destId="{FACAE344-C088-4604-B196-665DCB28F9B2}" srcOrd="1" destOrd="0" parTransId="{F3D1BD39-33AF-4BF7-9991-07B0307D91CE}" sibTransId="{5C770665-E643-479B-AA47-C18066FFE9D5}"/>
    <dgm:cxn modelId="{03F8C305-4322-406C-960D-6776DABC405B}" type="presOf" srcId="{D2854961-38AA-4927-9E93-9CB9FBA45A7F}" destId="{7A1435C6-3514-484C-8D9E-F6E0D0C4961C}" srcOrd="0" destOrd="0" presId="urn:microsoft.com/office/officeart/2005/8/layout/default"/>
    <dgm:cxn modelId="{CE177104-AFCB-445B-90AC-9C8DBA3B829C}" type="presOf" srcId="{AA80E5C8-7272-4D73-A9A2-FBF3969A2FF9}" destId="{775453C2-0210-4594-9875-FD03C9B369B5}" srcOrd="0" destOrd="0" presId="urn:microsoft.com/office/officeart/2005/8/layout/default"/>
    <dgm:cxn modelId="{136DCC8A-516D-44B3-80FD-8A73F8063185}" type="presParOf" srcId="{5BF31F4E-6D9A-4CEE-A78A-27B9D30F0204}" destId="{775453C2-0210-4594-9875-FD03C9B369B5}" srcOrd="0" destOrd="0" presId="urn:microsoft.com/office/officeart/2005/8/layout/default"/>
    <dgm:cxn modelId="{57B7118F-BDA5-43CD-AC31-5F41BC8DF212}" type="presParOf" srcId="{5BF31F4E-6D9A-4CEE-A78A-27B9D30F0204}" destId="{7B615F17-6DC0-4F18-8B66-B9D32746E4B5}" srcOrd="1" destOrd="0" presId="urn:microsoft.com/office/officeart/2005/8/layout/default"/>
    <dgm:cxn modelId="{2CBC0433-5D44-4C29-9288-CCF2EE65DC6C}" type="presParOf" srcId="{5BF31F4E-6D9A-4CEE-A78A-27B9D30F0204}" destId="{3723B14B-CA48-46E6-BA4D-43A1D4C93856}" srcOrd="2" destOrd="0" presId="urn:microsoft.com/office/officeart/2005/8/layout/default"/>
    <dgm:cxn modelId="{D18FF66E-C38F-47E4-BBC1-83AE2CD522D9}" type="presParOf" srcId="{5BF31F4E-6D9A-4CEE-A78A-27B9D30F0204}" destId="{46D00DEE-B96F-4EC7-817C-DAEEBBDD6A94}" srcOrd="3" destOrd="0" presId="urn:microsoft.com/office/officeart/2005/8/layout/default"/>
    <dgm:cxn modelId="{C962FB5E-6DD1-4D61-A31D-8243CFB532A5}" type="presParOf" srcId="{5BF31F4E-6D9A-4CEE-A78A-27B9D30F0204}" destId="{7A1435C6-3514-484C-8D9E-F6E0D0C496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53C2-0210-4594-9875-FD03C9B369B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are “fair use” and “plagiarism” in the age of “open,” “collaboration,” and “crowdsourcing”?</a:t>
          </a:r>
          <a:endParaRPr lang="en-US" sz="1900" kern="1200" dirty="0"/>
        </a:p>
      </dsp:txBody>
      <dsp:txXfrm>
        <a:off x="744" y="145603"/>
        <a:ext cx="2902148" cy="1741289"/>
      </dsp:txXfrm>
    </dsp:sp>
    <dsp:sp modelId="{3723B14B-CA48-46E6-BA4D-43A1D4C9385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you need an approved human subjects protocol to show student projects online or to blog an interview with an author?</a:t>
          </a:r>
          <a:endParaRPr lang="en-US" sz="1900" kern="1200" dirty="0"/>
        </a:p>
      </dsp:txBody>
      <dsp:txXfrm>
        <a:off x="3193107" y="145603"/>
        <a:ext cx="2902148" cy="1741289"/>
      </dsp:txXfrm>
    </dsp:sp>
    <dsp:sp modelId="{7A1435C6-3514-484C-8D9E-F6E0D0C4961C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this  text box be read through machine-assisted means by the visually impaired? What  standards  need / should be met?</a:t>
          </a:r>
          <a:endParaRPr lang="en-US" sz="1900" kern="1200" dirty="0"/>
        </a:p>
      </dsp:txBody>
      <dsp:txXfrm>
        <a:off x="1596925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4F6A-E6DD-4D1D-8D4F-A6153D91D3EE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99C1-3950-4119-8838-23D73D64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4987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Humanities </a:t>
            </a:r>
            <a:r>
              <a:rPr lang="en-US" sz="3600" b="1" dirty="0" err="1" smtClean="0">
                <a:latin typeface="+mj-lt"/>
              </a:rPr>
              <a:t>Centres</a:t>
            </a:r>
            <a:r>
              <a:rPr lang="en-US" sz="3600" b="1" dirty="0" smtClean="0">
                <a:latin typeface="+mj-lt"/>
              </a:rPr>
              <a:t> and </a:t>
            </a:r>
          </a:p>
          <a:p>
            <a:r>
              <a:rPr lang="en-US" sz="3600" b="1" dirty="0" smtClean="0">
                <a:latin typeface="+mj-lt"/>
              </a:rPr>
              <a:t>the Digital Humanities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6302" y="5048071"/>
            <a:ext cx="137569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Alan Liu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6402" y="5048071"/>
            <a:ext cx="569079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Australasian Consortium </a:t>
            </a:r>
            <a:r>
              <a:rPr lang="en-US" b="1" dirty="0" smtClean="0"/>
              <a:t>of</a:t>
            </a:r>
          </a:p>
          <a:p>
            <a:pPr algn="r"/>
            <a:r>
              <a:rPr lang="en-US" b="1" dirty="0" smtClean="0"/>
              <a:t>Humanities Research </a:t>
            </a:r>
            <a:r>
              <a:rPr lang="en-US" b="1" dirty="0" err="1"/>
              <a:t>Centres</a:t>
            </a:r>
            <a:r>
              <a:rPr lang="en-US" b="1" dirty="0"/>
              <a:t> </a:t>
            </a:r>
            <a:endParaRPr lang="en-US" b="1" dirty="0" smtClean="0"/>
          </a:p>
          <a:p>
            <a:pPr algn="r"/>
            <a:r>
              <a:rPr lang="en-US" b="1" dirty="0" smtClean="0"/>
              <a:t>Annual Meeting, July 8, 2013</a:t>
            </a:r>
          </a:p>
          <a:p>
            <a:pPr algn="r"/>
            <a:r>
              <a:rPr lang="en-US" b="1" dirty="0" smtClean="0"/>
              <a:t>   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31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60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think tanks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for humanities policies in the digital age by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6334125" cy="954107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>
                <a:solidFill>
                  <a:srgbClr val="C00000"/>
                </a:solidFill>
              </a:rPr>
              <a:t>Taking the lead in </a:t>
            </a:r>
            <a:r>
              <a:rPr lang="en-US" sz="1400" dirty="0" smtClean="0">
                <a:solidFill>
                  <a:srgbClr val="C00000"/>
                </a:solidFill>
              </a:rPr>
              <a:t>bringing together administrators, faculty, “alt-ac” staff, and graduate students to think through changes in humanities hiring/promotion protocols to accommodate digital work, collaboration, </a:t>
            </a:r>
            <a:r>
              <a:rPr lang="en-US" sz="1400" dirty="0" err="1" smtClean="0">
                <a:solidFill>
                  <a:srgbClr val="C00000"/>
                </a:solidFill>
              </a:rPr>
              <a:t>bibliometrics</a:t>
            </a:r>
            <a:r>
              <a:rPr lang="en-US" sz="1400" dirty="0" smtClean="0">
                <a:solidFill>
                  <a:srgbClr val="C00000"/>
                </a:solidFill>
              </a:rPr>
              <a:t>, and “alt-metrics.”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8" y="2209800"/>
            <a:ext cx="3437835" cy="42761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39886"/>
            <a:ext cx="6162675" cy="107632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438400" y="3429000"/>
            <a:ext cx="6162675" cy="1087211"/>
          </a:xfrm>
          <a:prstGeom prst="wedgeRectCallout">
            <a:avLst>
              <a:gd name="adj1" fmla="val -61107"/>
              <a:gd name="adj2" fmla="val -7367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60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think tanks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for humanities policies in the digital age by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6334125" cy="954107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>
                <a:solidFill>
                  <a:srgbClr val="C00000"/>
                </a:solidFill>
              </a:rPr>
              <a:t>Taking the lead in </a:t>
            </a:r>
            <a:r>
              <a:rPr lang="en-US" sz="1400" dirty="0" smtClean="0">
                <a:solidFill>
                  <a:srgbClr val="C00000"/>
                </a:solidFill>
              </a:rPr>
              <a:t>bringing together administrators, faculty, “alt-ac” staff, and graduate students to think through changes in humanities hiring/promotion protocols to accommodate digital work, collaboration, </a:t>
            </a:r>
            <a:r>
              <a:rPr lang="en-US" sz="1400" dirty="0" err="1" smtClean="0">
                <a:solidFill>
                  <a:srgbClr val="C00000"/>
                </a:solidFill>
              </a:rPr>
              <a:t>bibliometrics</a:t>
            </a:r>
            <a:r>
              <a:rPr lang="en-US" sz="1400" dirty="0" smtClean="0">
                <a:solidFill>
                  <a:srgbClr val="C00000"/>
                </a:solidFill>
              </a:rPr>
              <a:t>, and “alt-metrics.”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7" y="2244459"/>
            <a:ext cx="4067175" cy="39515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817639"/>
            <a:ext cx="34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http://dhdhi.hypotheses.org/1855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06" y="2244459"/>
            <a:ext cx="4203766" cy="2727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8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4987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Humanities </a:t>
            </a:r>
            <a:r>
              <a:rPr lang="en-US" sz="3600" b="1" dirty="0" err="1" smtClean="0">
                <a:latin typeface="+mj-lt"/>
              </a:rPr>
              <a:t>Centres</a:t>
            </a:r>
            <a:r>
              <a:rPr lang="en-US" sz="3600" b="1" dirty="0" smtClean="0">
                <a:latin typeface="+mj-lt"/>
              </a:rPr>
              <a:t> and </a:t>
            </a:r>
          </a:p>
          <a:p>
            <a:r>
              <a:rPr lang="en-US" sz="3600" b="1" dirty="0" smtClean="0">
                <a:latin typeface="+mj-lt"/>
              </a:rPr>
              <a:t>the Digital Humanities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6302" y="5048071"/>
            <a:ext cx="137569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Alan Liu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6402" y="5048071"/>
            <a:ext cx="569079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Australasian Consortium </a:t>
            </a:r>
            <a:r>
              <a:rPr lang="en-US" b="1" dirty="0" smtClean="0"/>
              <a:t>of</a:t>
            </a:r>
          </a:p>
          <a:p>
            <a:pPr algn="r"/>
            <a:r>
              <a:rPr lang="en-US" b="1" dirty="0" smtClean="0"/>
              <a:t>Humanities Research </a:t>
            </a:r>
            <a:r>
              <a:rPr lang="en-US" b="1" dirty="0" err="1"/>
              <a:t>Centres</a:t>
            </a:r>
            <a:r>
              <a:rPr lang="en-US" b="1" dirty="0"/>
              <a:t> </a:t>
            </a:r>
            <a:endParaRPr lang="en-US" b="1" dirty="0" smtClean="0"/>
          </a:p>
          <a:p>
            <a:pPr algn="r"/>
            <a:r>
              <a:rPr lang="en-US" b="1" dirty="0" smtClean="0"/>
              <a:t>Annual Meeting, July 8, 2013</a:t>
            </a:r>
          </a:p>
          <a:p>
            <a:pPr algn="r"/>
            <a:r>
              <a:rPr lang="en-US" b="1" dirty="0" smtClean="0"/>
              <a:t>   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71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20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A.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serve as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</a:rPr>
              <a:t>hubs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for digital humanities infrastructural services by . . .</a:t>
            </a:r>
          </a:p>
        </p:txBody>
      </p:sp>
    </p:spTree>
    <p:extLst>
      <p:ext uri="{BB962C8B-B14F-4D97-AF65-F5344CB8AC3E}">
        <p14:creationId xmlns:p14="http://schemas.microsoft.com/office/powerpoint/2010/main" val="14170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1335"/>
            <a:ext cx="820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</a:t>
            </a:r>
            <a:r>
              <a:rPr lang="en-US" sz="1600" b="1" dirty="0" err="1" smtClean="0">
                <a:solidFill>
                  <a:srgbClr val="C00000"/>
                </a:solidFill>
                <a:latin typeface="Calibri" charset="0"/>
              </a:rPr>
              <a:t>entres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 can 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hubs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 for digital humanities infrastructural services by . . .</a:t>
            </a:r>
            <a:endParaRPr lang="en-US" sz="1600" b="1" dirty="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1026" name="Picture 2" descr="http://www.umu.se/digitalAssets/83/83350_humlab_socialmedi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542724" cy="297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502920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HUMlab</a:t>
            </a:r>
            <a:r>
              <a:rPr lang="en-US" sz="1400" dirty="0" smtClean="0"/>
              <a:t>,</a:t>
            </a:r>
          </a:p>
          <a:p>
            <a:pPr algn="r"/>
            <a:r>
              <a:rPr lang="en-US" sz="1200" dirty="0" err="1" smtClean="0"/>
              <a:t>Umeå</a:t>
            </a:r>
            <a:r>
              <a:rPr lang="en-US" sz="1200" dirty="0" smtClean="0"/>
              <a:t> University, Sweden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5343525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C00000"/>
                </a:solidFill>
              </a:rPr>
              <a:t>Creating state-of-the-art physical &amp; digital infrastructure for international meetings and workshops between humanities </a:t>
            </a:r>
            <a:r>
              <a:rPr lang="en-US" sz="1400" dirty="0" err="1" smtClean="0">
                <a:solidFill>
                  <a:srgbClr val="C00000"/>
                </a:solidFill>
              </a:rPr>
              <a:t>centres</a:t>
            </a:r>
            <a:r>
              <a:rPr lang="en-US" sz="1400" dirty="0" smtClean="0">
                <a:solidFill>
                  <a:srgbClr val="C00000"/>
                </a:solidFill>
              </a:rPr>
              <a:t> and cultural institutions.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blog.humlab.umu.se/files/2012/09/emmaslakthus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97" y="4116882"/>
            <a:ext cx="2554325" cy="1919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blog.humlab.umu.se/files/2012/09/con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96" y="2081784"/>
            <a:ext cx="2554325" cy="1919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20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serve as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</a:rPr>
              <a:t>hubs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for digital humanities infrastructural services by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752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“Humanities Laboratories,” Franklin Institute, Duke U.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5343525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smtClean="0">
                <a:solidFill>
                  <a:srgbClr val="C00000"/>
                </a:solidFill>
              </a:rPr>
              <a:t>Creating incubation programs &amp; spaces for humanities projects and courses with a digital component.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" name="Picture 2" descr="Duke University’s Haiti Lab created the permanent installation Haiti: History Embedded in Amber in spring 2010. (Photo by Alfredo Rive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" y="5181600"/>
            <a:ext cx="1686464" cy="1122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99046"/>
            <a:ext cx="4810125" cy="3237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oday.duke.edu/sites/default/files/stories/nex420.jpg?1358437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07024"/>
            <a:ext cx="182880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2286000"/>
            <a:ext cx="259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“Each </a:t>
            </a:r>
            <a:r>
              <a:rPr lang="en-US" sz="1200" dirty="0"/>
              <a:t>Humanities Lab (which can run for a period of 1 to 3 years) is built around a theme or broadly defined idea as articulated by a core team of four to five faculty members from the humanities, interpretive social sciences, and other Duke schools and research units. Each Lab also encompasses an expanded, </a:t>
            </a:r>
            <a:r>
              <a:rPr lang="en-US" sz="1200" dirty="0" smtClean="0"/>
              <a:t>‘vertically integrated’ </a:t>
            </a:r>
            <a:r>
              <a:rPr lang="en-US" sz="1200" dirty="0"/>
              <a:t>group of faculty members, graduate assistants, and undergraduate students working on shared research projects</a:t>
            </a:r>
            <a:r>
              <a:rPr lang="en-US" sz="1200" dirty="0" smtClean="0"/>
              <a:t>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5311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20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serve as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</a:rPr>
              <a:t>hubs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for digital humanities infrastructural services by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Holocaust Living History Workshop at University of California, San </a:t>
            </a:r>
            <a:r>
              <a:rPr lang="en-US" sz="1400" dirty="0" smtClean="0"/>
              <a:t>Diego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5343525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 smtClean="0">
                <a:solidFill>
                  <a:srgbClr val="C00000"/>
                </a:solidFill>
              </a:rPr>
              <a:t>Creating innovative hybrid digital/face-to-face events bridging between the academy and the public.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286000"/>
            <a:ext cx="320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Holocaust Living History Workshop </a:t>
            </a:r>
            <a:r>
              <a:rPr lang="en-US" sz="1200" dirty="0" smtClean="0"/>
              <a:t> connects </a:t>
            </a:r>
            <a:r>
              <a:rPr lang="en-US" sz="1200" dirty="0"/>
              <a:t>undergraduate students with local survivors of the Holocaust to train the community in using the USC </a:t>
            </a:r>
            <a:r>
              <a:rPr lang="en-US" sz="1200" dirty="0" err="1"/>
              <a:t>Shoah</a:t>
            </a:r>
            <a:r>
              <a:rPr lang="en-US" sz="1200" dirty="0"/>
              <a:t> Foundation Visual History Archive--a database of 52,000 Holocaust survivor testimonies founded by film maker Steven Spielberg--to experience the history told in the Archive.  </a:t>
            </a:r>
          </a:p>
          <a:p>
            <a:r>
              <a:rPr lang="en-US" sz="1200" dirty="0"/>
              <a:t>​</a:t>
            </a:r>
          </a:p>
          <a:p>
            <a:r>
              <a:rPr lang="en-US" sz="1200" dirty="0" smtClean="0"/>
              <a:t>"</a:t>
            </a:r>
            <a:r>
              <a:rPr lang="en-US" sz="1200" dirty="0"/>
              <a:t>Student volunteers have received special training on how to search through the testimonies in the massive Archive, and then teach survivors and their families—from multiple generations—how to use the </a:t>
            </a:r>
            <a:r>
              <a:rPr lang="en-US" sz="1200" dirty="0" smtClean="0"/>
              <a:t>database."</a:t>
            </a:r>
            <a:endParaRPr lang="en-US" sz="1200" dirty="0"/>
          </a:p>
          <a:p>
            <a:r>
              <a:rPr lang="en-US" sz="1200" dirty="0"/>
              <a:t>​</a:t>
            </a:r>
          </a:p>
          <a:p>
            <a:r>
              <a:rPr lang="en-US" sz="1200" dirty="0"/>
              <a:t>The Workshop also brings local survivors to the library to speak to </a:t>
            </a:r>
            <a:r>
              <a:rPr lang="en-US" sz="1200" dirty="0" smtClean="0"/>
              <a:t>students in its "Witnessing </a:t>
            </a:r>
            <a:r>
              <a:rPr lang="en-US" sz="1200" dirty="0"/>
              <a:t>History" </a:t>
            </a:r>
            <a:r>
              <a:rPr lang="en-US" sz="1200" dirty="0" smtClean="0"/>
              <a:t>series.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" y="1828800"/>
            <a:ext cx="3807823" cy="3466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199"/>
            <a:ext cx="1600200" cy="1182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83" y="5412558"/>
            <a:ext cx="1523999" cy="1210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85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20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serve as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</a:rPr>
              <a:t>hubs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for digital humanities infrastructural services by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99138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U. California Santa Barbara</a:t>
            </a:r>
          </a:p>
          <a:p>
            <a:r>
              <a:rPr lang="en-US" sz="1400" dirty="0" smtClean="0"/>
              <a:t>English Department</a:t>
            </a:r>
          </a:p>
          <a:p>
            <a:r>
              <a:rPr lang="en-US" sz="1400" dirty="0" smtClean="0"/>
              <a:t>Undergraduate Research Journal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5343525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 smtClean="0">
                <a:solidFill>
                  <a:srgbClr val="C00000"/>
                </a:solidFill>
              </a:rPr>
              <a:t>Providing digital development, publishing, curation, intellectual-property, and funding services for the humanities (or brokering them with other university providers).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149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(Published through an Open Journal Systems installation on an English Department server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" y="2014210"/>
            <a:ext cx="4662487" cy="39462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1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60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think tanks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for humanities policies in the digital age by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8255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60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think tanks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for humanities policies in the digital age by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6334125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</a:rPr>
              <a:t>Taking the lead in bringing </a:t>
            </a:r>
            <a:r>
              <a:rPr lang="en-US" sz="1400" dirty="0" smtClean="0">
                <a:solidFill>
                  <a:srgbClr val="C00000"/>
                </a:solidFill>
              </a:rPr>
              <a:t>together university </a:t>
            </a:r>
            <a:r>
              <a:rPr lang="en-US" sz="1400" dirty="0">
                <a:solidFill>
                  <a:srgbClr val="C00000"/>
                </a:solidFill>
              </a:rPr>
              <a:t>library, university press, and other academic agencies </a:t>
            </a:r>
            <a:r>
              <a:rPr lang="en-US" sz="1400" dirty="0" smtClean="0">
                <a:solidFill>
                  <a:srgbClr val="C00000"/>
                </a:solidFill>
              </a:rPr>
              <a:t>to </a:t>
            </a:r>
            <a:r>
              <a:rPr lang="en-US" sz="1400" dirty="0">
                <a:solidFill>
                  <a:srgbClr val="C00000"/>
                </a:solidFill>
              </a:rPr>
              <a:t>think through the long-term logic of humanities publishing, collection, curation, and reader access </a:t>
            </a:r>
            <a:r>
              <a:rPr lang="en-US" sz="1400" dirty="0" smtClean="0">
                <a:solidFill>
                  <a:srgbClr val="C00000"/>
                </a:solidFill>
              </a:rPr>
              <a:t>services in the digital age.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1762541" y="3401513"/>
            <a:ext cx="1295400" cy="1293812"/>
            <a:chOff x="3352800" y="3200400"/>
            <a:chExt cx="890588" cy="889000"/>
          </a:xfrm>
        </p:grpSpPr>
        <p:grpSp>
          <p:nvGrpSpPr>
            <p:cNvPr id="12" name="Group 130"/>
            <p:cNvGrpSpPr>
              <a:grpSpLocks/>
            </p:cNvGrpSpPr>
            <p:nvPr/>
          </p:nvGrpSpPr>
          <p:grpSpPr bwMode="auto">
            <a:xfrm>
              <a:off x="3352800" y="3200400"/>
              <a:ext cx="890588" cy="889000"/>
              <a:chOff x="3124200" y="228600"/>
              <a:chExt cx="1066800" cy="1066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124200" y="228600"/>
                <a:ext cx="1066800" cy="106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Ellipse 45"/>
              <p:cNvSpPr/>
              <p:nvPr/>
            </p:nvSpPr>
            <p:spPr bwMode="auto">
              <a:xfrm>
                <a:off x="3245784" y="295356"/>
                <a:ext cx="831476" cy="61913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3387222" y="3356384"/>
              <a:ext cx="825500" cy="38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1500" b="1" dirty="0" smtClean="0">
                  <a:latin typeface="Calibri" charset="0"/>
                </a:rPr>
                <a:t>University Presses</a:t>
              </a:r>
              <a:endParaRPr lang="en-US" sz="1500" b="1" i="1" dirty="0">
                <a:latin typeface="Calibri" charset="0"/>
              </a:endParaRPr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4003657" y="3401513"/>
            <a:ext cx="1295400" cy="1293812"/>
            <a:chOff x="3352800" y="3200400"/>
            <a:chExt cx="890588" cy="889000"/>
          </a:xfrm>
        </p:grpSpPr>
        <p:grpSp>
          <p:nvGrpSpPr>
            <p:cNvPr id="17" name="Group 130"/>
            <p:cNvGrpSpPr>
              <a:grpSpLocks/>
            </p:cNvGrpSpPr>
            <p:nvPr/>
          </p:nvGrpSpPr>
          <p:grpSpPr bwMode="auto">
            <a:xfrm>
              <a:off x="3352800" y="3200400"/>
              <a:ext cx="890588" cy="889000"/>
              <a:chOff x="3124200" y="228600"/>
              <a:chExt cx="1066800" cy="1066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124200" y="228600"/>
                <a:ext cx="1066800" cy="106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Ellipse 45"/>
              <p:cNvSpPr/>
              <p:nvPr/>
            </p:nvSpPr>
            <p:spPr bwMode="auto">
              <a:xfrm>
                <a:off x="3245784" y="295356"/>
                <a:ext cx="831476" cy="61913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3387222" y="3356384"/>
              <a:ext cx="825500" cy="38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1500" b="1" dirty="0" smtClean="0">
                  <a:latin typeface="Calibri" charset="0"/>
                </a:rPr>
                <a:t>University Libraries</a:t>
              </a:r>
              <a:endParaRPr lang="en-US" sz="1500" b="1" i="1" dirty="0">
                <a:latin typeface="Calibri" charset="0"/>
              </a:endParaRP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5592906" y="2146776"/>
            <a:ext cx="1964629" cy="1961126"/>
            <a:chOff x="1922463" y="4703763"/>
            <a:chExt cx="890587" cy="889000"/>
          </a:xfrm>
        </p:grpSpPr>
        <p:grpSp>
          <p:nvGrpSpPr>
            <p:cNvPr id="22" name="Group 122"/>
            <p:cNvGrpSpPr>
              <a:grpSpLocks/>
            </p:cNvGrpSpPr>
            <p:nvPr/>
          </p:nvGrpSpPr>
          <p:grpSpPr bwMode="auto">
            <a:xfrm>
              <a:off x="1922463" y="4703763"/>
              <a:ext cx="890587" cy="889000"/>
              <a:chOff x="762000" y="4876800"/>
              <a:chExt cx="1066800" cy="1066800"/>
            </a:xfrm>
          </p:grpSpPr>
          <p:sp>
            <p:nvSpPr>
              <p:cNvPr id="24" name="Oval 23"/>
              <p:cNvSpPr/>
              <p:nvPr/>
            </p:nvSpPr>
            <p:spPr>
              <a:xfrm rot="430127">
                <a:off x="762000" y="4876800"/>
                <a:ext cx="1066800" cy="10668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2D8589"/>
                  </a:gs>
                  <a:gs pos="0">
                    <a:srgbClr val="4CEEF2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 cmpd="sng">
                <a:solidFill>
                  <a:srgbClr val="2D85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Ellipse 45"/>
              <p:cNvSpPr/>
              <p:nvPr/>
            </p:nvSpPr>
            <p:spPr bwMode="auto">
              <a:xfrm>
                <a:off x="864687" y="4947286"/>
                <a:ext cx="831001" cy="61722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1954213" y="4929982"/>
              <a:ext cx="827087" cy="3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2400" b="1" dirty="0" smtClean="0">
                  <a:latin typeface="Calibri" charset="0"/>
                </a:rPr>
                <a:t>Google, Amazon, etc.</a:t>
              </a:r>
              <a:endParaRPr lang="en-US" sz="2400" b="1" i="1" dirty="0">
                <a:latin typeface="Calibri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56021" y="4401810"/>
            <a:ext cx="1219200" cy="1217612"/>
            <a:chOff x="2362200" y="3125788"/>
            <a:chExt cx="1219200" cy="1217612"/>
          </a:xfrm>
        </p:grpSpPr>
        <p:sp>
          <p:nvSpPr>
            <p:cNvPr id="30" name="Oval 29"/>
            <p:cNvSpPr/>
            <p:nvPr/>
          </p:nvSpPr>
          <p:spPr bwMode="auto">
            <a:xfrm>
              <a:off x="2362200" y="3125788"/>
              <a:ext cx="1219200" cy="1217612"/>
            </a:xfrm>
            <a:prstGeom prst="ellipse">
              <a:avLst/>
            </a:prstGeom>
            <a:gradFill flip="none" rotWithShape="1">
              <a:gsLst>
                <a:gs pos="0">
                  <a:srgbClr val="00E223"/>
                </a:gs>
                <a:gs pos="100000">
                  <a:srgbClr val="00680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Ellipse 45"/>
            <p:cNvSpPr/>
            <p:nvPr/>
          </p:nvSpPr>
          <p:spPr bwMode="auto">
            <a:xfrm>
              <a:off x="2501899" y="3201986"/>
              <a:ext cx="949324" cy="7064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2406754" y="3351975"/>
              <a:ext cx="1130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 dirty="0" err="1" smtClean="0">
                  <a:latin typeface="Calibri" charset="0"/>
                </a:rPr>
                <a:t>Europeana</a:t>
              </a:r>
              <a:r>
                <a:rPr lang="en-US" sz="1400" dirty="0" smtClean="0">
                  <a:latin typeface="Calibri" charset="0"/>
                </a:rPr>
                <a:t>, </a:t>
              </a:r>
              <a:r>
                <a:rPr lang="en-US" sz="1400" b="1" dirty="0" smtClean="0">
                  <a:latin typeface="Calibri" charset="0"/>
                </a:rPr>
                <a:t>DPLA</a:t>
              </a:r>
              <a:r>
                <a:rPr lang="en-US" sz="1400" b="1" dirty="0" smtClean="0">
                  <a:latin typeface="Calibri" charset="0"/>
                </a:rPr>
                <a:t>, etc.</a:t>
              </a:r>
              <a:endParaRPr lang="en-US" sz="1400" b="1" i="1" dirty="0">
                <a:latin typeface="Calibri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44742" y="4853378"/>
            <a:ext cx="1219200" cy="1217612"/>
            <a:chOff x="2362200" y="3125788"/>
            <a:chExt cx="1219200" cy="1217612"/>
          </a:xfrm>
        </p:grpSpPr>
        <p:sp>
          <p:nvSpPr>
            <p:cNvPr id="34" name="Oval 33"/>
            <p:cNvSpPr/>
            <p:nvPr/>
          </p:nvSpPr>
          <p:spPr bwMode="auto">
            <a:xfrm>
              <a:off x="2362200" y="3125788"/>
              <a:ext cx="1219200" cy="1217612"/>
            </a:xfrm>
            <a:prstGeom prst="ellipse">
              <a:avLst/>
            </a:prstGeom>
            <a:gradFill flip="none" rotWithShape="1">
              <a:gsLst>
                <a:gs pos="0">
                  <a:srgbClr val="00E223"/>
                </a:gs>
                <a:gs pos="100000">
                  <a:srgbClr val="00680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Ellipse 45"/>
            <p:cNvSpPr/>
            <p:nvPr/>
          </p:nvSpPr>
          <p:spPr bwMode="auto">
            <a:xfrm>
              <a:off x="2501899" y="3201986"/>
              <a:ext cx="949324" cy="7064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2406754" y="3351975"/>
              <a:ext cx="11300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dirty="0" smtClean="0">
                  <a:latin typeface="Calibri" charset="0"/>
                </a:rPr>
                <a:t>Open Access </a:t>
              </a:r>
              <a:r>
                <a:rPr lang="en-US" sz="1200" dirty="0" smtClean="0">
                  <a:latin typeface="Calibri" charset="0"/>
                </a:rPr>
                <a:t>(</a:t>
              </a:r>
              <a:r>
                <a:rPr lang="en-US" sz="1200" b="1" dirty="0" smtClean="0">
                  <a:latin typeface="Calibri" charset="0"/>
                </a:rPr>
                <a:t>OLH, PLOH, etc.)</a:t>
              </a:r>
              <a:endParaRPr lang="en-US" sz="1200" b="1" i="1" dirty="0">
                <a:latin typeface="Calibri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48341" y="2070578"/>
            <a:ext cx="1219200" cy="1217612"/>
            <a:chOff x="2362200" y="3125788"/>
            <a:chExt cx="1219200" cy="1217612"/>
          </a:xfrm>
        </p:grpSpPr>
        <p:sp>
          <p:nvSpPr>
            <p:cNvPr id="38" name="Oval 37"/>
            <p:cNvSpPr/>
            <p:nvPr/>
          </p:nvSpPr>
          <p:spPr bwMode="auto">
            <a:xfrm>
              <a:off x="2362200" y="3125788"/>
              <a:ext cx="1219200" cy="1217612"/>
            </a:xfrm>
            <a:prstGeom prst="ellipse">
              <a:avLst/>
            </a:prstGeom>
            <a:gradFill flip="none" rotWithShape="1">
              <a:gsLst>
                <a:gs pos="0">
                  <a:srgbClr val="00E223"/>
                </a:gs>
                <a:gs pos="100000">
                  <a:srgbClr val="00680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Ellipse 45"/>
            <p:cNvSpPr/>
            <p:nvPr/>
          </p:nvSpPr>
          <p:spPr bwMode="auto">
            <a:xfrm>
              <a:off x="2501899" y="3201986"/>
              <a:ext cx="949324" cy="7064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406754" y="3351975"/>
              <a:ext cx="1130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US" sz="1400" b="1" dirty="0" smtClean="0">
                  <a:latin typeface="Calibri" charset="0"/>
                </a:rPr>
                <a:t>Social</a:t>
              </a:r>
            </a:p>
            <a:p>
              <a:pPr algn="ctr" defTabSz="457200"/>
              <a:r>
                <a:rPr lang="en-US" sz="1400" b="1" dirty="0" smtClean="0">
                  <a:latin typeface="Calibri" charset="0"/>
                </a:rPr>
                <a:t>media</a:t>
              </a:r>
              <a:endParaRPr lang="en-US" sz="1400" b="1" i="1" dirty="0">
                <a:latin typeface="Calibri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1000" y="2631487"/>
            <a:ext cx="1219200" cy="1217612"/>
            <a:chOff x="2362200" y="3125788"/>
            <a:chExt cx="1219200" cy="1217612"/>
          </a:xfrm>
        </p:grpSpPr>
        <p:sp>
          <p:nvSpPr>
            <p:cNvPr id="42" name="Oval 41"/>
            <p:cNvSpPr/>
            <p:nvPr/>
          </p:nvSpPr>
          <p:spPr bwMode="auto">
            <a:xfrm>
              <a:off x="2362200" y="3125788"/>
              <a:ext cx="1219200" cy="121761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Ellipse 45"/>
            <p:cNvSpPr/>
            <p:nvPr/>
          </p:nvSpPr>
          <p:spPr bwMode="auto">
            <a:xfrm>
              <a:off x="2501899" y="3201986"/>
              <a:ext cx="949324" cy="7064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389336" y="3410514"/>
              <a:ext cx="1174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200" b="1" dirty="0" smtClean="0">
                  <a:latin typeface="Calibri" charset="0"/>
                </a:rPr>
                <a:t>Cultural institutions</a:t>
              </a:r>
              <a:endParaRPr lang="en-US" sz="1200" b="1" i="1" dirty="0">
                <a:latin typeface="Calibri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8546" y="2832796"/>
            <a:ext cx="1016625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rgbClr val="C00000"/>
                </a:solidFill>
              </a:rPr>
              <a:t>?</a:t>
            </a:r>
            <a:endParaRPr lang="en-US" sz="14000" dirty="0">
              <a:solidFill>
                <a:srgbClr val="C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12009" y="4860143"/>
            <a:ext cx="1219200" cy="1217612"/>
            <a:chOff x="2362200" y="3125788"/>
            <a:chExt cx="1219200" cy="1217612"/>
          </a:xfrm>
        </p:grpSpPr>
        <p:sp>
          <p:nvSpPr>
            <p:cNvPr id="46" name="Oval 45"/>
            <p:cNvSpPr/>
            <p:nvPr/>
          </p:nvSpPr>
          <p:spPr bwMode="auto">
            <a:xfrm>
              <a:off x="2362200" y="3125788"/>
              <a:ext cx="1219200" cy="1217612"/>
            </a:xfrm>
            <a:prstGeom prst="ellipse">
              <a:avLst/>
            </a:prstGeom>
            <a:gradFill flip="none" rotWithShape="1">
              <a:gsLst>
                <a:gs pos="0">
                  <a:srgbClr val="00E223"/>
                </a:gs>
                <a:gs pos="100000">
                  <a:srgbClr val="00680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Ellipse 45"/>
            <p:cNvSpPr/>
            <p:nvPr/>
          </p:nvSpPr>
          <p:spPr bwMode="auto">
            <a:xfrm>
              <a:off x="2501899" y="3201986"/>
              <a:ext cx="949324" cy="7064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389336" y="3410514"/>
              <a:ext cx="11746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200" b="1" dirty="0" smtClean="0">
                  <a:latin typeface="Calibri" charset="0"/>
                </a:rPr>
                <a:t>Crowdsourcing</a:t>
              </a:r>
            </a:p>
            <a:p>
              <a:pPr algn="ctr" defTabSz="457200"/>
              <a:r>
                <a:rPr lang="en-US" sz="1200" b="1" dirty="0" smtClean="0">
                  <a:latin typeface="Calibri" charset="0"/>
                </a:rPr>
                <a:t>(Your Paintings, etc.)</a:t>
              </a:r>
              <a:endParaRPr lang="en-US" sz="1200" b="1" i="1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200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Humanities </a:t>
            </a:r>
            <a:r>
              <a:rPr lang="en-US" sz="1400" b="1" dirty="0" err="1" smtClean="0">
                <a:latin typeface="+mj-lt"/>
              </a:rPr>
              <a:t>Centres</a:t>
            </a:r>
            <a:r>
              <a:rPr lang="en-US" sz="1400" b="1" dirty="0" smtClean="0">
                <a:latin typeface="+mj-lt"/>
              </a:rPr>
              <a:t> and </a:t>
            </a:r>
          </a:p>
          <a:p>
            <a:r>
              <a:rPr lang="en-US" sz="1400" b="1" dirty="0" smtClean="0">
                <a:latin typeface="+mj-lt"/>
              </a:rPr>
              <a:t>the Digital Humanities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5620"/>
            <a:ext cx="8077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381000" y="685800"/>
            <a:ext cx="860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.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Humanities </a:t>
            </a:r>
            <a:r>
              <a:rPr lang="en-US" sz="1600" b="1" dirty="0" err="1">
                <a:solidFill>
                  <a:srgbClr val="C00000"/>
                </a:solidFill>
                <a:latin typeface="Calibri" charset="0"/>
              </a:rPr>
              <a:t>centres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 can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serve as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</a:rPr>
              <a:t>think tanks </a:t>
            </a:r>
            <a:r>
              <a:rPr lang="en-US" sz="1600" b="1" dirty="0" smtClean="0">
                <a:solidFill>
                  <a:srgbClr val="C00000"/>
                </a:solidFill>
                <a:latin typeface="Calibri" charset="0"/>
              </a:rPr>
              <a:t>for humanities policies in the digital age by </a:t>
            </a:r>
            <a:r>
              <a:rPr lang="en-US" sz="1600" b="1" dirty="0">
                <a:solidFill>
                  <a:srgbClr val="C00000"/>
                </a:solidFill>
                <a:latin typeface="Calibri" charset="0"/>
              </a:rPr>
              <a:t>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1066800"/>
            <a:ext cx="6334125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>
                <a:solidFill>
                  <a:srgbClr val="C00000"/>
                </a:solidFill>
              </a:rPr>
              <a:t>Taking the lead in </a:t>
            </a:r>
            <a:r>
              <a:rPr lang="en-US" sz="1400" dirty="0" smtClean="0">
                <a:solidFill>
                  <a:srgbClr val="C00000"/>
                </a:solidFill>
              </a:rPr>
              <a:t>bringing together humanities researchers, instructors, and students to think about the evolving nature of *intellectual property, *research ethics (human subjects), &amp; *accessibility/disability in the digital age.</a:t>
            </a:r>
            <a:endParaRPr 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2380109"/>
              </p:ext>
            </p:extLst>
          </p:nvPr>
        </p:nvGraphicFramePr>
        <p:xfrm>
          <a:off x="15240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27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807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Liu</dc:creator>
  <cp:lastModifiedBy>Alan Liu</cp:lastModifiedBy>
  <cp:revision>94</cp:revision>
  <dcterms:created xsi:type="dcterms:W3CDTF">2013-06-25T06:15:01Z</dcterms:created>
  <dcterms:modified xsi:type="dcterms:W3CDTF">2013-07-07T23:54:42Z</dcterms:modified>
</cp:coreProperties>
</file>