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27" r:id="rId3"/>
    <p:sldId id="300" r:id="rId4"/>
    <p:sldId id="302" r:id="rId5"/>
    <p:sldId id="257" r:id="rId6"/>
    <p:sldId id="303" r:id="rId7"/>
    <p:sldId id="304" r:id="rId8"/>
    <p:sldId id="258" r:id="rId9"/>
    <p:sldId id="259" r:id="rId10"/>
    <p:sldId id="260" r:id="rId11"/>
    <p:sldId id="266" r:id="rId12"/>
    <p:sldId id="267" r:id="rId13"/>
    <p:sldId id="329" r:id="rId14"/>
    <p:sldId id="268" r:id="rId15"/>
    <p:sldId id="269" r:id="rId16"/>
    <p:sldId id="272" r:id="rId17"/>
    <p:sldId id="273" r:id="rId18"/>
    <p:sldId id="274" r:id="rId19"/>
    <p:sldId id="275" r:id="rId20"/>
    <p:sldId id="276" r:id="rId21"/>
    <p:sldId id="298" r:id="rId22"/>
    <p:sldId id="282" r:id="rId23"/>
    <p:sldId id="280" r:id="rId24"/>
    <p:sldId id="281" r:id="rId25"/>
    <p:sldId id="284" r:id="rId26"/>
    <p:sldId id="307" r:id="rId27"/>
    <p:sldId id="308" r:id="rId28"/>
    <p:sldId id="311" r:id="rId29"/>
    <p:sldId id="313" r:id="rId30"/>
    <p:sldId id="331" r:id="rId31"/>
    <p:sldId id="312" r:id="rId32"/>
    <p:sldId id="315" r:id="rId33"/>
    <p:sldId id="314" r:id="rId34"/>
    <p:sldId id="316" r:id="rId35"/>
    <p:sldId id="332" r:id="rId36"/>
    <p:sldId id="317" r:id="rId37"/>
    <p:sldId id="322" r:id="rId38"/>
    <p:sldId id="320" r:id="rId39"/>
    <p:sldId id="321" r:id="rId40"/>
    <p:sldId id="319" r:id="rId41"/>
    <p:sldId id="325" r:id="rId42"/>
    <p:sldId id="330" r:id="rId43"/>
    <p:sldId id="326"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72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4" autoAdjust="0"/>
    <p:restoredTop sz="94649" autoAdjust="0"/>
  </p:normalViewPr>
  <p:slideViewPr>
    <p:cSldViewPr snapToObjects="1" showGuides="1">
      <p:cViewPr varScale="1">
        <p:scale>
          <a:sx n="74" d="100"/>
          <a:sy n="74" d="100"/>
        </p:scale>
        <p:origin x="-276" y="-102"/>
      </p:cViewPr>
      <p:guideLst>
        <p:guide orient="horz" pos="1628"/>
        <p:guide pos="1767"/>
      </p:guideLst>
    </p:cSldViewPr>
  </p:slideViewPr>
  <p:notesTextViewPr>
    <p:cViewPr>
      <p:scale>
        <a:sx n="1" d="1"/>
        <a:sy n="1" d="1"/>
      </p:scale>
      <p:origin x="0" y="0"/>
    </p:cViewPr>
  </p:notesTextViewPr>
  <p:gridSpacing cx="38405" cy="384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165AF6-87A0-4DDC-86A0-5D87B4F9A0B0}" type="doc">
      <dgm:prSet loTypeId="urn:microsoft.com/office/officeart/2005/8/layout/hProcess11" loCatId="process" qsTypeId="urn:microsoft.com/office/officeart/2005/8/quickstyle/simple1" qsCatId="simple" csTypeId="urn:microsoft.com/office/officeart/2005/8/colors/accent1_2" csCatId="accent1" phldr="1"/>
      <dgm:spPr/>
    </dgm:pt>
    <dgm:pt modelId="{36F8AC40-3E1D-41B1-A5CE-5088C04D84B5}">
      <dgm:prSet phldrT="[Text]"/>
      <dgm:spPr/>
      <dgm:t>
        <a:bodyPr/>
        <a:lstStyle/>
        <a:p>
          <a:r>
            <a:rPr lang="en-US" dirty="0" smtClean="0"/>
            <a:t>Core Message</a:t>
          </a:r>
          <a:endParaRPr lang="en-US" dirty="0"/>
        </a:p>
      </dgm:t>
    </dgm:pt>
    <dgm:pt modelId="{384B0B27-1992-46F3-9A55-B2F84F46B474}" type="parTrans" cxnId="{4DA073DB-3757-4700-96A1-A8DFE70FA7C2}">
      <dgm:prSet/>
      <dgm:spPr/>
      <dgm:t>
        <a:bodyPr/>
        <a:lstStyle/>
        <a:p>
          <a:endParaRPr lang="en-US"/>
        </a:p>
      </dgm:t>
    </dgm:pt>
    <dgm:pt modelId="{0DE06EDA-BA83-4C5C-8E8D-6237636835D6}" type="sibTrans" cxnId="{4DA073DB-3757-4700-96A1-A8DFE70FA7C2}">
      <dgm:prSet/>
      <dgm:spPr/>
      <dgm:t>
        <a:bodyPr/>
        <a:lstStyle/>
        <a:p>
          <a:endParaRPr lang="en-US"/>
        </a:p>
      </dgm:t>
    </dgm:pt>
    <dgm:pt modelId="{90C22C7B-1D96-42D1-B7B2-B48158F1D219}">
      <dgm:prSet phldrT="[Text]"/>
      <dgm:spPr/>
      <dgm:t>
        <a:bodyPr/>
        <a:lstStyle/>
        <a:p>
          <a:r>
            <a:rPr lang="en-US" dirty="0" smtClean="0"/>
            <a:t>Spokesperson</a:t>
          </a:r>
          <a:endParaRPr lang="en-US" dirty="0"/>
        </a:p>
      </dgm:t>
    </dgm:pt>
    <dgm:pt modelId="{2CBAB9EF-EA70-41E4-AEF2-E1B6088D5CAE}" type="parTrans" cxnId="{DE3A7CE4-29BB-4B27-8B0E-D0EDA0945635}">
      <dgm:prSet/>
      <dgm:spPr/>
      <dgm:t>
        <a:bodyPr/>
        <a:lstStyle/>
        <a:p>
          <a:endParaRPr lang="en-US"/>
        </a:p>
      </dgm:t>
    </dgm:pt>
    <dgm:pt modelId="{225FEC40-95EB-41B3-8A49-5AEE4F1D35B0}" type="sibTrans" cxnId="{DE3A7CE4-29BB-4B27-8B0E-D0EDA0945635}">
      <dgm:prSet/>
      <dgm:spPr/>
      <dgm:t>
        <a:bodyPr/>
        <a:lstStyle/>
        <a:p>
          <a:endParaRPr lang="en-US"/>
        </a:p>
      </dgm:t>
    </dgm:pt>
    <dgm:pt modelId="{4C72EA0C-8E05-4D92-BC29-536B91BB52B8}">
      <dgm:prSet phldrT="[Text]"/>
      <dgm:spPr/>
      <dgm:t>
        <a:bodyPr/>
        <a:lstStyle/>
        <a:p>
          <a:r>
            <a:rPr lang="en-US" dirty="0" smtClean="0"/>
            <a:t>Media Channel</a:t>
          </a:r>
          <a:endParaRPr lang="en-US" dirty="0"/>
        </a:p>
      </dgm:t>
    </dgm:pt>
    <dgm:pt modelId="{0CC0D3F7-BE26-4EAC-B70D-6FBE4C4FFD9F}" type="parTrans" cxnId="{90E98E67-9DA5-4AF6-9ED2-6373156B9207}">
      <dgm:prSet/>
      <dgm:spPr/>
      <dgm:t>
        <a:bodyPr/>
        <a:lstStyle/>
        <a:p>
          <a:endParaRPr lang="en-US"/>
        </a:p>
      </dgm:t>
    </dgm:pt>
    <dgm:pt modelId="{71F39DA8-7A7E-4A66-8CD4-4A68877233B5}" type="sibTrans" cxnId="{90E98E67-9DA5-4AF6-9ED2-6373156B9207}">
      <dgm:prSet/>
      <dgm:spPr/>
      <dgm:t>
        <a:bodyPr/>
        <a:lstStyle/>
        <a:p>
          <a:endParaRPr lang="en-US"/>
        </a:p>
      </dgm:t>
    </dgm:pt>
    <dgm:pt modelId="{6465CB6F-585A-4F57-BBEC-5D2C8B4E6C98}">
      <dgm:prSet phldrT="[Text]"/>
      <dgm:spPr/>
      <dgm:t>
        <a:bodyPr/>
        <a:lstStyle/>
        <a:p>
          <a:r>
            <a:rPr lang="en-US" dirty="0" smtClean="0"/>
            <a:t>Media Genre</a:t>
          </a:r>
          <a:endParaRPr lang="en-US" dirty="0"/>
        </a:p>
      </dgm:t>
    </dgm:pt>
    <dgm:pt modelId="{8D0AB2FE-7ACF-4F55-B3C3-6A7AEABAC3F8}" type="parTrans" cxnId="{3BCB5DB4-5BC4-4996-B941-F7449BFD25E3}">
      <dgm:prSet/>
      <dgm:spPr/>
      <dgm:t>
        <a:bodyPr/>
        <a:lstStyle/>
        <a:p>
          <a:endParaRPr lang="en-US"/>
        </a:p>
      </dgm:t>
    </dgm:pt>
    <dgm:pt modelId="{D7508E55-928C-4E7B-831D-621F0D921E48}" type="sibTrans" cxnId="{3BCB5DB4-5BC4-4996-B941-F7449BFD25E3}">
      <dgm:prSet/>
      <dgm:spPr/>
      <dgm:t>
        <a:bodyPr/>
        <a:lstStyle/>
        <a:p>
          <a:endParaRPr lang="en-US"/>
        </a:p>
      </dgm:t>
    </dgm:pt>
    <dgm:pt modelId="{E0ECA730-3468-4BBB-B537-4277323ECE08}">
      <dgm:prSet phldrT="[Text]"/>
      <dgm:spPr/>
      <dgm:t>
        <a:bodyPr/>
        <a:lstStyle/>
        <a:p>
          <a:r>
            <a:rPr lang="en-US" dirty="0" smtClean="0"/>
            <a:t>Audience</a:t>
          </a:r>
          <a:endParaRPr lang="en-US" dirty="0"/>
        </a:p>
      </dgm:t>
    </dgm:pt>
    <dgm:pt modelId="{0B046637-D84F-4C4B-98C4-7CE45BE77D00}" type="parTrans" cxnId="{D22E370A-B8F1-4163-9B7A-0EEBAEE4279C}">
      <dgm:prSet/>
      <dgm:spPr/>
      <dgm:t>
        <a:bodyPr/>
        <a:lstStyle/>
        <a:p>
          <a:endParaRPr lang="en-US"/>
        </a:p>
      </dgm:t>
    </dgm:pt>
    <dgm:pt modelId="{ACBCAE30-CB4B-4A48-812C-583259AEA53C}" type="sibTrans" cxnId="{D22E370A-B8F1-4163-9B7A-0EEBAEE4279C}">
      <dgm:prSet/>
      <dgm:spPr/>
      <dgm:t>
        <a:bodyPr/>
        <a:lstStyle/>
        <a:p>
          <a:endParaRPr lang="en-US"/>
        </a:p>
      </dgm:t>
    </dgm:pt>
    <dgm:pt modelId="{9A14746A-29EC-46B5-9372-73755AB90D1C}" type="pres">
      <dgm:prSet presAssocID="{DD165AF6-87A0-4DDC-86A0-5D87B4F9A0B0}" presName="Name0" presStyleCnt="0">
        <dgm:presLayoutVars>
          <dgm:dir/>
          <dgm:resizeHandles val="exact"/>
        </dgm:presLayoutVars>
      </dgm:prSet>
      <dgm:spPr/>
    </dgm:pt>
    <dgm:pt modelId="{2EA07D2F-413C-4D1D-9EEE-F4D54C9AF639}" type="pres">
      <dgm:prSet presAssocID="{DD165AF6-87A0-4DDC-86A0-5D87B4F9A0B0}" presName="arrow" presStyleLbl="bgShp" presStyleIdx="0" presStyleCnt="1"/>
      <dgm:spPr/>
    </dgm:pt>
    <dgm:pt modelId="{E956558C-B850-43A1-8933-1336F4AC376C}" type="pres">
      <dgm:prSet presAssocID="{DD165AF6-87A0-4DDC-86A0-5D87B4F9A0B0}" presName="points" presStyleCnt="0"/>
      <dgm:spPr/>
    </dgm:pt>
    <dgm:pt modelId="{08E89981-D8DD-4480-B707-C4D80678A850}" type="pres">
      <dgm:prSet presAssocID="{36F8AC40-3E1D-41B1-A5CE-5088C04D84B5}" presName="compositeA" presStyleCnt="0"/>
      <dgm:spPr/>
    </dgm:pt>
    <dgm:pt modelId="{D170D065-B7AF-4CA4-84B0-1FA211E388E7}" type="pres">
      <dgm:prSet presAssocID="{36F8AC40-3E1D-41B1-A5CE-5088C04D84B5}" presName="textA" presStyleLbl="revTx" presStyleIdx="0" presStyleCnt="5">
        <dgm:presLayoutVars>
          <dgm:bulletEnabled val="1"/>
        </dgm:presLayoutVars>
      </dgm:prSet>
      <dgm:spPr/>
      <dgm:t>
        <a:bodyPr/>
        <a:lstStyle/>
        <a:p>
          <a:endParaRPr lang="en-US"/>
        </a:p>
      </dgm:t>
    </dgm:pt>
    <dgm:pt modelId="{32BD6F3E-DECE-47AF-BB09-52C5DA90F149}" type="pres">
      <dgm:prSet presAssocID="{36F8AC40-3E1D-41B1-A5CE-5088C04D84B5}" presName="circleA" presStyleLbl="node1" presStyleIdx="0" presStyleCnt="5"/>
      <dgm:spPr/>
    </dgm:pt>
    <dgm:pt modelId="{1990E7EA-5049-402D-AF10-91CECBB51DA7}" type="pres">
      <dgm:prSet presAssocID="{36F8AC40-3E1D-41B1-A5CE-5088C04D84B5}" presName="spaceA" presStyleCnt="0"/>
      <dgm:spPr/>
    </dgm:pt>
    <dgm:pt modelId="{42B4A258-C8BA-4899-930E-A93B3C797190}" type="pres">
      <dgm:prSet presAssocID="{0DE06EDA-BA83-4C5C-8E8D-6237636835D6}" presName="space" presStyleCnt="0"/>
      <dgm:spPr/>
    </dgm:pt>
    <dgm:pt modelId="{5A735377-CCE0-4413-91C9-A3B4510C097E}" type="pres">
      <dgm:prSet presAssocID="{90C22C7B-1D96-42D1-B7B2-B48158F1D219}" presName="compositeB" presStyleCnt="0"/>
      <dgm:spPr/>
    </dgm:pt>
    <dgm:pt modelId="{EEF8FFBD-4C82-46C0-901D-951206D961B5}" type="pres">
      <dgm:prSet presAssocID="{90C22C7B-1D96-42D1-B7B2-B48158F1D219}" presName="textB" presStyleLbl="revTx" presStyleIdx="1" presStyleCnt="5">
        <dgm:presLayoutVars>
          <dgm:bulletEnabled val="1"/>
        </dgm:presLayoutVars>
      </dgm:prSet>
      <dgm:spPr/>
      <dgm:t>
        <a:bodyPr/>
        <a:lstStyle/>
        <a:p>
          <a:endParaRPr lang="en-US"/>
        </a:p>
      </dgm:t>
    </dgm:pt>
    <dgm:pt modelId="{772E9852-F328-4603-950A-698491A11F66}" type="pres">
      <dgm:prSet presAssocID="{90C22C7B-1D96-42D1-B7B2-B48158F1D219}" presName="circleB" presStyleLbl="node1" presStyleIdx="1" presStyleCnt="5"/>
      <dgm:spPr/>
    </dgm:pt>
    <dgm:pt modelId="{F962A6F0-0642-4AEE-9408-ACBB148BB7B8}" type="pres">
      <dgm:prSet presAssocID="{90C22C7B-1D96-42D1-B7B2-B48158F1D219}" presName="spaceB" presStyleCnt="0"/>
      <dgm:spPr/>
    </dgm:pt>
    <dgm:pt modelId="{B08267A5-A62A-49F4-BE4C-8E9FEDBF655D}" type="pres">
      <dgm:prSet presAssocID="{225FEC40-95EB-41B3-8A49-5AEE4F1D35B0}" presName="space" presStyleCnt="0"/>
      <dgm:spPr/>
    </dgm:pt>
    <dgm:pt modelId="{02357C6A-CAB5-4C82-86BC-01DACBEBAF44}" type="pres">
      <dgm:prSet presAssocID="{4C72EA0C-8E05-4D92-BC29-536B91BB52B8}" presName="compositeA" presStyleCnt="0"/>
      <dgm:spPr/>
    </dgm:pt>
    <dgm:pt modelId="{045B772B-1173-482A-9D29-19637261B416}" type="pres">
      <dgm:prSet presAssocID="{4C72EA0C-8E05-4D92-BC29-536B91BB52B8}" presName="textA" presStyleLbl="revTx" presStyleIdx="2" presStyleCnt="5">
        <dgm:presLayoutVars>
          <dgm:bulletEnabled val="1"/>
        </dgm:presLayoutVars>
      </dgm:prSet>
      <dgm:spPr/>
      <dgm:t>
        <a:bodyPr/>
        <a:lstStyle/>
        <a:p>
          <a:endParaRPr lang="en-US"/>
        </a:p>
      </dgm:t>
    </dgm:pt>
    <dgm:pt modelId="{7D269EE1-19AC-4F40-B041-81E79B3BD562}" type="pres">
      <dgm:prSet presAssocID="{4C72EA0C-8E05-4D92-BC29-536B91BB52B8}" presName="circleA" presStyleLbl="node1" presStyleIdx="2" presStyleCnt="5"/>
      <dgm:spPr/>
    </dgm:pt>
    <dgm:pt modelId="{457EEC2B-5E34-4928-A0FD-4B9272E8BFD6}" type="pres">
      <dgm:prSet presAssocID="{4C72EA0C-8E05-4D92-BC29-536B91BB52B8}" presName="spaceA" presStyleCnt="0"/>
      <dgm:spPr/>
    </dgm:pt>
    <dgm:pt modelId="{E63FE58B-D7E0-4CDB-8F47-1CC31F7FAD6C}" type="pres">
      <dgm:prSet presAssocID="{71F39DA8-7A7E-4A66-8CD4-4A68877233B5}" presName="space" presStyleCnt="0"/>
      <dgm:spPr/>
    </dgm:pt>
    <dgm:pt modelId="{9E90A3ED-B5ED-49A7-A634-89DF835E1CD1}" type="pres">
      <dgm:prSet presAssocID="{6465CB6F-585A-4F57-BBEC-5D2C8B4E6C98}" presName="compositeB" presStyleCnt="0"/>
      <dgm:spPr/>
    </dgm:pt>
    <dgm:pt modelId="{A232D7C9-36D0-45E6-89F9-ED4B3301AE7F}" type="pres">
      <dgm:prSet presAssocID="{6465CB6F-585A-4F57-BBEC-5D2C8B4E6C98}" presName="textB" presStyleLbl="revTx" presStyleIdx="3" presStyleCnt="5">
        <dgm:presLayoutVars>
          <dgm:bulletEnabled val="1"/>
        </dgm:presLayoutVars>
      </dgm:prSet>
      <dgm:spPr/>
      <dgm:t>
        <a:bodyPr/>
        <a:lstStyle/>
        <a:p>
          <a:endParaRPr lang="en-US"/>
        </a:p>
      </dgm:t>
    </dgm:pt>
    <dgm:pt modelId="{4F784F89-27E4-4D3C-978A-FE87AC29DE92}" type="pres">
      <dgm:prSet presAssocID="{6465CB6F-585A-4F57-BBEC-5D2C8B4E6C98}" presName="circleB" presStyleLbl="node1" presStyleIdx="3" presStyleCnt="5"/>
      <dgm:spPr/>
    </dgm:pt>
    <dgm:pt modelId="{C72EE54D-05CD-42C0-850D-C49C273A524B}" type="pres">
      <dgm:prSet presAssocID="{6465CB6F-585A-4F57-BBEC-5D2C8B4E6C98}" presName="spaceB" presStyleCnt="0"/>
      <dgm:spPr/>
    </dgm:pt>
    <dgm:pt modelId="{B5DC58ED-BE50-487A-8824-A579C2AF7C5F}" type="pres">
      <dgm:prSet presAssocID="{D7508E55-928C-4E7B-831D-621F0D921E48}" presName="space" presStyleCnt="0"/>
      <dgm:spPr/>
    </dgm:pt>
    <dgm:pt modelId="{9C9117A2-D032-4F3B-9578-F5B1FF9716D4}" type="pres">
      <dgm:prSet presAssocID="{E0ECA730-3468-4BBB-B537-4277323ECE08}" presName="compositeA" presStyleCnt="0"/>
      <dgm:spPr/>
    </dgm:pt>
    <dgm:pt modelId="{89B23E51-3678-4F3C-B550-99C398001CFB}" type="pres">
      <dgm:prSet presAssocID="{E0ECA730-3468-4BBB-B537-4277323ECE08}" presName="textA" presStyleLbl="revTx" presStyleIdx="4" presStyleCnt="5">
        <dgm:presLayoutVars>
          <dgm:bulletEnabled val="1"/>
        </dgm:presLayoutVars>
      </dgm:prSet>
      <dgm:spPr/>
      <dgm:t>
        <a:bodyPr/>
        <a:lstStyle/>
        <a:p>
          <a:endParaRPr lang="en-US"/>
        </a:p>
      </dgm:t>
    </dgm:pt>
    <dgm:pt modelId="{6F4CDF2B-D013-474D-BEDE-5786CE40CAEB}" type="pres">
      <dgm:prSet presAssocID="{E0ECA730-3468-4BBB-B537-4277323ECE08}" presName="circleA" presStyleLbl="node1" presStyleIdx="4" presStyleCnt="5"/>
      <dgm:spPr/>
    </dgm:pt>
    <dgm:pt modelId="{9FA4E633-47F5-40C2-9C23-BBF70218B272}" type="pres">
      <dgm:prSet presAssocID="{E0ECA730-3468-4BBB-B537-4277323ECE08}" presName="spaceA" presStyleCnt="0"/>
      <dgm:spPr/>
    </dgm:pt>
  </dgm:ptLst>
  <dgm:cxnLst>
    <dgm:cxn modelId="{3934E137-87E8-4A08-ABF9-4CFC9A018202}" type="presOf" srcId="{36F8AC40-3E1D-41B1-A5CE-5088C04D84B5}" destId="{D170D065-B7AF-4CA4-84B0-1FA211E388E7}" srcOrd="0" destOrd="0" presId="urn:microsoft.com/office/officeart/2005/8/layout/hProcess11"/>
    <dgm:cxn modelId="{214DAD03-CE08-4683-B99A-D8017C5C7651}" type="presOf" srcId="{DD165AF6-87A0-4DDC-86A0-5D87B4F9A0B0}" destId="{9A14746A-29EC-46B5-9372-73755AB90D1C}" srcOrd="0" destOrd="0" presId="urn:microsoft.com/office/officeart/2005/8/layout/hProcess11"/>
    <dgm:cxn modelId="{4DA073DB-3757-4700-96A1-A8DFE70FA7C2}" srcId="{DD165AF6-87A0-4DDC-86A0-5D87B4F9A0B0}" destId="{36F8AC40-3E1D-41B1-A5CE-5088C04D84B5}" srcOrd="0" destOrd="0" parTransId="{384B0B27-1992-46F3-9A55-B2F84F46B474}" sibTransId="{0DE06EDA-BA83-4C5C-8E8D-6237636835D6}"/>
    <dgm:cxn modelId="{4BFBC918-6CFD-4545-96D9-BF1313319A74}" type="presOf" srcId="{6465CB6F-585A-4F57-BBEC-5D2C8B4E6C98}" destId="{A232D7C9-36D0-45E6-89F9-ED4B3301AE7F}" srcOrd="0" destOrd="0" presId="urn:microsoft.com/office/officeart/2005/8/layout/hProcess11"/>
    <dgm:cxn modelId="{DE3A7CE4-29BB-4B27-8B0E-D0EDA0945635}" srcId="{DD165AF6-87A0-4DDC-86A0-5D87B4F9A0B0}" destId="{90C22C7B-1D96-42D1-B7B2-B48158F1D219}" srcOrd="1" destOrd="0" parTransId="{2CBAB9EF-EA70-41E4-AEF2-E1B6088D5CAE}" sibTransId="{225FEC40-95EB-41B3-8A49-5AEE4F1D35B0}"/>
    <dgm:cxn modelId="{5726D5E0-9D1F-4FD6-A88A-E1E0705DF21C}" type="presOf" srcId="{4C72EA0C-8E05-4D92-BC29-536B91BB52B8}" destId="{045B772B-1173-482A-9D29-19637261B416}" srcOrd="0" destOrd="0" presId="urn:microsoft.com/office/officeart/2005/8/layout/hProcess11"/>
    <dgm:cxn modelId="{90E98E67-9DA5-4AF6-9ED2-6373156B9207}" srcId="{DD165AF6-87A0-4DDC-86A0-5D87B4F9A0B0}" destId="{4C72EA0C-8E05-4D92-BC29-536B91BB52B8}" srcOrd="2" destOrd="0" parTransId="{0CC0D3F7-BE26-4EAC-B70D-6FBE4C4FFD9F}" sibTransId="{71F39DA8-7A7E-4A66-8CD4-4A68877233B5}"/>
    <dgm:cxn modelId="{67377C9A-D07A-41CC-A2FC-554017D42F46}" type="presOf" srcId="{90C22C7B-1D96-42D1-B7B2-B48158F1D219}" destId="{EEF8FFBD-4C82-46C0-901D-951206D961B5}" srcOrd="0" destOrd="0" presId="urn:microsoft.com/office/officeart/2005/8/layout/hProcess11"/>
    <dgm:cxn modelId="{3BCB5DB4-5BC4-4996-B941-F7449BFD25E3}" srcId="{DD165AF6-87A0-4DDC-86A0-5D87B4F9A0B0}" destId="{6465CB6F-585A-4F57-BBEC-5D2C8B4E6C98}" srcOrd="3" destOrd="0" parTransId="{8D0AB2FE-7ACF-4F55-B3C3-6A7AEABAC3F8}" sibTransId="{D7508E55-928C-4E7B-831D-621F0D921E48}"/>
    <dgm:cxn modelId="{D22E370A-B8F1-4163-9B7A-0EEBAEE4279C}" srcId="{DD165AF6-87A0-4DDC-86A0-5D87B4F9A0B0}" destId="{E0ECA730-3468-4BBB-B537-4277323ECE08}" srcOrd="4" destOrd="0" parTransId="{0B046637-D84F-4C4B-98C4-7CE45BE77D00}" sibTransId="{ACBCAE30-CB4B-4A48-812C-583259AEA53C}"/>
    <dgm:cxn modelId="{08B52232-6D3F-435A-8DDF-25CEE67D9F2D}" type="presOf" srcId="{E0ECA730-3468-4BBB-B537-4277323ECE08}" destId="{89B23E51-3678-4F3C-B550-99C398001CFB}" srcOrd="0" destOrd="0" presId="urn:microsoft.com/office/officeart/2005/8/layout/hProcess11"/>
    <dgm:cxn modelId="{DB1667B0-A3B2-45EF-9A70-06B0B54A5A32}" type="presParOf" srcId="{9A14746A-29EC-46B5-9372-73755AB90D1C}" destId="{2EA07D2F-413C-4D1D-9EEE-F4D54C9AF639}" srcOrd="0" destOrd="0" presId="urn:microsoft.com/office/officeart/2005/8/layout/hProcess11"/>
    <dgm:cxn modelId="{AE27A901-9FCE-4891-8CAD-5DDAD4195B61}" type="presParOf" srcId="{9A14746A-29EC-46B5-9372-73755AB90D1C}" destId="{E956558C-B850-43A1-8933-1336F4AC376C}" srcOrd="1" destOrd="0" presId="urn:microsoft.com/office/officeart/2005/8/layout/hProcess11"/>
    <dgm:cxn modelId="{D58C9872-FC4C-4673-84B9-24FD4F904164}" type="presParOf" srcId="{E956558C-B850-43A1-8933-1336F4AC376C}" destId="{08E89981-D8DD-4480-B707-C4D80678A850}" srcOrd="0" destOrd="0" presId="urn:microsoft.com/office/officeart/2005/8/layout/hProcess11"/>
    <dgm:cxn modelId="{A5332B75-F893-4357-8CB7-36EAE6FBF230}" type="presParOf" srcId="{08E89981-D8DD-4480-B707-C4D80678A850}" destId="{D170D065-B7AF-4CA4-84B0-1FA211E388E7}" srcOrd="0" destOrd="0" presId="urn:microsoft.com/office/officeart/2005/8/layout/hProcess11"/>
    <dgm:cxn modelId="{72DA7F97-9726-456E-82AB-6E249D4E2B35}" type="presParOf" srcId="{08E89981-D8DD-4480-B707-C4D80678A850}" destId="{32BD6F3E-DECE-47AF-BB09-52C5DA90F149}" srcOrd="1" destOrd="0" presId="urn:microsoft.com/office/officeart/2005/8/layout/hProcess11"/>
    <dgm:cxn modelId="{6BFA1181-6AAA-4AB1-BBD8-50164BA8FEFF}" type="presParOf" srcId="{08E89981-D8DD-4480-B707-C4D80678A850}" destId="{1990E7EA-5049-402D-AF10-91CECBB51DA7}" srcOrd="2" destOrd="0" presId="urn:microsoft.com/office/officeart/2005/8/layout/hProcess11"/>
    <dgm:cxn modelId="{0F27AA1C-B28F-4752-B6ED-421C6C4058DD}" type="presParOf" srcId="{E956558C-B850-43A1-8933-1336F4AC376C}" destId="{42B4A258-C8BA-4899-930E-A93B3C797190}" srcOrd="1" destOrd="0" presId="urn:microsoft.com/office/officeart/2005/8/layout/hProcess11"/>
    <dgm:cxn modelId="{027DBAAA-EB76-4191-AE48-928712A1BC11}" type="presParOf" srcId="{E956558C-B850-43A1-8933-1336F4AC376C}" destId="{5A735377-CCE0-4413-91C9-A3B4510C097E}" srcOrd="2" destOrd="0" presId="urn:microsoft.com/office/officeart/2005/8/layout/hProcess11"/>
    <dgm:cxn modelId="{E9A4CD0E-D98C-4608-8DDB-238CAE6C02BE}" type="presParOf" srcId="{5A735377-CCE0-4413-91C9-A3B4510C097E}" destId="{EEF8FFBD-4C82-46C0-901D-951206D961B5}" srcOrd="0" destOrd="0" presId="urn:microsoft.com/office/officeart/2005/8/layout/hProcess11"/>
    <dgm:cxn modelId="{6A56BC9F-F3A2-4E32-B35F-516821119F00}" type="presParOf" srcId="{5A735377-CCE0-4413-91C9-A3B4510C097E}" destId="{772E9852-F328-4603-950A-698491A11F66}" srcOrd="1" destOrd="0" presId="urn:microsoft.com/office/officeart/2005/8/layout/hProcess11"/>
    <dgm:cxn modelId="{3FEC86C5-7F3F-481B-9D59-BDAF50C50FCB}" type="presParOf" srcId="{5A735377-CCE0-4413-91C9-A3B4510C097E}" destId="{F962A6F0-0642-4AEE-9408-ACBB148BB7B8}" srcOrd="2" destOrd="0" presId="urn:microsoft.com/office/officeart/2005/8/layout/hProcess11"/>
    <dgm:cxn modelId="{BECFBC1F-AA2D-43F3-96D5-90163AFB2AEC}" type="presParOf" srcId="{E956558C-B850-43A1-8933-1336F4AC376C}" destId="{B08267A5-A62A-49F4-BE4C-8E9FEDBF655D}" srcOrd="3" destOrd="0" presId="urn:microsoft.com/office/officeart/2005/8/layout/hProcess11"/>
    <dgm:cxn modelId="{A2904F29-C502-458B-AE78-FB72D888F8D0}" type="presParOf" srcId="{E956558C-B850-43A1-8933-1336F4AC376C}" destId="{02357C6A-CAB5-4C82-86BC-01DACBEBAF44}" srcOrd="4" destOrd="0" presId="urn:microsoft.com/office/officeart/2005/8/layout/hProcess11"/>
    <dgm:cxn modelId="{4F9D1038-EDA0-46BC-8688-65CB18452457}" type="presParOf" srcId="{02357C6A-CAB5-4C82-86BC-01DACBEBAF44}" destId="{045B772B-1173-482A-9D29-19637261B416}" srcOrd="0" destOrd="0" presId="urn:microsoft.com/office/officeart/2005/8/layout/hProcess11"/>
    <dgm:cxn modelId="{13AF427D-CAFC-46BB-8542-CFB870019B26}" type="presParOf" srcId="{02357C6A-CAB5-4C82-86BC-01DACBEBAF44}" destId="{7D269EE1-19AC-4F40-B041-81E79B3BD562}" srcOrd="1" destOrd="0" presId="urn:microsoft.com/office/officeart/2005/8/layout/hProcess11"/>
    <dgm:cxn modelId="{A3AA7BF5-95B9-44B0-805E-8C91DA996D06}" type="presParOf" srcId="{02357C6A-CAB5-4C82-86BC-01DACBEBAF44}" destId="{457EEC2B-5E34-4928-A0FD-4B9272E8BFD6}" srcOrd="2" destOrd="0" presId="urn:microsoft.com/office/officeart/2005/8/layout/hProcess11"/>
    <dgm:cxn modelId="{B05F2D2B-45F2-4475-A136-94D59E71D223}" type="presParOf" srcId="{E956558C-B850-43A1-8933-1336F4AC376C}" destId="{E63FE58B-D7E0-4CDB-8F47-1CC31F7FAD6C}" srcOrd="5" destOrd="0" presId="urn:microsoft.com/office/officeart/2005/8/layout/hProcess11"/>
    <dgm:cxn modelId="{DEF22CCD-B6F6-4D36-8182-3FA25567E5FB}" type="presParOf" srcId="{E956558C-B850-43A1-8933-1336F4AC376C}" destId="{9E90A3ED-B5ED-49A7-A634-89DF835E1CD1}" srcOrd="6" destOrd="0" presId="urn:microsoft.com/office/officeart/2005/8/layout/hProcess11"/>
    <dgm:cxn modelId="{F6D564F4-3A19-400A-93D0-714CEE3F7F10}" type="presParOf" srcId="{9E90A3ED-B5ED-49A7-A634-89DF835E1CD1}" destId="{A232D7C9-36D0-45E6-89F9-ED4B3301AE7F}" srcOrd="0" destOrd="0" presId="urn:microsoft.com/office/officeart/2005/8/layout/hProcess11"/>
    <dgm:cxn modelId="{0C4A19D5-07AA-4457-BEBB-CA59639E7041}" type="presParOf" srcId="{9E90A3ED-B5ED-49A7-A634-89DF835E1CD1}" destId="{4F784F89-27E4-4D3C-978A-FE87AC29DE92}" srcOrd="1" destOrd="0" presId="urn:microsoft.com/office/officeart/2005/8/layout/hProcess11"/>
    <dgm:cxn modelId="{CD9264B7-5162-41E0-BB95-B4B6B27820B8}" type="presParOf" srcId="{9E90A3ED-B5ED-49A7-A634-89DF835E1CD1}" destId="{C72EE54D-05CD-42C0-850D-C49C273A524B}" srcOrd="2" destOrd="0" presId="urn:microsoft.com/office/officeart/2005/8/layout/hProcess11"/>
    <dgm:cxn modelId="{E9B538BE-C557-41D8-861F-B928F3EB11DF}" type="presParOf" srcId="{E956558C-B850-43A1-8933-1336F4AC376C}" destId="{B5DC58ED-BE50-487A-8824-A579C2AF7C5F}" srcOrd="7" destOrd="0" presId="urn:microsoft.com/office/officeart/2005/8/layout/hProcess11"/>
    <dgm:cxn modelId="{3E9968C5-7B52-4C7B-810B-2F85E06F89A0}" type="presParOf" srcId="{E956558C-B850-43A1-8933-1336F4AC376C}" destId="{9C9117A2-D032-4F3B-9578-F5B1FF9716D4}" srcOrd="8" destOrd="0" presId="urn:microsoft.com/office/officeart/2005/8/layout/hProcess11"/>
    <dgm:cxn modelId="{97D3AEEF-1517-4D78-8783-15DFFD786DE8}" type="presParOf" srcId="{9C9117A2-D032-4F3B-9578-F5B1FF9716D4}" destId="{89B23E51-3678-4F3C-B550-99C398001CFB}" srcOrd="0" destOrd="0" presId="urn:microsoft.com/office/officeart/2005/8/layout/hProcess11"/>
    <dgm:cxn modelId="{EEE09F5D-AF48-421E-8F8E-65B9C772EE67}" type="presParOf" srcId="{9C9117A2-D032-4F3B-9578-F5B1FF9716D4}" destId="{6F4CDF2B-D013-474D-BEDE-5786CE40CAEB}" srcOrd="1" destOrd="0" presId="urn:microsoft.com/office/officeart/2005/8/layout/hProcess11"/>
    <dgm:cxn modelId="{66DEA63D-C1F9-4F06-B5A7-C872DE39DDC9}" type="presParOf" srcId="{9C9117A2-D032-4F3B-9578-F5B1FF9716D4}" destId="{9FA4E633-47F5-40C2-9C23-BBF70218B272}"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A07D2F-413C-4D1D-9EEE-F4D54C9AF639}">
      <dsp:nvSpPr>
        <dsp:cNvPr id="0" name=""/>
        <dsp:cNvSpPr/>
      </dsp:nvSpPr>
      <dsp:spPr>
        <a:xfrm>
          <a:off x="0" y="982328"/>
          <a:ext cx="8089547" cy="130977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70D065-B7AF-4CA4-84B0-1FA211E388E7}">
      <dsp:nvSpPr>
        <dsp:cNvPr id="0" name=""/>
        <dsp:cNvSpPr/>
      </dsp:nvSpPr>
      <dsp:spPr>
        <a:xfrm>
          <a:off x="3199" y="0"/>
          <a:ext cx="1398883" cy="1309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a:lnSpc>
              <a:spcPct val="90000"/>
            </a:lnSpc>
            <a:spcBef>
              <a:spcPct val="0"/>
            </a:spcBef>
            <a:spcAft>
              <a:spcPct val="35000"/>
            </a:spcAft>
          </a:pPr>
          <a:r>
            <a:rPr lang="en-US" sz="1600" kern="1200" dirty="0" smtClean="0"/>
            <a:t>Core Message</a:t>
          </a:r>
          <a:endParaRPr lang="en-US" sz="1600" kern="1200" dirty="0"/>
        </a:p>
      </dsp:txBody>
      <dsp:txXfrm>
        <a:off x="3199" y="0"/>
        <a:ext cx="1398883" cy="1309770"/>
      </dsp:txXfrm>
    </dsp:sp>
    <dsp:sp modelId="{32BD6F3E-DECE-47AF-BB09-52C5DA90F149}">
      <dsp:nvSpPr>
        <dsp:cNvPr id="0" name=""/>
        <dsp:cNvSpPr/>
      </dsp:nvSpPr>
      <dsp:spPr>
        <a:xfrm>
          <a:off x="538919" y="1473492"/>
          <a:ext cx="327442" cy="32744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F8FFBD-4C82-46C0-901D-951206D961B5}">
      <dsp:nvSpPr>
        <dsp:cNvPr id="0" name=""/>
        <dsp:cNvSpPr/>
      </dsp:nvSpPr>
      <dsp:spPr>
        <a:xfrm>
          <a:off x="1472026" y="1964656"/>
          <a:ext cx="1398883" cy="1309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sz="1600" kern="1200" dirty="0" smtClean="0"/>
            <a:t>Spokesperson</a:t>
          </a:r>
          <a:endParaRPr lang="en-US" sz="1600" kern="1200" dirty="0"/>
        </a:p>
      </dsp:txBody>
      <dsp:txXfrm>
        <a:off x="1472026" y="1964656"/>
        <a:ext cx="1398883" cy="1309770"/>
      </dsp:txXfrm>
    </dsp:sp>
    <dsp:sp modelId="{772E9852-F328-4603-950A-698491A11F66}">
      <dsp:nvSpPr>
        <dsp:cNvPr id="0" name=""/>
        <dsp:cNvSpPr/>
      </dsp:nvSpPr>
      <dsp:spPr>
        <a:xfrm>
          <a:off x="2007747" y="1473492"/>
          <a:ext cx="327442" cy="32744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5B772B-1173-482A-9D29-19637261B416}">
      <dsp:nvSpPr>
        <dsp:cNvPr id="0" name=""/>
        <dsp:cNvSpPr/>
      </dsp:nvSpPr>
      <dsp:spPr>
        <a:xfrm>
          <a:off x="2940854" y="0"/>
          <a:ext cx="1398883" cy="1309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a:lnSpc>
              <a:spcPct val="90000"/>
            </a:lnSpc>
            <a:spcBef>
              <a:spcPct val="0"/>
            </a:spcBef>
            <a:spcAft>
              <a:spcPct val="35000"/>
            </a:spcAft>
          </a:pPr>
          <a:r>
            <a:rPr lang="en-US" sz="1600" kern="1200" dirty="0" smtClean="0"/>
            <a:t>Media Channel</a:t>
          </a:r>
          <a:endParaRPr lang="en-US" sz="1600" kern="1200" dirty="0"/>
        </a:p>
      </dsp:txBody>
      <dsp:txXfrm>
        <a:off x="2940854" y="0"/>
        <a:ext cx="1398883" cy="1309770"/>
      </dsp:txXfrm>
    </dsp:sp>
    <dsp:sp modelId="{7D269EE1-19AC-4F40-B041-81E79B3BD562}">
      <dsp:nvSpPr>
        <dsp:cNvPr id="0" name=""/>
        <dsp:cNvSpPr/>
      </dsp:nvSpPr>
      <dsp:spPr>
        <a:xfrm>
          <a:off x="3476574" y="1473492"/>
          <a:ext cx="327442" cy="32744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32D7C9-36D0-45E6-89F9-ED4B3301AE7F}">
      <dsp:nvSpPr>
        <dsp:cNvPr id="0" name=""/>
        <dsp:cNvSpPr/>
      </dsp:nvSpPr>
      <dsp:spPr>
        <a:xfrm>
          <a:off x="4409681" y="1964656"/>
          <a:ext cx="1398883" cy="1309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sz="1600" kern="1200" dirty="0" smtClean="0"/>
            <a:t>Media Genre</a:t>
          </a:r>
          <a:endParaRPr lang="en-US" sz="1600" kern="1200" dirty="0"/>
        </a:p>
      </dsp:txBody>
      <dsp:txXfrm>
        <a:off x="4409681" y="1964656"/>
        <a:ext cx="1398883" cy="1309770"/>
      </dsp:txXfrm>
    </dsp:sp>
    <dsp:sp modelId="{4F784F89-27E4-4D3C-978A-FE87AC29DE92}">
      <dsp:nvSpPr>
        <dsp:cNvPr id="0" name=""/>
        <dsp:cNvSpPr/>
      </dsp:nvSpPr>
      <dsp:spPr>
        <a:xfrm>
          <a:off x="4945402" y="1473492"/>
          <a:ext cx="327442" cy="32744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B23E51-3678-4F3C-B550-99C398001CFB}">
      <dsp:nvSpPr>
        <dsp:cNvPr id="0" name=""/>
        <dsp:cNvSpPr/>
      </dsp:nvSpPr>
      <dsp:spPr>
        <a:xfrm>
          <a:off x="5878509" y="0"/>
          <a:ext cx="1398883" cy="1309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a:lnSpc>
              <a:spcPct val="90000"/>
            </a:lnSpc>
            <a:spcBef>
              <a:spcPct val="0"/>
            </a:spcBef>
            <a:spcAft>
              <a:spcPct val="35000"/>
            </a:spcAft>
          </a:pPr>
          <a:r>
            <a:rPr lang="en-US" sz="1600" kern="1200" dirty="0" smtClean="0"/>
            <a:t>Audience</a:t>
          </a:r>
          <a:endParaRPr lang="en-US" sz="1600" kern="1200" dirty="0"/>
        </a:p>
      </dsp:txBody>
      <dsp:txXfrm>
        <a:off x="5878509" y="0"/>
        <a:ext cx="1398883" cy="1309770"/>
      </dsp:txXfrm>
    </dsp:sp>
    <dsp:sp modelId="{6F4CDF2B-D013-474D-BEDE-5786CE40CAEB}">
      <dsp:nvSpPr>
        <dsp:cNvPr id="0" name=""/>
        <dsp:cNvSpPr/>
      </dsp:nvSpPr>
      <dsp:spPr>
        <a:xfrm>
          <a:off x="6414229" y="1473492"/>
          <a:ext cx="327442" cy="32744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5FFDF73-0874-4C9D-B404-EC1EA58F186B}" type="datetimeFigureOut">
              <a:rPr lang="en-US" smtClean="0"/>
              <a:t>7/7/2013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64FC86-4EAB-4272-8C3C-19E9D593A8F0}" type="slidenum">
              <a:rPr lang="en-US" smtClean="0"/>
              <a:t>‹#›</a:t>
            </a:fld>
            <a:endParaRPr lang="en-US"/>
          </a:p>
        </p:txBody>
      </p:sp>
    </p:spTree>
    <p:extLst>
      <p:ext uri="{BB962C8B-B14F-4D97-AF65-F5344CB8AC3E}">
        <p14:creationId xmlns:p14="http://schemas.microsoft.com/office/powerpoint/2010/main" val="1917814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FFDF73-0874-4C9D-B404-EC1EA58F186B}" type="datetimeFigureOut">
              <a:rPr lang="en-US" smtClean="0"/>
              <a:t>7/7/2013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64FC86-4EAB-4272-8C3C-19E9D593A8F0}" type="slidenum">
              <a:rPr lang="en-US" smtClean="0"/>
              <a:t>‹#›</a:t>
            </a:fld>
            <a:endParaRPr lang="en-US"/>
          </a:p>
        </p:txBody>
      </p:sp>
    </p:spTree>
    <p:extLst>
      <p:ext uri="{BB962C8B-B14F-4D97-AF65-F5344CB8AC3E}">
        <p14:creationId xmlns:p14="http://schemas.microsoft.com/office/powerpoint/2010/main" val="20311739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FFDF73-0874-4C9D-B404-EC1EA58F186B}" type="datetimeFigureOut">
              <a:rPr lang="en-US" smtClean="0"/>
              <a:t>7/7/2013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64FC86-4EAB-4272-8C3C-19E9D593A8F0}" type="slidenum">
              <a:rPr lang="en-US" smtClean="0"/>
              <a:t>‹#›</a:t>
            </a:fld>
            <a:endParaRPr lang="en-US"/>
          </a:p>
        </p:txBody>
      </p:sp>
    </p:spTree>
    <p:extLst>
      <p:ext uri="{BB962C8B-B14F-4D97-AF65-F5344CB8AC3E}">
        <p14:creationId xmlns:p14="http://schemas.microsoft.com/office/powerpoint/2010/main" val="5829585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FFDF73-0874-4C9D-B404-EC1EA58F186B}" type="datetimeFigureOut">
              <a:rPr lang="en-US" smtClean="0"/>
              <a:t>7/7/2013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64FC86-4EAB-4272-8C3C-19E9D593A8F0}" type="slidenum">
              <a:rPr lang="en-US" smtClean="0"/>
              <a:t>‹#›</a:t>
            </a:fld>
            <a:endParaRPr lang="en-US"/>
          </a:p>
        </p:txBody>
      </p:sp>
    </p:spTree>
    <p:extLst>
      <p:ext uri="{BB962C8B-B14F-4D97-AF65-F5344CB8AC3E}">
        <p14:creationId xmlns:p14="http://schemas.microsoft.com/office/powerpoint/2010/main" val="2230623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FFDF73-0874-4C9D-B404-EC1EA58F186B}" type="datetimeFigureOut">
              <a:rPr lang="en-US" smtClean="0"/>
              <a:t>7/7/2013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64FC86-4EAB-4272-8C3C-19E9D593A8F0}" type="slidenum">
              <a:rPr lang="en-US" smtClean="0"/>
              <a:t>‹#›</a:t>
            </a:fld>
            <a:endParaRPr lang="en-US"/>
          </a:p>
        </p:txBody>
      </p:sp>
    </p:spTree>
    <p:extLst>
      <p:ext uri="{BB962C8B-B14F-4D97-AF65-F5344CB8AC3E}">
        <p14:creationId xmlns:p14="http://schemas.microsoft.com/office/powerpoint/2010/main" val="3643053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FFDF73-0874-4C9D-B404-EC1EA58F186B}" type="datetimeFigureOut">
              <a:rPr lang="en-US" smtClean="0"/>
              <a:t>7/7/2013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64FC86-4EAB-4272-8C3C-19E9D593A8F0}" type="slidenum">
              <a:rPr lang="en-US" smtClean="0"/>
              <a:t>‹#›</a:t>
            </a:fld>
            <a:endParaRPr lang="en-US"/>
          </a:p>
        </p:txBody>
      </p:sp>
    </p:spTree>
    <p:extLst>
      <p:ext uri="{BB962C8B-B14F-4D97-AF65-F5344CB8AC3E}">
        <p14:creationId xmlns:p14="http://schemas.microsoft.com/office/powerpoint/2010/main" val="31625425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FFDF73-0874-4C9D-B404-EC1EA58F186B}" type="datetimeFigureOut">
              <a:rPr lang="en-US" smtClean="0"/>
              <a:t>7/7/2013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64FC86-4EAB-4272-8C3C-19E9D593A8F0}" type="slidenum">
              <a:rPr lang="en-US" smtClean="0"/>
              <a:t>‹#›</a:t>
            </a:fld>
            <a:endParaRPr lang="en-US"/>
          </a:p>
        </p:txBody>
      </p:sp>
    </p:spTree>
    <p:extLst>
      <p:ext uri="{BB962C8B-B14F-4D97-AF65-F5344CB8AC3E}">
        <p14:creationId xmlns:p14="http://schemas.microsoft.com/office/powerpoint/2010/main" val="21356026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FFDF73-0874-4C9D-B404-EC1EA58F186B}" type="datetimeFigureOut">
              <a:rPr lang="en-US" smtClean="0"/>
              <a:t>7/7/2013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64FC86-4EAB-4272-8C3C-19E9D593A8F0}" type="slidenum">
              <a:rPr lang="en-US" smtClean="0"/>
              <a:t>‹#›</a:t>
            </a:fld>
            <a:endParaRPr lang="en-US"/>
          </a:p>
        </p:txBody>
      </p:sp>
    </p:spTree>
    <p:extLst>
      <p:ext uri="{BB962C8B-B14F-4D97-AF65-F5344CB8AC3E}">
        <p14:creationId xmlns:p14="http://schemas.microsoft.com/office/powerpoint/2010/main" val="27768674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FFDF73-0874-4C9D-B404-EC1EA58F186B}" type="datetimeFigureOut">
              <a:rPr lang="en-US" smtClean="0"/>
              <a:t>7/7/2013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64FC86-4EAB-4272-8C3C-19E9D593A8F0}" type="slidenum">
              <a:rPr lang="en-US" smtClean="0"/>
              <a:t>‹#›</a:t>
            </a:fld>
            <a:endParaRPr lang="en-US"/>
          </a:p>
        </p:txBody>
      </p:sp>
    </p:spTree>
    <p:extLst>
      <p:ext uri="{BB962C8B-B14F-4D97-AF65-F5344CB8AC3E}">
        <p14:creationId xmlns:p14="http://schemas.microsoft.com/office/powerpoint/2010/main" val="9589973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FFDF73-0874-4C9D-B404-EC1EA58F186B}" type="datetimeFigureOut">
              <a:rPr lang="en-US" smtClean="0"/>
              <a:t>7/7/2013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64FC86-4EAB-4272-8C3C-19E9D593A8F0}" type="slidenum">
              <a:rPr lang="en-US" smtClean="0"/>
              <a:t>‹#›</a:t>
            </a:fld>
            <a:endParaRPr lang="en-US"/>
          </a:p>
        </p:txBody>
      </p:sp>
    </p:spTree>
    <p:extLst>
      <p:ext uri="{BB962C8B-B14F-4D97-AF65-F5344CB8AC3E}">
        <p14:creationId xmlns:p14="http://schemas.microsoft.com/office/powerpoint/2010/main" val="23462894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FFDF73-0874-4C9D-B404-EC1EA58F186B}" type="datetimeFigureOut">
              <a:rPr lang="en-US" smtClean="0"/>
              <a:t>7/7/2013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64FC86-4EAB-4272-8C3C-19E9D593A8F0}" type="slidenum">
              <a:rPr lang="en-US" smtClean="0"/>
              <a:t>‹#›</a:t>
            </a:fld>
            <a:endParaRPr lang="en-US"/>
          </a:p>
        </p:txBody>
      </p:sp>
    </p:spTree>
    <p:extLst>
      <p:ext uri="{BB962C8B-B14F-4D97-AF65-F5344CB8AC3E}">
        <p14:creationId xmlns:p14="http://schemas.microsoft.com/office/powerpoint/2010/main" val="21496988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FFDF73-0874-4C9D-B404-EC1EA58F186B}" type="datetimeFigureOut">
              <a:rPr lang="en-US" smtClean="0"/>
              <a:t>7/7/2013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64FC86-4EAB-4272-8C3C-19E9D593A8F0}" type="slidenum">
              <a:rPr lang="en-US" smtClean="0"/>
              <a:t>‹#›</a:t>
            </a:fld>
            <a:endParaRPr lang="en-US"/>
          </a:p>
        </p:txBody>
      </p:sp>
    </p:spTree>
    <p:extLst>
      <p:ext uri="{BB962C8B-B14F-4D97-AF65-F5344CB8AC3E}">
        <p14:creationId xmlns:p14="http://schemas.microsoft.com/office/powerpoint/2010/main" val="38345832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humanistica.ualberta.ca/2012/10/confronting-the-criticisms" TargetMode="External"/><Relationship Id="rId2" Type="http://schemas.openxmlformats.org/officeDocument/2006/relationships/hyperlink" Target="http://www.allourideas.org/4humanities/results" TargetMode="Externa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hyperlink" Target="https://docs.google.com/document/d/18aYfrOJvnr24M0w1rcDK7TSpz-o5afH_Il3GYHugMyg/edit"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humanistica.ualberta.ca/2012/10/confronting-the-criticisms" TargetMode="External"/><Relationship Id="rId2" Type="http://schemas.openxmlformats.org/officeDocument/2006/relationships/hyperlink" Target="http://www.allourideas.org/4humanities/results" TargetMode="Externa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hyperlink" Target="https://docs.google.com/document/d/18aYfrOJvnr24M0w1rcDK7TSpz-o5afH_Il3GYHugMyg/edit"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www.c3.ucla.edu/" TargetMode="External"/><Relationship Id="rId3" Type="http://schemas.openxmlformats.org/officeDocument/2006/relationships/image" Target="../media/image27.png"/><Relationship Id="rId7" Type="http://schemas.openxmlformats.org/officeDocument/2006/relationships/hyperlink" Target="sfa.frameworksinstitute.org" TargetMode="Externa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1.gi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umanitiesmatter300.pdf" TargetMode="Externa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png"/></Relationships>
</file>

<file path=ppt/slides/_rels/slide3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4humanities.org/" TargetMode="Externa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4humanities.org/category/for-the-public/4humanities-at-csun/" TargetMode="External"/><Relationship Id="rId7" Type="http://schemas.openxmlformats.org/officeDocument/2006/relationships/hyperlink" Target="http://4humanities.org/category/for-the-public/4humanities-at-ucsb/" TargetMode="Externa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hyperlink" Target="https://www.ucl.ac.uk/ah/4humanities" TargetMode="External"/><Relationship Id="rId5" Type="http://schemas.openxmlformats.org/officeDocument/2006/relationships/hyperlink" Target="http://4humanities.org/category/for-the-public/4humanities-at-ny6/" TargetMode="External"/><Relationship Id="rId4" Type="http://schemas.openxmlformats.org/officeDocument/2006/relationships/hyperlink" Target="http://4humanities.org/category/for-the-public/4humanities-at-mcgill/"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4humanities.org/category/for-the-public/4humanities-at-ucsb/" TargetMode="External"/><Relationship Id="rId3" Type="http://schemas.openxmlformats.org/officeDocument/2006/relationships/image" Target="../media/image9.png"/><Relationship Id="rId7" Type="http://schemas.openxmlformats.org/officeDocument/2006/relationships/hyperlink" Target="https://www.ucl.ac.uk/ah/4humanities" TargetMode="Externa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http://4humanities.org/category/for-the-public/4humanities-at-ny6/" TargetMode="External"/><Relationship Id="rId5" Type="http://schemas.openxmlformats.org/officeDocument/2006/relationships/hyperlink" Target="http://4humanities.org/category/for-the-public/4humanities-at-mcgill/" TargetMode="External"/><Relationship Id="rId4" Type="http://schemas.openxmlformats.org/officeDocument/2006/relationships/hyperlink" Target="http://4humanities.org/category/for-the-public/4humanities-at-csun/"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4humanities.org/2013/03/4humanities-backpack-mini-documentary-1-a-harry-potter-cross-generational-discussion/" TargetMode="External"/><Relationship Id="rId3" Type="http://schemas.openxmlformats.org/officeDocument/2006/relationships/image" Target="../media/image11.png"/><Relationship Id="rId7" Type="http://schemas.openxmlformats.org/officeDocument/2006/relationships/hyperlink" Target="http://4humanities.org/category/for-the-public/humanities-infographics/" TargetMode="External"/><Relationship Id="rId12" Type="http://schemas.openxmlformats.org/officeDocument/2006/relationships/hyperlink" Target="https://docs.google.com/document/d/18aYfrOJvnr24M0w1rcDK7TSpz-o5afH_Il3GYHugMyg/edit" TargetMode="Externa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hyperlink" Target="http://humanitiesshowcase.wix.com/4humanities-showcase" TargetMode="External"/><Relationship Id="rId11" Type="http://schemas.openxmlformats.org/officeDocument/2006/relationships/image" Target="../media/image15.png"/><Relationship Id="rId5" Type="http://schemas.openxmlformats.org/officeDocument/2006/relationships/hyperlink" Target="http://4humanities.org/category/humanities-plain-and-simple/" TargetMode="External"/><Relationship Id="rId10"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4humanities.org/2012/07/alan-liu-the-humanities-and-tomorrows-discoveries/" TargetMode="External"/><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999582">
            <a:off x="1326096" y="3623621"/>
            <a:ext cx="4353820" cy="1036363"/>
          </a:xfrm>
          <a:prstGeom prst="rect">
            <a:avLst/>
          </a:prstGeom>
          <a:effectLst>
            <a:outerShdw blurRad="50800" dist="38100" dir="2700000" algn="tl" rotWithShape="0">
              <a:prstClr val="black">
                <a:alpha val="40000"/>
              </a:prstClr>
            </a:outerShdw>
          </a:effectLst>
        </p:spPr>
      </p:pic>
      <p:sp>
        <p:nvSpPr>
          <p:cNvPr id="4" name="TextBox 3"/>
          <p:cNvSpPr txBox="1"/>
          <p:nvPr/>
        </p:nvSpPr>
        <p:spPr>
          <a:xfrm>
            <a:off x="496230" y="990600"/>
            <a:ext cx="8534400" cy="825098"/>
          </a:xfrm>
          <a:prstGeom prst="rect">
            <a:avLst/>
          </a:prstGeom>
          <a:noFill/>
          <a:effectLst>
            <a:outerShdw blurRad="50800" dist="38100" dir="2700000" algn="tl" rotWithShape="0">
              <a:prstClr val="black">
                <a:alpha val="40000"/>
              </a:prstClr>
            </a:outerShdw>
          </a:effectLst>
        </p:spPr>
        <p:txBody>
          <a:bodyPr wrap="square" rtlCol="0">
            <a:spAutoFit/>
          </a:bodyPr>
          <a:lstStyle/>
          <a:p>
            <a:pPr>
              <a:lnSpc>
                <a:spcPts val="2500"/>
              </a:lnSpc>
              <a:spcAft>
                <a:spcPts val="600"/>
              </a:spcAft>
            </a:pPr>
            <a:r>
              <a:rPr lang="en-US" sz="2800" b="1" cap="small" dirty="0" smtClean="0"/>
              <a:t>Values</a:t>
            </a:r>
            <a:r>
              <a:rPr lang="en-US" sz="2800" b="1" cap="small" dirty="0"/>
              <a:t>, </a:t>
            </a:r>
            <a:r>
              <a:rPr lang="en-US" sz="2800" b="1" cap="small" dirty="0" smtClean="0"/>
              <a:t>Strategies, and Technologies </a:t>
            </a:r>
            <a:r>
              <a:rPr lang="en-US" sz="2800" b="1" cap="small" dirty="0"/>
              <a:t>for </a:t>
            </a:r>
            <a:endParaRPr lang="en-US" sz="2800" b="1" cap="small" dirty="0" smtClean="0"/>
          </a:p>
          <a:p>
            <a:pPr>
              <a:lnSpc>
                <a:spcPts val="2500"/>
              </a:lnSpc>
            </a:pPr>
            <a:r>
              <a:rPr lang="en-US" sz="2800" b="1" cap="small" dirty="0" smtClean="0"/>
              <a:t>Humanities Advocacy </a:t>
            </a:r>
            <a:r>
              <a:rPr lang="en-US" sz="2800" b="1" cap="small" dirty="0"/>
              <a:t>in the Digital Age</a:t>
            </a:r>
            <a:endParaRPr lang="en-US" sz="2800" b="1" cap="small" dirty="0">
              <a:latin typeface="+mj-lt"/>
            </a:endParaRPr>
          </a:p>
        </p:txBody>
      </p:sp>
      <p:sp>
        <p:nvSpPr>
          <p:cNvPr id="5" name="TextBox 4"/>
          <p:cNvSpPr txBox="1"/>
          <p:nvPr/>
        </p:nvSpPr>
        <p:spPr>
          <a:xfrm>
            <a:off x="6858000" y="2085722"/>
            <a:ext cx="1375698" cy="52322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800" b="1" dirty="0" smtClean="0"/>
              <a:t>Alan Liu</a:t>
            </a:r>
            <a:endParaRPr lang="en-US" sz="2800" b="1" dirty="0"/>
          </a:p>
        </p:txBody>
      </p:sp>
      <p:cxnSp>
        <p:nvCxnSpPr>
          <p:cNvPr id="6" name="Straight Connector 5"/>
          <p:cNvCxnSpPr/>
          <p:nvPr/>
        </p:nvCxnSpPr>
        <p:spPr>
          <a:xfrm>
            <a:off x="578004" y="1905000"/>
            <a:ext cx="7575396" cy="0"/>
          </a:xfrm>
          <a:prstGeom prst="line">
            <a:avLst/>
          </a:prstGeom>
          <a:ln w="38100">
            <a:solidFill>
              <a:schemeClr val="tx1">
                <a:lumMod val="85000"/>
                <a:lumOff val="15000"/>
                <a:alpha val="82000"/>
              </a:schemeClr>
            </a:solidFill>
          </a:ln>
          <a:effectLst/>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462602" y="5334000"/>
            <a:ext cx="5690798" cy="1200329"/>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b="1" dirty="0"/>
              <a:t>Australasian Consortium </a:t>
            </a:r>
            <a:r>
              <a:rPr lang="en-US" b="1" dirty="0" smtClean="0"/>
              <a:t>of</a:t>
            </a:r>
          </a:p>
          <a:p>
            <a:pPr algn="r"/>
            <a:r>
              <a:rPr lang="en-US" b="1" dirty="0" smtClean="0"/>
              <a:t>Humanities Research </a:t>
            </a:r>
            <a:r>
              <a:rPr lang="en-US" b="1" dirty="0" err="1"/>
              <a:t>Centres</a:t>
            </a:r>
            <a:r>
              <a:rPr lang="en-US" b="1" dirty="0"/>
              <a:t> </a:t>
            </a:r>
            <a:endParaRPr lang="en-US" b="1" dirty="0" smtClean="0"/>
          </a:p>
          <a:p>
            <a:pPr algn="r"/>
            <a:r>
              <a:rPr lang="en-US" b="1" dirty="0" smtClean="0"/>
              <a:t>Annual Meeting, July 8, 2013</a:t>
            </a:r>
          </a:p>
          <a:p>
            <a:pPr algn="r"/>
            <a:r>
              <a:rPr lang="en-US" b="1" dirty="0" smtClean="0"/>
              <a:t>     </a:t>
            </a:r>
            <a:endParaRPr lang="en-US" sz="1400" b="1"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472209">
            <a:off x="1608843" y="2852151"/>
            <a:ext cx="1182436" cy="1161931"/>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79739">
            <a:off x="3386966" y="2316997"/>
            <a:ext cx="1182435" cy="1161930"/>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4848" y="4392709"/>
            <a:ext cx="1182435" cy="1161930"/>
          </a:xfrm>
          <a:prstGeom prst="rect">
            <a:avLst/>
          </a:prstGeom>
          <a:effectLst>
            <a:outerShdw blurRad="50800" dist="38100" dir="10800000" algn="r" rotWithShape="0">
              <a:prstClr val="black">
                <a:alpha val="40000"/>
              </a:prstClr>
            </a:outerShdw>
          </a:effectLst>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472209">
            <a:off x="3161749" y="4668498"/>
            <a:ext cx="1182436" cy="1161931"/>
          </a:xfrm>
          <a:prstGeom prst="rect">
            <a:avLst/>
          </a:prstGeom>
          <a:effectLst>
            <a:outerShdw blurRad="50800" dist="38100" dir="2700000" algn="tl" rotWithShape="0">
              <a:prstClr val="black">
                <a:alpha val="40000"/>
              </a:prstClr>
            </a:outerShdw>
          </a:effectLst>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2073">
            <a:off x="2516873" y="4819859"/>
            <a:ext cx="1182435" cy="11619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544936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1843950"/>
            <a:ext cx="5931624" cy="3170099"/>
          </a:xfrm>
          <a:prstGeom prst="rect">
            <a:avLst/>
          </a:prstGeom>
          <a:noFill/>
        </p:spPr>
        <p:txBody>
          <a:bodyPr wrap="none" rtlCol="0">
            <a:spAutoFit/>
          </a:bodyPr>
          <a:lstStyle/>
          <a:p>
            <a:pPr marL="742950" indent="-742950">
              <a:buFont typeface="+mj-lt"/>
              <a:buAutoNum type="arabicPeriod"/>
            </a:pPr>
            <a:r>
              <a:rPr lang="en-US" sz="4000" b="1" cap="small" dirty="0" smtClean="0"/>
              <a:t>Foundational Principles</a:t>
            </a:r>
          </a:p>
          <a:p>
            <a:pPr marL="742950" indent="-742950">
              <a:buFont typeface="+mj-lt"/>
              <a:buAutoNum type="arabicPeriod"/>
            </a:pPr>
            <a:endParaRPr lang="en-US" sz="4000" b="1" cap="small" dirty="0"/>
          </a:p>
          <a:p>
            <a:pPr marL="742950" indent="-742950">
              <a:buFont typeface="+mj-lt"/>
              <a:buAutoNum type="arabicPeriod"/>
            </a:pPr>
            <a:r>
              <a:rPr lang="en-US" sz="4000" b="1" cap="small" dirty="0" smtClean="0"/>
              <a:t>Core Message</a:t>
            </a:r>
          </a:p>
          <a:p>
            <a:pPr marL="742950" indent="-742950">
              <a:buFont typeface="+mj-lt"/>
              <a:buAutoNum type="arabicPeriod"/>
            </a:pPr>
            <a:endParaRPr lang="en-US" sz="4000" b="1" cap="small" dirty="0"/>
          </a:p>
          <a:p>
            <a:pPr marL="742950" indent="-742950">
              <a:buFont typeface="+mj-lt"/>
              <a:buAutoNum type="arabicPeriod"/>
            </a:pPr>
            <a:r>
              <a:rPr lang="en-US" sz="4000" b="1" cap="small" dirty="0" smtClean="0"/>
              <a:t>Advocacy Media Design</a:t>
            </a:r>
            <a:endParaRPr lang="en-US" sz="4000" b="1" cap="small" dirty="0"/>
          </a:p>
        </p:txBody>
      </p:sp>
      <p:sp>
        <p:nvSpPr>
          <p:cNvPr id="3" name="Rounded Rectangle 2"/>
          <p:cNvSpPr/>
          <p:nvPr/>
        </p:nvSpPr>
        <p:spPr>
          <a:xfrm>
            <a:off x="1481668" y="1854201"/>
            <a:ext cx="6172200" cy="685800"/>
          </a:xfrm>
          <a:prstGeom prst="roundRect">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77975" y="304800"/>
            <a:ext cx="8610600" cy="461665"/>
          </a:xfrm>
          <a:prstGeom prst="rect">
            <a:avLst/>
          </a:prstGeom>
          <a:effectLst>
            <a:reflection blurRad="6350" stA="52000" endA="300" endPos="35000" dir="5400000" sy="-100000" algn="bl" rotWithShape="0"/>
          </a:effectLst>
        </p:spPr>
        <p:txBody>
          <a:bodyPr wrap="square">
            <a:spAutoFit/>
          </a:bodyPr>
          <a:lstStyle/>
          <a:p>
            <a:r>
              <a:rPr lang="en-US" sz="2400" b="1" cap="small" dirty="0" smtClean="0"/>
              <a:t>Strategic Principles of Humanities Advocacy</a:t>
            </a:r>
            <a:endParaRPr lang="en-US" sz="2400" b="1" cap="small" dirty="0"/>
          </a:p>
        </p:txBody>
      </p:sp>
      <p:cxnSp>
        <p:nvCxnSpPr>
          <p:cNvPr id="7" name="Straight Connector 6"/>
          <p:cNvCxnSpPr/>
          <p:nvPr/>
        </p:nvCxnSpPr>
        <p:spPr>
          <a:xfrm>
            <a:off x="457200" y="779055"/>
            <a:ext cx="7924800" cy="0"/>
          </a:xfrm>
          <a:prstGeom prst="line">
            <a:avLst/>
          </a:prstGeom>
          <a:ln w="15875">
            <a:solidFill>
              <a:schemeClr val="tx1">
                <a:lumMod val="65000"/>
                <a:lumOff val="35000"/>
              </a:schemeClr>
            </a:solidFill>
          </a:ln>
          <a:effectLst/>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1473201" y="3081865"/>
            <a:ext cx="6172200" cy="685800"/>
          </a:xfrm>
          <a:prstGeom prst="roundRect">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473201" y="4309532"/>
            <a:ext cx="6172200" cy="685800"/>
          </a:xfrm>
          <a:prstGeom prst="roundRect">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01684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100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10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200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200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1+#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802430" y="5200305"/>
            <a:ext cx="2658989" cy="456185"/>
          </a:xfrm>
          <a:prstGeom prst="roundRect">
            <a:avLst/>
          </a:prstGeom>
          <a:solidFill>
            <a:schemeClr val="tx1">
              <a:lumMod val="50000"/>
              <a:lumOff val="5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764025" y="5202234"/>
            <a:ext cx="4191000" cy="461665"/>
          </a:xfrm>
          <a:prstGeom prst="rect">
            <a:avLst/>
          </a:prstGeom>
          <a:noFill/>
        </p:spPr>
        <p:txBody>
          <a:bodyPr wrap="square" rtlCol="0">
            <a:spAutoFit/>
          </a:bodyPr>
          <a:lstStyle/>
          <a:p>
            <a:r>
              <a:rPr lang="en-US" sz="1200" b="1" dirty="0" smtClean="0"/>
              <a:t>“Uses of the University 2050” Charrette</a:t>
            </a:r>
          </a:p>
          <a:p>
            <a:r>
              <a:rPr lang="en-US" sz="1200" b="1" dirty="0" smtClean="0"/>
              <a:t>Feb. 23-26, 2012</a:t>
            </a:r>
            <a:endParaRPr lang="en-US" sz="1200" b="1" dirty="0"/>
          </a:p>
        </p:txBody>
      </p:sp>
      <p:sp>
        <p:nvSpPr>
          <p:cNvPr id="4" name="TextBox 3"/>
          <p:cNvSpPr txBox="1"/>
          <p:nvPr/>
        </p:nvSpPr>
        <p:spPr>
          <a:xfrm>
            <a:off x="323850" y="1219200"/>
            <a:ext cx="6283615" cy="3170099"/>
          </a:xfrm>
          <a:prstGeom prst="rect">
            <a:avLst/>
          </a:prstGeom>
          <a:noFill/>
        </p:spPr>
        <p:txBody>
          <a:bodyPr wrap="square" rtlCol="0">
            <a:spAutoFit/>
          </a:bodyPr>
          <a:lstStyle/>
          <a:p>
            <a:r>
              <a:rPr lang="en-US" sz="2800" b="1" cap="small" dirty="0" smtClean="0"/>
              <a:t>  1. Foundational Principles</a:t>
            </a:r>
          </a:p>
          <a:p>
            <a:endParaRPr lang="en-US" sz="3200" b="1" dirty="0" smtClean="0"/>
          </a:p>
          <a:p>
            <a:pPr marL="457200" indent="-457200">
              <a:buFont typeface="Arial" pitchFamily="34" charset="0"/>
              <a:buChar char="•"/>
            </a:pPr>
            <a:r>
              <a:rPr lang="en-US" sz="2000" b="1" dirty="0" smtClean="0"/>
              <a:t>Humanities </a:t>
            </a:r>
            <a:r>
              <a:rPr lang="en-US" sz="2000" b="1" dirty="0"/>
              <a:t>advocacy should be long-term and </a:t>
            </a:r>
            <a:r>
              <a:rPr lang="en-US" sz="2000" b="1" dirty="0" smtClean="0"/>
              <a:t>structural.</a:t>
            </a:r>
            <a:br>
              <a:rPr lang="en-US" sz="2000" b="1" dirty="0" smtClean="0"/>
            </a:br>
            <a:endParaRPr lang="en-US" sz="2000" b="1" dirty="0" smtClean="0"/>
          </a:p>
          <a:p>
            <a:pPr marL="457200" indent="-457200">
              <a:buFont typeface="Arial" pitchFamily="34" charset="0"/>
              <a:buChar char="•"/>
            </a:pPr>
            <a:r>
              <a:rPr lang="en-US" sz="2000" b="1" dirty="0"/>
              <a:t>It should be </a:t>
            </a:r>
            <a:r>
              <a:rPr lang="en-US" sz="2000" b="1" dirty="0" smtClean="0"/>
              <a:t>both global and local.</a:t>
            </a:r>
            <a:br>
              <a:rPr lang="en-US" sz="2000" b="1" dirty="0" smtClean="0"/>
            </a:br>
            <a:endParaRPr lang="en-US" sz="2000" b="1" dirty="0" smtClean="0"/>
          </a:p>
          <a:p>
            <a:pPr marL="457200" indent="-457200">
              <a:buFont typeface="Arial" pitchFamily="34" charset="0"/>
              <a:buChar char="•"/>
            </a:pPr>
            <a:r>
              <a:rPr lang="en-US" sz="2000" b="1" dirty="0"/>
              <a:t>It should be inclusive about what counts as "humanities."</a:t>
            </a:r>
            <a:endParaRPr lang="en-US" sz="2000" b="1" dirty="0" smtClean="0"/>
          </a:p>
        </p:txBody>
      </p:sp>
      <p:sp>
        <p:nvSpPr>
          <p:cNvPr id="12" name="Rounded Rectangle 11"/>
          <p:cNvSpPr/>
          <p:nvPr/>
        </p:nvSpPr>
        <p:spPr>
          <a:xfrm>
            <a:off x="697632" y="2968140"/>
            <a:ext cx="5948238" cy="576075"/>
          </a:xfrm>
          <a:prstGeom prst="roundRect">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693095" y="2123231"/>
            <a:ext cx="5952775" cy="681018"/>
          </a:xfrm>
          <a:prstGeom prst="roundRect">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73670" y="1126069"/>
            <a:ext cx="6172200" cy="685800"/>
          </a:xfrm>
          <a:prstGeom prst="roundRect">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852" y="2500081"/>
            <a:ext cx="3756933" cy="2618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5956" y="2509116"/>
            <a:ext cx="3490926" cy="261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ounded Rectangle 12"/>
          <p:cNvSpPr/>
          <p:nvPr/>
        </p:nvSpPr>
        <p:spPr>
          <a:xfrm>
            <a:off x="693095" y="3697835"/>
            <a:ext cx="5914370" cy="729695"/>
          </a:xfrm>
          <a:prstGeom prst="roundRect">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77975" y="304800"/>
            <a:ext cx="8610600" cy="461665"/>
          </a:xfrm>
          <a:prstGeom prst="rect">
            <a:avLst/>
          </a:prstGeom>
          <a:effectLst>
            <a:reflection blurRad="6350" stA="52000" endA="300" endPos="35000" dir="5400000" sy="-100000" algn="bl" rotWithShape="0"/>
          </a:effectLst>
        </p:spPr>
        <p:txBody>
          <a:bodyPr wrap="square">
            <a:spAutoFit/>
          </a:bodyPr>
          <a:lstStyle/>
          <a:p>
            <a:r>
              <a:rPr lang="en-US" sz="2400" b="1" cap="small" dirty="0" smtClean="0"/>
              <a:t>Strategic Principles of Humanities Advocacy</a:t>
            </a:r>
            <a:endParaRPr lang="en-US" sz="2400" b="1" cap="small" dirty="0"/>
          </a:p>
        </p:txBody>
      </p:sp>
      <p:cxnSp>
        <p:nvCxnSpPr>
          <p:cNvPr id="15" name="Straight Connector 14"/>
          <p:cNvCxnSpPr/>
          <p:nvPr/>
        </p:nvCxnSpPr>
        <p:spPr>
          <a:xfrm>
            <a:off x="457200" y="779055"/>
            <a:ext cx="7924800" cy="0"/>
          </a:xfrm>
          <a:prstGeom prst="line">
            <a:avLst/>
          </a:prstGeom>
          <a:ln w="15875">
            <a:solidFill>
              <a:schemeClr val="tx1">
                <a:lumMod val="65000"/>
                <a:lumOff val="35000"/>
              </a:schemeClr>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08583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nodeType="withEffect">
                                  <p:stCondLst>
                                    <p:cond delay="500"/>
                                  </p:stCondLst>
                                  <p:childTnLst>
                                    <p:set>
                                      <p:cBhvr>
                                        <p:cTn id="9" dur="1" fill="hold">
                                          <p:stCondLst>
                                            <p:cond delay="0"/>
                                          </p:stCondLst>
                                        </p:cTn>
                                        <p:tgtEl>
                                          <p:spTgt spid="2051"/>
                                        </p:tgtEl>
                                        <p:attrNameLst>
                                          <p:attrName>style.visibility</p:attrName>
                                        </p:attrNameLst>
                                      </p:cBhvr>
                                      <p:to>
                                        <p:strVal val="visible"/>
                                      </p:to>
                                    </p:set>
                                    <p:animEffect transition="in" filter="fade">
                                      <p:cBhvr>
                                        <p:cTn id="10" dur="500"/>
                                        <p:tgtEl>
                                          <p:spTgt spid="2051"/>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xit" presetSubtype="8" fill="hold" nodeType="clickEffect">
                                  <p:stCondLst>
                                    <p:cond delay="0"/>
                                  </p:stCondLst>
                                  <p:childTnLst>
                                    <p:anim calcmode="lin" valueType="num">
                                      <p:cBhvr additive="base">
                                        <p:cTn id="20" dur="500"/>
                                        <p:tgtEl>
                                          <p:spTgt spid="2050"/>
                                        </p:tgtEl>
                                        <p:attrNameLst>
                                          <p:attrName>ppt_x</p:attrName>
                                        </p:attrNameLst>
                                      </p:cBhvr>
                                      <p:tavLst>
                                        <p:tav tm="0">
                                          <p:val>
                                            <p:strVal val="ppt_x"/>
                                          </p:val>
                                        </p:tav>
                                        <p:tav tm="100000">
                                          <p:val>
                                            <p:strVal val="0-ppt_w/2"/>
                                          </p:val>
                                        </p:tav>
                                      </p:tavLst>
                                    </p:anim>
                                    <p:anim calcmode="lin" valueType="num">
                                      <p:cBhvr additive="base">
                                        <p:cTn id="21" dur="500"/>
                                        <p:tgtEl>
                                          <p:spTgt spid="2050"/>
                                        </p:tgtEl>
                                        <p:attrNameLst>
                                          <p:attrName>ppt_y</p:attrName>
                                        </p:attrNameLst>
                                      </p:cBhvr>
                                      <p:tavLst>
                                        <p:tav tm="0">
                                          <p:val>
                                            <p:strVal val="ppt_y"/>
                                          </p:val>
                                        </p:tav>
                                        <p:tav tm="100000">
                                          <p:val>
                                            <p:strVal val="ppt_y"/>
                                          </p:val>
                                        </p:tav>
                                      </p:tavLst>
                                    </p:anim>
                                    <p:set>
                                      <p:cBhvr>
                                        <p:cTn id="22" dur="1" fill="hold">
                                          <p:stCondLst>
                                            <p:cond delay="499"/>
                                          </p:stCondLst>
                                        </p:cTn>
                                        <p:tgtEl>
                                          <p:spTgt spid="2050"/>
                                        </p:tgtEl>
                                        <p:attrNameLst>
                                          <p:attrName>style.visibility</p:attrName>
                                        </p:attrNameLst>
                                      </p:cBhvr>
                                      <p:to>
                                        <p:strVal val="hidden"/>
                                      </p:to>
                                    </p:set>
                                  </p:childTnLst>
                                </p:cTn>
                              </p:par>
                              <p:par>
                                <p:cTn id="23" presetID="2" presetClass="exit" presetSubtype="8" fill="hold" nodeType="withEffect">
                                  <p:stCondLst>
                                    <p:cond delay="0"/>
                                  </p:stCondLst>
                                  <p:childTnLst>
                                    <p:anim calcmode="lin" valueType="num">
                                      <p:cBhvr additive="base">
                                        <p:cTn id="24" dur="500"/>
                                        <p:tgtEl>
                                          <p:spTgt spid="2051"/>
                                        </p:tgtEl>
                                        <p:attrNameLst>
                                          <p:attrName>ppt_x</p:attrName>
                                        </p:attrNameLst>
                                      </p:cBhvr>
                                      <p:tavLst>
                                        <p:tav tm="0">
                                          <p:val>
                                            <p:strVal val="ppt_x"/>
                                          </p:val>
                                        </p:tav>
                                        <p:tav tm="100000">
                                          <p:val>
                                            <p:strVal val="0-ppt_w/2"/>
                                          </p:val>
                                        </p:tav>
                                      </p:tavLst>
                                    </p:anim>
                                    <p:anim calcmode="lin" valueType="num">
                                      <p:cBhvr additive="base">
                                        <p:cTn id="25" dur="500"/>
                                        <p:tgtEl>
                                          <p:spTgt spid="2051"/>
                                        </p:tgtEl>
                                        <p:attrNameLst>
                                          <p:attrName>ppt_y</p:attrName>
                                        </p:attrNameLst>
                                      </p:cBhvr>
                                      <p:tavLst>
                                        <p:tav tm="0">
                                          <p:val>
                                            <p:strVal val="ppt_y"/>
                                          </p:val>
                                        </p:tav>
                                        <p:tav tm="100000">
                                          <p:val>
                                            <p:strVal val="ppt_y"/>
                                          </p:val>
                                        </p:tav>
                                      </p:tavLst>
                                    </p:anim>
                                    <p:set>
                                      <p:cBhvr>
                                        <p:cTn id="26" dur="1" fill="hold">
                                          <p:stCondLst>
                                            <p:cond delay="499"/>
                                          </p:stCondLst>
                                        </p:cTn>
                                        <p:tgtEl>
                                          <p:spTgt spid="2051"/>
                                        </p:tgtEl>
                                        <p:attrNameLst>
                                          <p:attrName>style.visibility</p:attrName>
                                        </p:attrNameLst>
                                      </p:cBhvr>
                                      <p:to>
                                        <p:strVal val="hidden"/>
                                      </p:to>
                                    </p:set>
                                  </p:childTnLst>
                                </p:cTn>
                              </p:par>
                              <p:par>
                                <p:cTn id="27" presetID="2" presetClass="exit" presetSubtype="8" fill="hold" grpId="1" nodeType="withEffect">
                                  <p:stCondLst>
                                    <p:cond delay="0"/>
                                  </p:stCondLst>
                                  <p:childTnLst>
                                    <p:anim calcmode="lin" valueType="num">
                                      <p:cBhvr additive="base">
                                        <p:cTn id="28" dur="500"/>
                                        <p:tgtEl>
                                          <p:spTgt spid="3"/>
                                        </p:tgtEl>
                                        <p:attrNameLst>
                                          <p:attrName>ppt_x</p:attrName>
                                        </p:attrNameLst>
                                      </p:cBhvr>
                                      <p:tavLst>
                                        <p:tav tm="0">
                                          <p:val>
                                            <p:strVal val="ppt_x"/>
                                          </p:val>
                                        </p:tav>
                                        <p:tav tm="100000">
                                          <p:val>
                                            <p:strVal val="0-ppt_w/2"/>
                                          </p:val>
                                        </p:tav>
                                      </p:tavLst>
                                    </p:anim>
                                    <p:anim calcmode="lin" valueType="num">
                                      <p:cBhvr additive="base">
                                        <p:cTn id="29" dur="500"/>
                                        <p:tgtEl>
                                          <p:spTgt spid="3"/>
                                        </p:tgtEl>
                                        <p:attrNameLst>
                                          <p:attrName>ppt_y</p:attrName>
                                        </p:attrNameLst>
                                      </p:cBhvr>
                                      <p:tavLst>
                                        <p:tav tm="0">
                                          <p:val>
                                            <p:strVal val="ppt_y"/>
                                          </p:val>
                                        </p:tav>
                                        <p:tav tm="100000">
                                          <p:val>
                                            <p:strVal val="ppt_y"/>
                                          </p:val>
                                        </p:tav>
                                      </p:tavLst>
                                    </p:anim>
                                    <p:set>
                                      <p:cBhvr>
                                        <p:cTn id="30" dur="1" fill="hold">
                                          <p:stCondLst>
                                            <p:cond delay="499"/>
                                          </p:stCondLst>
                                        </p:cTn>
                                        <p:tgtEl>
                                          <p:spTgt spid="3"/>
                                        </p:tgtEl>
                                        <p:attrNameLst>
                                          <p:attrName>style.visibility</p:attrName>
                                        </p:attrNameLst>
                                      </p:cBhvr>
                                      <p:to>
                                        <p:strVal val="hidden"/>
                                      </p:to>
                                    </p:set>
                                  </p:childTnLst>
                                </p:cTn>
                              </p:par>
                              <p:par>
                                <p:cTn id="31" presetID="2" presetClass="exit" presetSubtype="8" fill="hold" grpId="2" nodeType="withEffect">
                                  <p:stCondLst>
                                    <p:cond delay="0"/>
                                  </p:stCondLst>
                                  <p:childTnLst>
                                    <p:anim calcmode="lin" valueType="num">
                                      <p:cBhvr additive="base">
                                        <p:cTn id="32" dur="500"/>
                                        <p:tgtEl>
                                          <p:spTgt spid="2"/>
                                        </p:tgtEl>
                                        <p:attrNameLst>
                                          <p:attrName>ppt_x</p:attrName>
                                        </p:attrNameLst>
                                      </p:cBhvr>
                                      <p:tavLst>
                                        <p:tav tm="0">
                                          <p:val>
                                            <p:strVal val="ppt_x"/>
                                          </p:val>
                                        </p:tav>
                                        <p:tav tm="100000">
                                          <p:val>
                                            <p:strVal val="0-ppt_w/2"/>
                                          </p:val>
                                        </p:tav>
                                      </p:tavLst>
                                    </p:anim>
                                    <p:anim calcmode="lin" valueType="num">
                                      <p:cBhvr additive="base">
                                        <p:cTn id="33" dur="500"/>
                                        <p:tgtEl>
                                          <p:spTgt spid="2"/>
                                        </p:tgtEl>
                                        <p:attrNameLst>
                                          <p:attrName>ppt_y</p:attrName>
                                        </p:attrNameLst>
                                      </p:cBhvr>
                                      <p:tavLst>
                                        <p:tav tm="0">
                                          <p:val>
                                            <p:strVal val="ppt_y"/>
                                          </p:val>
                                        </p:tav>
                                        <p:tav tm="100000">
                                          <p:val>
                                            <p:strVal val="ppt_y"/>
                                          </p:val>
                                        </p:tav>
                                      </p:tavLst>
                                    </p:anim>
                                    <p:set>
                                      <p:cBhvr>
                                        <p:cTn id="34" dur="1" fill="hold">
                                          <p:stCondLst>
                                            <p:cond delay="499"/>
                                          </p:stCondLst>
                                        </p:cTn>
                                        <p:tgtEl>
                                          <p:spTgt spid="2"/>
                                        </p:tgtEl>
                                        <p:attrNameLst>
                                          <p:attrName>style.visibility</p:attrName>
                                        </p:attrNameLst>
                                      </p:cBhvr>
                                      <p:to>
                                        <p:strVal val="hidden"/>
                                      </p:to>
                                    </p:set>
                                  </p:childTnLst>
                                </p:cTn>
                              </p:par>
                              <p:par>
                                <p:cTn id="35" presetID="2" presetClass="entr" presetSubtype="2" fill="hold" nodeType="with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 calcmode="lin" valueType="num">
                                      <p:cBhvr additive="base">
                                        <p:cTn id="37"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4">
                                            <p:txEl>
                                              <p:pRg st="2" end="2"/>
                                            </p:txEl>
                                          </p:spTgt>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1+#ppt_w/2"/>
                                          </p:val>
                                        </p:tav>
                                        <p:tav tm="100000">
                                          <p:val>
                                            <p:strVal val="#ppt_x"/>
                                          </p:val>
                                        </p:tav>
                                      </p:tavLst>
                                    </p:anim>
                                    <p:anim calcmode="lin" valueType="num">
                                      <p:cBhvr additive="base">
                                        <p:cTn id="4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nodeType="click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anim calcmode="lin" valueType="num">
                                      <p:cBhvr additive="base">
                                        <p:cTn id="47"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4">
                                            <p:txEl>
                                              <p:pRg st="3" end="3"/>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1+#ppt_w/2"/>
                                          </p:val>
                                        </p:tav>
                                        <p:tav tm="100000">
                                          <p:val>
                                            <p:strVal val="#ppt_x"/>
                                          </p:val>
                                        </p:tav>
                                      </p:tavLst>
                                    </p:anim>
                                    <p:anim calcmode="lin" valueType="num">
                                      <p:cBhvr additive="base">
                                        <p:cTn id="5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nodeType="clickEffect">
                                  <p:stCondLst>
                                    <p:cond delay="0"/>
                                  </p:stCondLst>
                                  <p:childTnLst>
                                    <p:set>
                                      <p:cBhvr>
                                        <p:cTn id="56" dur="1" fill="hold">
                                          <p:stCondLst>
                                            <p:cond delay="0"/>
                                          </p:stCondLst>
                                        </p:cTn>
                                        <p:tgtEl>
                                          <p:spTgt spid="4">
                                            <p:txEl>
                                              <p:pRg st="4" end="4"/>
                                            </p:txEl>
                                          </p:spTgt>
                                        </p:tgtEl>
                                        <p:attrNameLst>
                                          <p:attrName>style.visibility</p:attrName>
                                        </p:attrNameLst>
                                      </p:cBhvr>
                                      <p:to>
                                        <p:strVal val="visible"/>
                                      </p:to>
                                    </p:set>
                                    <p:anim calcmode="lin" valueType="num">
                                      <p:cBhvr additive="base">
                                        <p:cTn id="57"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4">
                                            <p:txEl>
                                              <p:pRg st="4" end="4"/>
                                            </p:txEl>
                                          </p:spTgt>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1+#ppt_w/2"/>
                                          </p:val>
                                        </p:tav>
                                        <p:tav tm="100000">
                                          <p:val>
                                            <p:strVal val="#ppt_x"/>
                                          </p:val>
                                        </p:tav>
                                      </p:tavLst>
                                    </p:anim>
                                    <p:anim calcmode="lin" valueType="num">
                                      <p:cBhvr additive="base">
                                        <p:cTn id="6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2" animBg="1"/>
      <p:bldP spid="3" grpId="0"/>
      <p:bldP spid="3" grpId="1"/>
      <p:bldP spid="12" grpId="0" animBg="1"/>
      <p:bldP spid="11"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693095" y="2057400"/>
            <a:ext cx="5980175" cy="400110"/>
          </a:xfrm>
          <a:prstGeom prst="roundRect">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693095" y="2705205"/>
            <a:ext cx="5980175" cy="2874475"/>
          </a:xfrm>
          <a:prstGeom prst="roundRect">
            <a:avLst>
              <a:gd name="adj" fmla="val 6095"/>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66385" y="2057400"/>
            <a:ext cx="6107567" cy="400110"/>
          </a:xfrm>
          <a:prstGeom prst="rect">
            <a:avLst/>
          </a:prstGeom>
        </p:spPr>
        <p:txBody>
          <a:bodyPr wrap="square">
            <a:spAutoFit/>
          </a:bodyPr>
          <a:lstStyle/>
          <a:p>
            <a:pPr marL="342900" indent="-342900">
              <a:buFont typeface="Arial" pitchFamily="34" charset="0"/>
              <a:buChar char="•"/>
            </a:pPr>
            <a:r>
              <a:rPr lang="en-US" sz="2000" b="1" dirty="0" smtClean="0"/>
              <a:t>Values</a:t>
            </a:r>
          </a:p>
        </p:txBody>
      </p:sp>
      <p:sp>
        <p:nvSpPr>
          <p:cNvPr id="8" name="Rounded Rectangle 7"/>
          <p:cNvSpPr/>
          <p:nvPr/>
        </p:nvSpPr>
        <p:spPr>
          <a:xfrm>
            <a:off x="501070" y="1124712"/>
            <a:ext cx="6172200" cy="685800"/>
          </a:xfrm>
          <a:prstGeom prst="roundRect">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23851" y="1204888"/>
            <a:ext cx="2769028" cy="523220"/>
          </a:xfrm>
          <a:prstGeom prst="rect">
            <a:avLst/>
          </a:prstGeom>
        </p:spPr>
        <p:txBody>
          <a:bodyPr wrap="none">
            <a:spAutoFit/>
          </a:bodyPr>
          <a:lstStyle/>
          <a:p>
            <a:r>
              <a:rPr lang="en-US" sz="2800" b="1" dirty="0" smtClean="0"/>
              <a:t>   2. </a:t>
            </a:r>
            <a:r>
              <a:rPr lang="en-US" sz="2800" b="1" cap="small" dirty="0" smtClean="0"/>
              <a:t>Core </a:t>
            </a:r>
            <a:r>
              <a:rPr lang="en-US" sz="2800" b="1" cap="small" dirty="0"/>
              <a:t>Message</a:t>
            </a:r>
          </a:p>
        </p:txBody>
      </p:sp>
      <p:sp>
        <p:nvSpPr>
          <p:cNvPr id="10" name="Rectangle 9"/>
          <p:cNvSpPr/>
          <p:nvPr/>
        </p:nvSpPr>
        <p:spPr>
          <a:xfrm>
            <a:off x="377975" y="304800"/>
            <a:ext cx="8610600" cy="461665"/>
          </a:xfrm>
          <a:prstGeom prst="rect">
            <a:avLst/>
          </a:prstGeom>
          <a:effectLst>
            <a:reflection blurRad="6350" stA="52000" endA="300" endPos="35000" dir="5400000" sy="-100000" algn="bl" rotWithShape="0"/>
          </a:effectLst>
        </p:spPr>
        <p:txBody>
          <a:bodyPr wrap="square">
            <a:spAutoFit/>
          </a:bodyPr>
          <a:lstStyle/>
          <a:p>
            <a:r>
              <a:rPr lang="en-US" sz="2400" b="1" cap="small" dirty="0" smtClean="0"/>
              <a:t>Strategic Principles of Humanities Advocacy</a:t>
            </a:r>
            <a:endParaRPr lang="en-US" sz="2400" b="1" cap="small" dirty="0"/>
          </a:p>
        </p:txBody>
      </p:sp>
      <p:cxnSp>
        <p:nvCxnSpPr>
          <p:cNvPr id="14" name="Straight Connector 13"/>
          <p:cNvCxnSpPr/>
          <p:nvPr/>
        </p:nvCxnSpPr>
        <p:spPr>
          <a:xfrm>
            <a:off x="457200" y="779055"/>
            <a:ext cx="7924800" cy="0"/>
          </a:xfrm>
          <a:prstGeom prst="line">
            <a:avLst/>
          </a:prstGeom>
          <a:ln w="15875">
            <a:solidFill>
              <a:schemeClr val="tx1">
                <a:lumMod val="65000"/>
                <a:lumOff val="35000"/>
              </a:schemeClr>
            </a:solidFill>
          </a:ln>
          <a:effectLst/>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47450" y="2276850"/>
            <a:ext cx="6107567" cy="3108543"/>
          </a:xfrm>
          <a:prstGeom prst="rect">
            <a:avLst/>
          </a:prstGeom>
        </p:spPr>
        <p:txBody>
          <a:bodyPr wrap="square">
            <a:spAutoFit/>
          </a:bodyPr>
          <a:lstStyle/>
          <a:p>
            <a:pPr lvl="1"/>
            <a:r>
              <a:rPr lang="en-US" sz="2000" b="1" u="sng" dirty="0" smtClean="0"/>
              <a:t/>
            </a:r>
            <a:br>
              <a:rPr lang="en-US" sz="2000" b="1" u="sng" dirty="0" smtClean="0"/>
            </a:br>
            <a:endParaRPr lang="en-US" sz="2000" b="1" u="sng" dirty="0" smtClean="0"/>
          </a:p>
          <a:p>
            <a:pPr marL="742950" lvl="1" indent="-285750">
              <a:buFont typeface="Arial" pitchFamily="34" charset="0"/>
              <a:buChar char="•"/>
            </a:pPr>
            <a:r>
              <a:rPr lang="en-US" sz="1600" b="1" dirty="0" smtClean="0"/>
              <a:t>Focus groups to assess paradigmatic humanities projects</a:t>
            </a:r>
            <a:br>
              <a:rPr lang="en-US" sz="1600" b="1" dirty="0" smtClean="0"/>
            </a:br>
            <a:endParaRPr lang="en-US" sz="1600" b="1" dirty="0" smtClean="0"/>
          </a:p>
          <a:p>
            <a:pPr marL="742950" lvl="1" indent="-285750">
              <a:buFont typeface="Arial" pitchFamily="34" charset="0"/>
              <a:buChar char="•"/>
            </a:pPr>
            <a:r>
              <a:rPr lang="en-US" sz="1600" b="1" dirty="0" smtClean="0"/>
              <a:t>Crowdsourcing humanities </a:t>
            </a:r>
            <a:r>
              <a:rPr lang="en-US" sz="1600" b="1" dirty="0"/>
              <a:t>value definitions</a:t>
            </a:r>
            <a:r>
              <a:rPr lang="en-US" sz="1200" b="1" dirty="0"/>
              <a:t> – e.g</a:t>
            </a:r>
            <a:r>
              <a:rPr lang="en-US" sz="1200" b="1" dirty="0" smtClean="0"/>
              <a:t>.,</a:t>
            </a:r>
          </a:p>
          <a:p>
            <a:pPr marL="1200150" lvl="2" indent="-285750">
              <a:buFont typeface="Arial" pitchFamily="34" charset="0"/>
              <a:buChar char="•"/>
            </a:pPr>
            <a:r>
              <a:rPr lang="en-US" sz="1200" b="1" dirty="0" smtClean="0">
                <a:hlinkClick r:id="rId2"/>
              </a:rPr>
              <a:t> </a:t>
            </a:r>
            <a:r>
              <a:rPr lang="en-US" sz="1200" b="1" dirty="0" smtClean="0">
                <a:solidFill>
                  <a:srgbClr val="FF0000"/>
                </a:solidFill>
                <a:hlinkClick r:id="rId2"/>
              </a:rPr>
              <a:t>www.allourideas.org/4humanities/results</a:t>
            </a:r>
            <a:r>
              <a:rPr lang="en-US" sz="1600" b="1" dirty="0" smtClean="0">
                <a:solidFill>
                  <a:srgbClr val="FF0000"/>
                </a:solidFill>
              </a:rPr>
              <a:t/>
            </a:r>
            <a:br>
              <a:rPr lang="en-US" sz="1600" b="1" dirty="0" smtClean="0">
                <a:solidFill>
                  <a:srgbClr val="FF0000"/>
                </a:solidFill>
              </a:rPr>
            </a:br>
            <a:endParaRPr lang="en-US" sz="1600" b="1" dirty="0" smtClean="0">
              <a:solidFill>
                <a:srgbClr val="FF0000"/>
              </a:solidFill>
            </a:endParaRPr>
          </a:p>
          <a:p>
            <a:pPr marL="742950" lvl="1" indent="-285750">
              <a:buFont typeface="Arial" pitchFamily="34" charset="0"/>
              <a:buChar char="•"/>
            </a:pPr>
            <a:r>
              <a:rPr lang="en-US" sz="1600" b="1" dirty="0" smtClean="0"/>
              <a:t>Text-mining of humanities pro / con statements</a:t>
            </a:r>
            <a:r>
              <a:rPr lang="en-US" sz="1200" b="1" dirty="0" smtClean="0"/>
              <a:t> – e.g.,</a:t>
            </a:r>
            <a:br>
              <a:rPr lang="en-US" sz="1200" b="1" dirty="0" smtClean="0"/>
            </a:br>
            <a:endParaRPr lang="en-US" sz="1200" b="1" dirty="0" smtClean="0"/>
          </a:p>
          <a:p>
            <a:pPr marL="1200150" lvl="2" indent="-285750">
              <a:buFont typeface="Arial" pitchFamily="34" charset="0"/>
              <a:buChar char="•"/>
            </a:pPr>
            <a:r>
              <a:rPr lang="en-US" sz="1200" b="1" dirty="0" smtClean="0"/>
              <a:t>4Humanities “Confronting the Critics: A Survey of Attacks on the Humanities</a:t>
            </a:r>
            <a:r>
              <a:rPr lang="en-US" sz="1200" b="1" dirty="0"/>
              <a:t>”</a:t>
            </a:r>
            <a:r>
              <a:rPr lang="en-US" sz="1600" b="1" dirty="0"/>
              <a:t> </a:t>
            </a:r>
            <a:r>
              <a:rPr lang="en-US" sz="1100" b="1" dirty="0" smtClean="0">
                <a:hlinkClick r:id="rId3"/>
              </a:rPr>
              <a:t>humanistica.ualberta.ca/2012/10/confronting-the-criticisms</a:t>
            </a:r>
            <a:r>
              <a:rPr lang="en-US" sz="1200" b="1" dirty="0" smtClean="0"/>
              <a:t> </a:t>
            </a:r>
            <a:br>
              <a:rPr lang="en-US" sz="1200" b="1" dirty="0" smtClean="0"/>
            </a:br>
            <a:endParaRPr lang="en-US" sz="1200" b="1" dirty="0" smtClean="0"/>
          </a:p>
          <a:p>
            <a:pPr marL="1200150" lvl="2" indent="-285750">
              <a:buFont typeface="Arial" pitchFamily="34" charset="0"/>
              <a:buChar char="•"/>
            </a:pPr>
            <a:r>
              <a:rPr lang="en-US" sz="1200" b="1" dirty="0" smtClean="0"/>
              <a:t>4 Humanities </a:t>
            </a:r>
            <a:r>
              <a:rPr lang="en-US" sz="1200" b="1" dirty="0" smtClean="0">
                <a:hlinkClick r:id="rId4"/>
              </a:rPr>
              <a:t>WhatEvery1Says Project</a:t>
            </a:r>
            <a:endParaRPr lang="en-US" sz="1200" b="1" dirty="0" smtClean="0"/>
          </a:p>
        </p:txBody>
      </p:sp>
      <p:pic>
        <p:nvPicPr>
          <p:cNvPr id="16" name="Picture 2" descr="http://fc02.deviantart.net/fs9/i/2006/142/8/a/Blank_Notebook_Page_Scan_by_DragonImagin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270641" y="1086295"/>
            <a:ext cx="6528850" cy="756994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19116" y="1789688"/>
            <a:ext cx="5354836" cy="4955203"/>
          </a:xfrm>
          <a:prstGeom prst="rect">
            <a:avLst/>
          </a:prstGeom>
          <a:noFill/>
        </p:spPr>
        <p:txBody>
          <a:bodyPr wrap="square" rtlCol="0">
            <a:spAutoFit/>
          </a:bodyPr>
          <a:lstStyle/>
          <a:p>
            <a:r>
              <a:rPr lang="en-US" b="1" dirty="0">
                <a:latin typeface="Times New Roman" pitchFamily="18" charset="0"/>
                <a:cs typeface="Times New Roman" pitchFamily="18" charset="0"/>
              </a:rPr>
              <a:t>Basic Research in the Humanities</a:t>
            </a:r>
          </a:p>
          <a:p>
            <a:endParaRPr lang="en-US" sz="1400" dirty="0">
              <a:latin typeface="Times New Roman" pitchFamily="18" charset="0"/>
              <a:cs typeface="Times New Roman" pitchFamily="18" charset="0"/>
            </a:endParaRPr>
          </a:p>
          <a:p>
            <a:r>
              <a:rPr lang="en-US" sz="1500" b="1" dirty="0">
                <a:latin typeface="Times New Roman" pitchFamily="18" charset="0"/>
                <a:cs typeface="Times New Roman" pitchFamily="18" charset="0"/>
              </a:rPr>
              <a:t>1. The discovery, preservation, and communication of the historical and present record of human society.</a:t>
            </a:r>
          </a:p>
          <a:p>
            <a:endParaRPr lang="en-US" sz="1500" b="1" dirty="0">
              <a:latin typeface="Times New Roman" pitchFamily="18" charset="0"/>
              <a:cs typeface="Times New Roman" pitchFamily="18" charset="0"/>
            </a:endParaRPr>
          </a:p>
          <a:p>
            <a:r>
              <a:rPr lang="en-US" sz="1500" b="1" dirty="0">
                <a:latin typeface="Times New Roman" pitchFamily="18" charset="0"/>
                <a:cs typeface="Times New Roman" pitchFamily="18" charset="0"/>
              </a:rPr>
              <a:t>2. The invention of methods for studying and interpreting that record.</a:t>
            </a:r>
          </a:p>
          <a:p>
            <a:endParaRPr lang="en-US" sz="1500" b="1" dirty="0">
              <a:latin typeface="Times New Roman" pitchFamily="18" charset="0"/>
              <a:cs typeface="Times New Roman" pitchFamily="18" charset="0"/>
            </a:endParaRPr>
          </a:p>
          <a:p>
            <a:r>
              <a:rPr lang="en-US" sz="1500" b="1" dirty="0">
                <a:latin typeface="Times New Roman" pitchFamily="18" charset="0"/>
                <a:cs typeface="Times New Roman" pitchFamily="18" charset="0"/>
              </a:rPr>
              <a:t>3. The investigation and preservation of the languages and linguistic skills increasingly needed in a global age.</a:t>
            </a:r>
          </a:p>
          <a:p>
            <a:endParaRPr lang="en-US" sz="1500" b="1" dirty="0">
              <a:latin typeface="Times New Roman" pitchFamily="18" charset="0"/>
              <a:cs typeface="Times New Roman" pitchFamily="18" charset="0"/>
            </a:endParaRPr>
          </a:p>
          <a:p>
            <a:r>
              <a:rPr lang="en-US" sz="1500" b="1" dirty="0">
                <a:latin typeface="Times New Roman" pitchFamily="18" charset="0"/>
                <a:cs typeface="Times New Roman" pitchFamily="18" charset="0"/>
              </a:rPr>
              <a:t>4. Experimentation in the creative arts with a wide range of social and cultural experience.</a:t>
            </a:r>
          </a:p>
          <a:p>
            <a:endParaRPr lang="en-US" sz="1500" b="1" dirty="0">
              <a:latin typeface="Times New Roman" pitchFamily="18" charset="0"/>
              <a:cs typeface="Times New Roman" pitchFamily="18" charset="0"/>
            </a:endParaRPr>
          </a:p>
          <a:p>
            <a:r>
              <a:rPr lang="en-US" sz="1500" b="1" dirty="0">
                <a:latin typeface="Times New Roman" pitchFamily="18" charset="0"/>
                <a:cs typeface="Times New Roman" pitchFamily="18" charset="0"/>
              </a:rPr>
              <a:t>5. The new exploration of combined scientific-humanistic/artistic approaches (e.g., </a:t>
            </a:r>
            <a:r>
              <a:rPr lang="en-US" sz="1500" b="1" dirty="0" err="1">
                <a:latin typeface="Times New Roman" pitchFamily="18" charset="0"/>
                <a:cs typeface="Times New Roman" pitchFamily="18" charset="0"/>
              </a:rPr>
              <a:t>neuro</a:t>
            </a:r>
            <a:r>
              <a:rPr lang="en-US" sz="1500" b="1" dirty="0">
                <a:latin typeface="Times New Roman" pitchFamily="18" charset="0"/>
                <a:cs typeface="Times New Roman" pitchFamily="18" charset="0"/>
              </a:rPr>
              <a:t>-cognitive approaches to literature).</a:t>
            </a:r>
          </a:p>
          <a:p>
            <a:endParaRPr lang="en-US" sz="1500" b="1" dirty="0">
              <a:latin typeface="Times New Roman" pitchFamily="18" charset="0"/>
              <a:cs typeface="Times New Roman" pitchFamily="18" charset="0"/>
            </a:endParaRPr>
          </a:p>
          <a:p>
            <a:r>
              <a:rPr lang="en-US" sz="1500" b="1" dirty="0">
                <a:latin typeface="Times New Roman" pitchFamily="18" charset="0"/>
                <a:cs typeface="Times New Roman" pitchFamily="18" charset="0"/>
              </a:rPr>
              <a:t>6. The investigation of all the above within a serious and expansive horizon of ethical reflection.</a:t>
            </a:r>
          </a:p>
          <a:p>
            <a:endParaRPr lang="en-US" sz="1400" dirty="0"/>
          </a:p>
        </p:txBody>
      </p:sp>
    </p:spTree>
    <p:extLst>
      <p:ext uri="{BB962C8B-B14F-4D97-AF65-F5344CB8AC3E}">
        <p14:creationId xmlns:p14="http://schemas.microsoft.com/office/powerpoint/2010/main" val="19193789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1+#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1+#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1+#ppt_w/2"/>
                                          </p:val>
                                        </p:tav>
                                        <p:tav tm="100000">
                                          <p:val>
                                            <p:strVal val="#ppt_x"/>
                                          </p:val>
                                        </p:tav>
                                      </p:tavLst>
                                    </p:anim>
                                    <p:anim calcmode="lin" valueType="num">
                                      <p:cBhvr additive="base">
                                        <p:cTn id="3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5" grpId="0"/>
      <p:bldP spid="15"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693095" y="2057400"/>
            <a:ext cx="5980175" cy="707886"/>
          </a:xfrm>
          <a:prstGeom prst="roundRect">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693095" y="2968139"/>
            <a:ext cx="5980175" cy="3264426"/>
          </a:xfrm>
          <a:prstGeom prst="roundRect">
            <a:avLst>
              <a:gd name="adj" fmla="val 6095"/>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66385" y="2057400"/>
            <a:ext cx="6318150" cy="707886"/>
          </a:xfrm>
          <a:prstGeom prst="rect">
            <a:avLst/>
          </a:prstGeom>
        </p:spPr>
        <p:txBody>
          <a:bodyPr wrap="square">
            <a:spAutoFit/>
          </a:bodyPr>
          <a:lstStyle/>
          <a:p>
            <a:pPr marL="342900" indent="-342900">
              <a:buFont typeface="Arial" pitchFamily="34" charset="0"/>
              <a:buChar char="•"/>
            </a:pPr>
            <a:r>
              <a:rPr lang="en-US" sz="2000" b="1" dirty="0"/>
              <a:t>Humanities advocacy </a:t>
            </a:r>
            <a:r>
              <a:rPr lang="en-US" sz="2000" b="1" dirty="0" smtClean="0"/>
              <a:t>message should </a:t>
            </a:r>
            <a:r>
              <a:rPr lang="en-US" sz="2000" b="1" dirty="0"/>
              <a:t>emerge from values</a:t>
            </a:r>
            <a:r>
              <a:rPr lang="en-US" sz="2000" b="1" dirty="0" smtClean="0"/>
              <a:t>.</a:t>
            </a:r>
          </a:p>
        </p:txBody>
      </p:sp>
      <p:sp>
        <p:nvSpPr>
          <p:cNvPr id="8" name="Rounded Rectangle 7"/>
          <p:cNvSpPr/>
          <p:nvPr/>
        </p:nvSpPr>
        <p:spPr>
          <a:xfrm>
            <a:off x="501070" y="1124712"/>
            <a:ext cx="6172200" cy="685800"/>
          </a:xfrm>
          <a:prstGeom prst="roundRect">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52846" y="1204888"/>
            <a:ext cx="2621359" cy="523220"/>
          </a:xfrm>
          <a:prstGeom prst="rect">
            <a:avLst/>
          </a:prstGeom>
        </p:spPr>
        <p:txBody>
          <a:bodyPr wrap="none">
            <a:spAutoFit/>
          </a:bodyPr>
          <a:lstStyle/>
          <a:p>
            <a:r>
              <a:rPr lang="en-US" sz="2800" b="1" dirty="0" smtClean="0"/>
              <a:t> 2. </a:t>
            </a:r>
            <a:r>
              <a:rPr lang="en-US" sz="2800" b="1" cap="small" dirty="0" smtClean="0"/>
              <a:t>Core </a:t>
            </a:r>
            <a:r>
              <a:rPr lang="en-US" sz="2800" b="1" cap="small" dirty="0"/>
              <a:t>Message</a:t>
            </a:r>
          </a:p>
        </p:txBody>
      </p:sp>
      <p:sp>
        <p:nvSpPr>
          <p:cNvPr id="10" name="Rectangle 9"/>
          <p:cNvSpPr/>
          <p:nvPr/>
        </p:nvSpPr>
        <p:spPr>
          <a:xfrm>
            <a:off x="377975" y="304800"/>
            <a:ext cx="8610600" cy="461665"/>
          </a:xfrm>
          <a:prstGeom prst="rect">
            <a:avLst/>
          </a:prstGeom>
          <a:effectLst>
            <a:reflection blurRad="6350" stA="52000" endA="300" endPos="35000" dir="5400000" sy="-100000" algn="bl" rotWithShape="0"/>
          </a:effectLst>
        </p:spPr>
        <p:txBody>
          <a:bodyPr wrap="square">
            <a:spAutoFit/>
          </a:bodyPr>
          <a:lstStyle/>
          <a:p>
            <a:r>
              <a:rPr lang="en-US" sz="2400" b="1" cap="small" dirty="0" smtClean="0"/>
              <a:t>Strategic Principles of Humanities Advocacy</a:t>
            </a:r>
            <a:endParaRPr lang="en-US" sz="2400" b="1" cap="small" dirty="0"/>
          </a:p>
        </p:txBody>
      </p:sp>
      <p:cxnSp>
        <p:nvCxnSpPr>
          <p:cNvPr id="14" name="Straight Connector 13"/>
          <p:cNvCxnSpPr/>
          <p:nvPr/>
        </p:nvCxnSpPr>
        <p:spPr>
          <a:xfrm>
            <a:off x="457200" y="779055"/>
            <a:ext cx="7924800" cy="0"/>
          </a:xfrm>
          <a:prstGeom prst="line">
            <a:avLst/>
          </a:prstGeom>
          <a:ln w="15875">
            <a:solidFill>
              <a:schemeClr val="tx1">
                <a:lumMod val="65000"/>
                <a:lumOff val="35000"/>
              </a:schemeClr>
            </a:solidFill>
          </a:ln>
          <a:effectLst/>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47450" y="2731808"/>
            <a:ext cx="6107567" cy="3385542"/>
          </a:xfrm>
          <a:prstGeom prst="rect">
            <a:avLst/>
          </a:prstGeom>
        </p:spPr>
        <p:txBody>
          <a:bodyPr wrap="square">
            <a:spAutoFit/>
          </a:bodyPr>
          <a:lstStyle/>
          <a:p>
            <a:pPr lvl="1"/>
            <a:r>
              <a:rPr lang="en-US" sz="2000" b="1" u="sng" dirty="0" smtClean="0"/>
              <a:t/>
            </a:r>
            <a:br>
              <a:rPr lang="en-US" sz="2000" b="1" u="sng" dirty="0" smtClean="0"/>
            </a:br>
            <a:r>
              <a:rPr lang="en-US" b="1" u="sng" dirty="0" smtClean="0"/>
              <a:t>Some Methods for Assessing Values</a:t>
            </a:r>
          </a:p>
          <a:p>
            <a:pPr lvl="1"/>
            <a:endParaRPr lang="en-US" sz="2000" b="1" u="sng" dirty="0" smtClean="0"/>
          </a:p>
          <a:p>
            <a:pPr marL="742950" lvl="1" indent="-285750">
              <a:buFont typeface="Arial" pitchFamily="34" charset="0"/>
              <a:buChar char="•"/>
            </a:pPr>
            <a:r>
              <a:rPr lang="en-US" sz="1600" b="1" dirty="0" smtClean="0"/>
              <a:t>Focus groups to assess paradigmatic humanities projects</a:t>
            </a:r>
            <a:br>
              <a:rPr lang="en-US" sz="1600" b="1" dirty="0" smtClean="0"/>
            </a:br>
            <a:endParaRPr lang="en-US" sz="1600" b="1" dirty="0" smtClean="0"/>
          </a:p>
          <a:p>
            <a:pPr marL="742950" lvl="1" indent="-285750">
              <a:buFont typeface="Arial" pitchFamily="34" charset="0"/>
              <a:buChar char="•"/>
            </a:pPr>
            <a:r>
              <a:rPr lang="en-US" sz="1600" b="1" dirty="0" smtClean="0"/>
              <a:t>Crowdsourcing humanities </a:t>
            </a:r>
            <a:r>
              <a:rPr lang="en-US" sz="1600" b="1" dirty="0"/>
              <a:t>value definitions</a:t>
            </a:r>
            <a:r>
              <a:rPr lang="en-US" sz="1200" b="1" dirty="0"/>
              <a:t> – e.g</a:t>
            </a:r>
            <a:r>
              <a:rPr lang="en-US" sz="1200" b="1" dirty="0" smtClean="0"/>
              <a:t>.,</a:t>
            </a:r>
          </a:p>
          <a:p>
            <a:pPr marL="1200150" lvl="2" indent="-285750">
              <a:buFont typeface="Arial" pitchFamily="34" charset="0"/>
              <a:buChar char="•"/>
            </a:pPr>
            <a:r>
              <a:rPr lang="en-US" sz="1200" b="1" dirty="0" smtClean="0">
                <a:hlinkClick r:id="rId2"/>
              </a:rPr>
              <a:t> </a:t>
            </a:r>
            <a:r>
              <a:rPr lang="en-US" sz="1200" b="1" dirty="0" smtClean="0">
                <a:solidFill>
                  <a:srgbClr val="FF0000"/>
                </a:solidFill>
                <a:hlinkClick r:id="rId2"/>
              </a:rPr>
              <a:t>www.allourideas.org/4humanities/results</a:t>
            </a:r>
            <a:r>
              <a:rPr lang="en-US" sz="1600" b="1" dirty="0" smtClean="0">
                <a:solidFill>
                  <a:srgbClr val="FF0000"/>
                </a:solidFill>
              </a:rPr>
              <a:t/>
            </a:r>
            <a:br>
              <a:rPr lang="en-US" sz="1600" b="1" dirty="0" smtClean="0">
                <a:solidFill>
                  <a:srgbClr val="FF0000"/>
                </a:solidFill>
              </a:rPr>
            </a:br>
            <a:endParaRPr lang="en-US" sz="1600" b="1" dirty="0" smtClean="0">
              <a:solidFill>
                <a:srgbClr val="FF0000"/>
              </a:solidFill>
            </a:endParaRPr>
          </a:p>
          <a:p>
            <a:pPr marL="742950" lvl="1" indent="-285750">
              <a:buFont typeface="Arial" pitchFamily="34" charset="0"/>
              <a:buChar char="•"/>
            </a:pPr>
            <a:r>
              <a:rPr lang="en-US" sz="1600" b="1" dirty="0" smtClean="0"/>
              <a:t>Text-mining of humanities pro / con statements</a:t>
            </a:r>
            <a:r>
              <a:rPr lang="en-US" sz="1200" b="1" dirty="0" smtClean="0"/>
              <a:t> – e.g.,</a:t>
            </a:r>
            <a:br>
              <a:rPr lang="en-US" sz="1200" b="1" dirty="0" smtClean="0"/>
            </a:br>
            <a:endParaRPr lang="en-US" sz="1200" b="1" dirty="0" smtClean="0"/>
          </a:p>
          <a:p>
            <a:pPr marL="1200150" lvl="2" indent="-285750">
              <a:buFont typeface="Arial" pitchFamily="34" charset="0"/>
              <a:buChar char="•"/>
            </a:pPr>
            <a:r>
              <a:rPr lang="en-US" sz="1200" b="1" dirty="0" smtClean="0"/>
              <a:t>4Humanities “Confronting the Critics: A Survey of Attacks on the Humanities</a:t>
            </a:r>
            <a:r>
              <a:rPr lang="en-US" sz="1200" b="1" dirty="0"/>
              <a:t>”</a:t>
            </a:r>
            <a:r>
              <a:rPr lang="en-US" sz="1600" b="1" dirty="0"/>
              <a:t> </a:t>
            </a:r>
            <a:r>
              <a:rPr lang="en-US" sz="1100" b="1" dirty="0" smtClean="0">
                <a:hlinkClick r:id="rId3"/>
              </a:rPr>
              <a:t>humanistica.ualberta.ca/2012/10/confronting-the-criticisms</a:t>
            </a:r>
            <a:r>
              <a:rPr lang="en-US" sz="1200" b="1" dirty="0" smtClean="0"/>
              <a:t> </a:t>
            </a:r>
            <a:br>
              <a:rPr lang="en-US" sz="1200" b="1" dirty="0" smtClean="0"/>
            </a:br>
            <a:endParaRPr lang="en-US" sz="1200" b="1" dirty="0" smtClean="0"/>
          </a:p>
          <a:p>
            <a:pPr marL="1200150" lvl="2" indent="-285750">
              <a:buFont typeface="Arial" pitchFamily="34" charset="0"/>
              <a:buChar char="•"/>
            </a:pPr>
            <a:r>
              <a:rPr lang="en-US" sz="1200" b="1" dirty="0" smtClean="0"/>
              <a:t>4 Humanities </a:t>
            </a:r>
            <a:r>
              <a:rPr lang="en-US" sz="1200" b="1" dirty="0" smtClean="0">
                <a:hlinkClick r:id="rId4"/>
              </a:rPr>
              <a:t>WhatEvery1Says Project</a:t>
            </a:r>
            <a:endParaRPr lang="en-US" sz="1200" b="1" dirty="0" smtClean="0"/>
          </a:p>
        </p:txBody>
      </p:sp>
      <p:pic>
        <p:nvPicPr>
          <p:cNvPr id="16" name="Picture 2" descr="http://fc02.deviantart.net/fs9/i/2006/142/8/a/Blank_Notebook_Page_Scan_by_DragonImagin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270641" y="1086295"/>
            <a:ext cx="6528850" cy="756994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19116" y="1789688"/>
            <a:ext cx="5354836" cy="4955203"/>
          </a:xfrm>
          <a:prstGeom prst="rect">
            <a:avLst/>
          </a:prstGeom>
          <a:noFill/>
        </p:spPr>
        <p:txBody>
          <a:bodyPr wrap="square" rtlCol="0">
            <a:spAutoFit/>
          </a:bodyPr>
          <a:lstStyle/>
          <a:p>
            <a:r>
              <a:rPr lang="en-US" b="1" dirty="0">
                <a:latin typeface="Times New Roman" pitchFamily="18" charset="0"/>
                <a:cs typeface="Times New Roman" pitchFamily="18" charset="0"/>
              </a:rPr>
              <a:t>Basic Research in the Humanities</a:t>
            </a:r>
          </a:p>
          <a:p>
            <a:endParaRPr lang="en-US" sz="1400" dirty="0">
              <a:latin typeface="Times New Roman" pitchFamily="18" charset="0"/>
              <a:cs typeface="Times New Roman" pitchFamily="18" charset="0"/>
            </a:endParaRPr>
          </a:p>
          <a:p>
            <a:r>
              <a:rPr lang="en-US" sz="1500" b="1" dirty="0">
                <a:latin typeface="Times New Roman" pitchFamily="18" charset="0"/>
                <a:cs typeface="Times New Roman" pitchFamily="18" charset="0"/>
              </a:rPr>
              <a:t>1. The discovery, preservation, and communication of the historical and present record of human society.</a:t>
            </a:r>
          </a:p>
          <a:p>
            <a:endParaRPr lang="en-US" sz="1500" b="1" dirty="0">
              <a:latin typeface="Times New Roman" pitchFamily="18" charset="0"/>
              <a:cs typeface="Times New Roman" pitchFamily="18" charset="0"/>
            </a:endParaRPr>
          </a:p>
          <a:p>
            <a:r>
              <a:rPr lang="en-US" sz="1500" b="1" dirty="0">
                <a:latin typeface="Times New Roman" pitchFamily="18" charset="0"/>
                <a:cs typeface="Times New Roman" pitchFamily="18" charset="0"/>
              </a:rPr>
              <a:t>2. The invention of methods for studying and interpreting that record.</a:t>
            </a:r>
          </a:p>
          <a:p>
            <a:endParaRPr lang="en-US" sz="1500" b="1" dirty="0">
              <a:latin typeface="Times New Roman" pitchFamily="18" charset="0"/>
              <a:cs typeface="Times New Roman" pitchFamily="18" charset="0"/>
            </a:endParaRPr>
          </a:p>
          <a:p>
            <a:r>
              <a:rPr lang="en-US" sz="1500" b="1" dirty="0">
                <a:latin typeface="Times New Roman" pitchFamily="18" charset="0"/>
                <a:cs typeface="Times New Roman" pitchFamily="18" charset="0"/>
              </a:rPr>
              <a:t>3. The investigation and preservation of the languages and linguistic skills increasingly needed in a global age.</a:t>
            </a:r>
          </a:p>
          <a:p>
            <a:endParaRPr lang="en-US" sz="1500" b="1" dirty="0">
              <a:latin typeface="Times New Roman" pitchFamily="18" charset="0"/>
              <a:cs typeface="Times New Roman" pitchFamily="18" charset="0"/>
            </a:endParaRPr>
          </a:p>
          <a:p>
            <a:r>
              <a:rPr lang="en-US" sz="1500" b="1" dirty="0">
                <a:latin typeface="Times New Roman" pitchFamily="18" charset="0"/>
                <a:cs typeface="Times New Roman" pitchFamily="18" charset="0"/>
              </a:rPr>
              <a:t>4. Experimentation in the creative arts with a wide range of social and cultural experience.</a:t>
            </a:r>
          </a:p>
          <a:p>
            <a:endParaRPr lang="en-US" sz="1500" b="1" dirty="0">
              <a:latin typeface="Times New Roman" pitchFamily="18" charset="0"/>
              <a:cs typeface="Times New Roman" pitchFamily="18" charset="0"/>
            </a:endParaRPr>
          </a:p>
          <a:p>
            <a:r>
              <a:rPr lang="en-US" sz="1500" b="1" dirty="0">
                <a:latin typeface="Times New Roman" pitchFamily="18" charset="0"/>
                <a:cs typeface="Times New Roman" pitchFamily="18" charset="0"/>
              </a:rPr>
              <a:t>5. The new exploration of combined scientific-humanistic/artistic approaches (e.g., </a:t>
            </a:r>
            <a:r>
              <a:rPr lang="en-US" sz="1500" b="1" dirty="0" err="1">
                <a:latin typeface="Times New Roman" pitchFamily="18" charset="0"/>
                <a:cs typeface="Times New Roman" pitchFamily="18" charset="0"/>
              </a:rPr>
              <a:t>neuro</a:t>
            </a:r>
            <a:r>
              <a:rPr lang="en-US" sz="1500" b="1" dirty="0">
                <a:latin typeface="Times New Roman" pitchFamily="18" charset="0"/>
                <a:cs typeface="Times New Roman" pitchFamily="18" charset="0"/>
              </a:rPr>
              <a:t>-cognitive approaches to literature).</a:t>
            </a:r>
          </a:p>
          <a:p>
            <a:endParaRPr lang="en-US" sz="1500" b="1" dirty="0">
              <a:latin typeface="Times New Roman" pitchFamily="18" charset="0"/>
              <a:cs typeface="Times New Roman" pitchFamily="18" charset="0"/>
            </a:endParaRPr>
          </a:p>
          <a:p>
            <a:r>
              <a:rPr lang="en-US" sz="1500" b="1" dirty="0">
                <a:latin typeface="Times New Roman" pitchFamily="18" charset="0"/>
                <a:cs typeface="Times New Roman" pitchFamily="18" charset="0"/>
              </a:rPr>
              <a:t>6. The investigation of all the above within a serious and expansive horizon of ethical reflection.</a:t>
            </a:r>
          </a:p>
          <a:p>
            <a:endParaRPr lang="en-US" sz="1400" dirty="0"/>
          </a:p>
        </p:txBody>
      </p:sp>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842" y="1053639"/>
            <a:ext cx="3612606" cy="516489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4072735" y="1047890"/>
            <a:ext cx="3648476" cy="5170646"/>
          </a:xfrm>
          <a:prstGeom prst="rect">
            <a:avLst/>
          </a:prstGeom>
          <a:gradFill>
            <a:gsLst>
              <a:gs pos="0">
                <a:srgbClr val="FFFFFF"/>
              </a:gs>
              <a:gs pos="29000">
                <a:srgbClr val="E6E6E6"/>
              </a:gs>
              <a:gs pos="99000">
                <a:schemeClr val="bg1">
                  <a:lumMod val="65000"/>
                </a:schemeClr>
              </a:gs>
              <a:gs pos="78000">
                <a:schemeClr val="bg1">
                  <a:lumMod val="85000"/>
                </a:schemeClr>
              </a:gs>
              <a:gs pos="100000">
                <a:srgbClr val="7D8496"/>
              </a:gs>
              <a:gs pos="100000">
                <a:srgbClr val="E6E6E6"/>
              </a:gs>
            </a:gsLst>
            <a:lin ang="0" scaled="0"/>
          </a:gradFill>
        </p:spPr>
        <p:txBody>
          <a:bodyPr wrap="square" rtlCol="0">
            <a:spAutoFit/>
          </a:bodyPr>
          <a:lstStyle/>
          <a:p>
            <a:endParaRPr lang="en-US" sz="1100" dirty="0" smtClean="0"/>
          </a:p>
          <a:p>
            <a:endParaRPr lang="en-US" sz="1100" dirty="0"/>
          </a:p>
          <a:p>
            <a:r>
              <a:rPr lang="en-US" sz="1100" dirty="0" smtClean="0"/>
              <a:t>“The </a:t>
            </a:r>
            <a:r>
              <a:rPr lang="en-US" sz="1100" dirty="0"/>
              <a:t>humanities remind us where we have been and help us envision where we are going. Emphasizing critical perspective and imaginative response, the humanities— including the study of languages, literature, history, film, civics, philosophy, religion, and the arts—foster creativity, appreciation of our commonalities and our differences, and knowledge of all kinds</a:t>
            </a:r>
            <a:r>
              <a:rPr lang="en-US" sz="1100" dirty="0" smtClean="0"/>
              <a:t>.”</a:t>
            </a:r>
          </a:p>
          <a:p>
            <a:endParaRPr lang="en-US" sz="1100" dirty="0"/>
          </a:p>
          <a:p>
            <a:r>
              <a:rPr lang="en-US" sz="1100" dirty="0" smtClean="0"/>
              <a:t>“The </a:t>
            </a:r>
            <a:r>
              <a:rPr lang="en-US" sz="1100" dirty="0"/>
              <a:t>humanities and social sciences provide an intellectual framework and context for understanding and thriving in a changing world. When we study these subjects, we learn not only what but how and why</a:t>
            </a:r>
            <a:r>
              <a:rPr lang="en-US" sz="1100" dirty="0" smtClean="0"/>
              <a:t>.”</a:t>
            </a:r>
          </a:p>
          <a:p>
            <a:endParaRPr lang="en-US" sz="1100" dirty="0"/>
          </a:p>
          <a:p>
            <a:r>
              <a:rPr lang="en-US" sz="1100" dirty="0" smtClean="0"/>
              <a:t>“The </a:t>
            </a:r>
            <a:r>
              <a:rPr lang="en-US" sz="1100" dirty="0"/>
              <a:t>ability to adapt and thrive in a changing world is based not only on instruction </a:t>
            </a:r>
            <a:r>
              <a:rPr lang="en-US" sz="1100" dirty="0" smtClean="0"/>
              <a:t>for specific </a:t>
            </a:r>
            <a:r>
              <a:rPr lang="en-US" sz="1100" dirty="0"/>
              <a:t>jobs of today but also on the development of professional flexibility and long-term qualities of mind: inquisitiveness, perceptiveness, the ability to put a received idea to a new purpose, and the capacity to share and build ideas with others</a:t>
            </a:r>
            <a:r>
              <a:rPr lang="en-US" sz="1100" dirty="0" smtClean="0"/>
              <a:t>.“</a:t>
            </a:r>
          </a:p>
          <a:p>
            <a:endParaRPr lang="en-US" sz="1100" dirty="0"/>
          </a:p>
          <a:p>
            <a:r>
              <a:rPr lang="en-US" sz="1100" dirty="0" smtClean="0"/>
              <a:t>“The </a:t>
            </a:r>
            <a:r>
              <a:rPr lang="en-US" sz="1100" dirty="0"/>
              <a:t>humanities and social sciences teach us about ourselves and others. They enable us to participate in a global economy that requires understanding of diverse </a:t>
            </a:r>
            <a:r>
              <a:rPr lang="en-US" sz="1100" dirty="0" err="1"/>
              <a:t>culturesand</a:t>
            </a:r>
            <a:r>
              <a:rPr lang="en-US" sz="1100" dirty="0"/>
              <a:t> sensitivity to different perspectives. And they make it possible for people around the world to work together to address issues such as environmental sustainability and global health challenges</a:t>
            </a:r>
            <a:r>
              <a:rPr lang="en-US" sz="1100" dirty="0" smtClean="0"/>
              <a:t>.”</a:t>
            </a:r>
          </a:p>
          <a:p>
            <a:endParaRPr lang="en-US" sz="1100" dirty="0"/>
          </a:p>
        </p:txBody>
      </p:sp>
      <p:sp>
        <p:nvSpPr>
          <p:cNvPr id="18" name="TextBox 17"/>
          <p:cNvSpPr txBox="1"/>
          <p:nvPr/>
        </p:nvSpPr>
        <p:spPr>
          <a:xfrm>
            <a:off x="424260" y="6200714"/>
            <a:ext cx="3307316" cy="646331"/>
          </a:xfrm>
          <a:prstGeom prst="rect">
            <a:avLst/>
          </a:prstGeom>
          <a:noFill/>
        </p:spPr>
        <p:txBody>
          <a:bodyPr wrap="none" rtlCol="0">
            <a:spAutoFit/>
          </a:bodyPr>
          <a:lstStyle/>
          <a:p>
            <a:r>
              <a:rPr lang="en-US" sz="1200" b="1" dirty="0" smtClean="0"/>
              <a:t>American Academy of Arts &amp; Sciences --</a:t>
            </a:r>
          </a:p>
          <a:p>
            <a:r>
              <a:rPr lang="en-US" sz="1200" b="1" dirty="0" smtClean="0"/>
              <a:t>Commission on the Humanities &amp; Social Sciences</a:t>
            </a:r>
          </a:p>
          <a:p>
            <a:r>
              <a:rPr lang="en-US" sz="1200" b="1" dirty="0" smtClean="0"/>
              <a:t>Report to the U.S. Congress, June 2013</a:t>
            </a:r>
            <a:endParaRPr lang="en-US" sz="1200" b="1" dirty="0"/>
          </a:p>
        </p:txBody>
      </p:sp>
    </p:spTree>
    <p:extLst>
      <p:ext uri="{BB962C8B-B14F-4D97-AF65-F5344CB8AC3E}">
        <p14:creationId xmlns:p14="http://schemas.microsoft.com/office/powerpoint/2010/main" val="1878437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nodeType="with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0-ppt_w/2"/>
                                          </p:val>
                                        </p:tav>
                                      </p:tavLst>
                                    </p:anim>
                                    <p:anim calcmode="lin" valueType="num">
                                      <p:cBhvr additive="base">
                                        <p:cTn id="7" dur="500"/>
                                        <p:tgtEl>
                                          <p:spTgt spid="16"/>
                                        </p:tgtEl>
                                        <p:attrNameLst>
                                          <p:attrName>ppt_y</p:attrName>
                                        </p:attrNameLst>
                                      </p:cBhvr>
                                      <p:tavLst>
                                        <p:tav tm="0">
                                          <p:val>
                                            <p:strVal val="ppt_y"/>
                                          </p:val>
                                        </p:tav>
                                        <p:tav tm="100000">
                                          <p:val>
                                            <p:strVal val="ppt_y"/>
                                          </p:val>
                                        </p:tav>
                                      </p:tavLst>
                                    </p:anim>
                                    <p:set>
                                      <p:cBhvr>
                                        <p:cTn id="8" dur="1" fill="hold">
                                          <p:stCondLst>
                                            <p:cond delay="499"/>
                                          </p:stCondLst>
                                        </p:cTn>
                                        <p:tgtEl>
                                          <p:spTgt spid="16"/>
                                        </p:tgtEl>
                                        <p:attrNameLst>
                                          <p:attrName>style.visibility</p:attrName>
                                        </p:attrNameLst>
                                      </p:cBhvr>
                                      <p:to>
                                        <p:strVal val="hidden"/>
                                      </p:to>
                                    </p:set>
                                  </p:childTnLst>
                                </p:cTn>
                              </p:par>
                              <p:par>
                                <p:cTn id="9" presetID="2" presetClass="exit" presetSubtype="8" fill="hold" grpId="1" nodeType="withEffect">
                                  <p:stCondLst>
                                    <p:cond delay="0"/>
                                  </p:stCondLst>
                                  <p:childTnLst>
                                    <p:anim calcmode="lin" valueType="num">
                                      <p:cBhvr additive="base">
                                        <p:cTn id="10" dur="500"/>
                                        <p:tgtEl>
                                          <p:spTgt spid="2"/>
                                        </p:tgtEl>
                                        <p:attrNameLst>
                                          <p:attrName>ppt_x</p:attrName>
                                        </p:attrNameLst>
                                      </p:cBhvr>
                                      <p:tavLst>
                                        <p:tav tm="0">
                                          <p:val>
                                            <p:strVal val="ppt_x"/>
                                          </p:val>
                                        </p:tav>
                                        <p:tav tm="100000">
                                          <p:val>
                                            <p:strVal val="0-ppt_w/2"/>
                                          </p:val>
                                        </p:tav>
                                      </p:tavLst>
                                    </p:anim>
                                    <p:anim calcmode="lin" valueType="num">
                                      <p:cBhvr additive="base">
                                        <p:cTn id="11" dur="500"/>
                                        <p:tgtEl>
                                          <p:spTgt spid="2"/>
                                        </p:tgtEl>
                                        <p:attrNameLst>
                                          <p:attrName>ppt_y</p:attrName>
                                        </p:attrNameLst>
                                      </p:cBhvr>
                                      <p:tavLst>
                                        <p:tav tm="0">
                                          <p:val>
                                            <p:strVal val="ppt_y"/>
                                          </p:val>
                                        </p:tav>
                                        <p:tav tm="100000">
                                          <p:val>
                                            <p:strVal val="ppt_y"/>
                                          </p:val>
                                        </p:tav>
                                      </p:tavLst>
                                    </p:anim>
                                    <p:set>
                                      <p:cBhvr>
                                        <p:cTn id="12" dur="1" fill="hold">
                                          <p:stCondLst>
                                            <p:cond delay="499"/>
                                          </p:stCondLst>
                                        </p:cTn>
                                        <p:tgtEl>
                                          <p:spTgt spid="2"/>
                                        </p:tgtEl>
                                        <p:attrNameLst>
                                          <p:attrName>style.visibility</p:attrName>
                                        </p:attrNameLst>
                                      </p:cBhvr>
                                      <p:to>
                                        <p:strVal val="hidden"/>
                                      </p:to>
                                    </p:set>
                                  </p:childTnLst>
                                </p:cTn>
                              </p:par>
                              <p:par>
                                <p:cTn id="13" presetID="2" presetClass="entr" presetSubtype="2"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1+#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1+#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17" grpId="0" animBg="1"/>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693095" y="2057400"/>
            <a:ext cx="5981508" cy="400110"/>
          </a:xfrm>
          <a:prstGeom prst="roundRect">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66385" y="2057400"/>
            <a:ext cx="6107567" cy="400110"/>
          </a:xfrm>
          <a:prstGeom prst="rect">
            <a:avLst/>
          </a:prstGeom>
        </p:spPr>
        <p:txBody>
          <a:bodyPr wrap="square">
            <a:spAutoFit/>
          </a:bodyPr>
          <a:lstStyle/>
          <a:p>
            <a:pPr marL="342900" indent="-342900">
              <a:buFont typeface="Arial" pitchFamily="34" charset="0"/>
              <a:buChar char="•"/>
            </a:pPr>
            <a:r>
              <a:rPr lang="en-US" sz="2000" b="1" dirty="0" smtClean="0"/>
              <a:t>Values</a:t>
            </a:r>
          </a:p>
        </p:txBody>
      </p:sp>
      <p:sp>
        <p:nvSpPr>
          <p:cNvPr id="15" name="Rounded Rectangle 14"/>
          <p:cNvSpPr/>
          <p:nvPr/>
        </p:nvSpPr>
        <p:spPr>
          <a:xfrm>
            <a:off x="731500" y="2710670"/>
            <a:ext cx="5941770" cy="411090"/>
          </a:xfrm>
          <a:prstGeom prst="roundRect">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501070" y="1124712"/>
            <a:ext cx="6172200" cy="685800"/>
          </a:xfrm>
          <a:prstGeom prst="roundRect">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23851" y="1204888"/>
            <a:ext cx="2866619" cy="523220"/>
          </a:xfrm>
          <a:prstGeom prst="rect">
            <a:avLst/>
          </a:prstGeom>
        </p:spPr>
        <p:txBody>
          <a:bodyPr wrap="none">
            <a:spAutoFit/>
          </a:bodyPr>
          <a:lstStyle/>
          <a:p>
            <a:r>
              <a:rPr lang="en-US" sz="2800" b="1" dirty="0" smtClean="0"/>
              <a:t>  2. Core </a:t>
            </a:r>
            <a:r>
              <a:rPr lang="en-US" sz="2800" b="1" dirty="0"/>
              <a:t>Message</a:t>
            </a:r>
          </a:p>
        </p:txBody>
      </p:sp>
      <p:sp>
        <p:nvSpPr>
          <p:cNvPr id="5" name="Rectangle 4"/>
          <p:cNvSpPr/>
          <p:nvPr/>
        </p:nvSpPr>
        <p:spPr>
          <a:xfrm>
            <a:off x="381000" y="2721650"/>
            <a:ext cx="5957630" cy="400110"/>
          </a:xfrm>
          <a:prstGeom prst="rect">
            <a:avLst/>
          </a:prstGeom>
        </p:spPr>
        <p:txBody>
          <a:bodyPr wrap="square">
            <a:spAutoFit/>
          </a:bodyPr>
          <a:lstStyle/>
          <a:p>
            <a:pPr marL="342900" indent="-342900">
              <a:buFont typeface="Arial" pitchFamily="34" charset="0"/>
              <a:buChar char="•"/>
            </a:pPr>
            <a:r>
              <a:rPr lang="en-US" sz="2000" b="1" dirty="0" smtClean="0"/>
              <a:t>“Frames”</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68" y="1295400"/>
            <a:ext cx="8619300" cy="498364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768" y="1219200"/>
            <a:ext cx="8780463" cy="465772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 y="1257300"/>
            <a:ext cx="8970963" cy="47625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094" y="1257300"/>
            <a:ext cx="8876506" cy="486662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094" y="1238250"/>
            <a:ext cx="8952710" cy="488567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15094" y="6248400"/>
            <a:ext cx="8876506" cy="553998"/>
          </a:xfrm>
          <a:prstGeom prst="rect">
            <a:avLst/>
          </a:prstGeom>
        </p:spPr>
        <p:txBody>
          <a:bodyPr wrap="square">
            <a:spAutoFit/>
          </a:bodyPr>
          <a:lstStyle/>
          <a:p>
            <a:pPr algn="ctr"/>
            <a:r>
              <a:rPr lang="en-US" b="1" dirty="0" smtClean="0"/>
              <a:t>Strategic Frame Analysis </a:t>
            </a:r>
          </a:p>
          <a:p>
            <a:pPr algn="ctr"/>
            <a:r>
              <a:rPr lang="en-US" sz="1200" b="1" dirty="0" smtClean="0"/>
              <a:t>(developed by </a:t>
            </a:r>
            <a:r>
              <a:rPr lang="en-US" sz="1200" b="1" dirty="0" smtClean="0">
                <a:hlinkClick r:id="rId7" action="ppaction://hlinkfile"/>
              </a:rPr>
              <a:t>sfa.frameworksinstitute.org</a:t>
            </a:r>
            <a:r>
              <a:rPr lang="en-US" sz="1200" b="1" dirty="0" smtClean="0"/>
              <a:t> &amp; </a:t>
            </a:r>
            <a:r>
              <a:rPr lang="en-US" sz="1200" b="1" dirty="0" smtClean="0">
                <a:hlinkClick r:id="rId8"/>
              </a:rPr>
              <a:t>UCLA Center for Communications &amp; Community</a:t>
            </a:r>
            <a:r>
              <a:rPr lang="en-US" sz="1200" b="1" dirty="0" smtClean="0"/>
              <a:t>)</a:t>
            </a:r>
            <a:endParaRPr lang="en-US" sz="1200" b="1" dirty="0"/>
          </a:p>
        </p:txBody>
      </p:sp>
      <p:sp>
        <p:nvSpPr>
          <p:cNvPr id="14" name="Rectangle 13"/>
          <p:cNvSpPr/>
          <p:nvPr/>
        </p:nvSpPr>
        <p:spPr>
          <a:xfrm>
            <a:off x="377975" y="304800"/>
            <a:ext cx="8610600" cy="461665"/>
          </a:xfrm>
          <a:prstGeom prst="rect">
            <a:avLst/>
          </a:prstGeom>
          <a:effectLst>
            <a:reflection blurRad="6350" stA="52000" endA="300" endPos="35000" dir="5400000" sy="-100000" algn="bl" rotWithShape="0"/>
          </a:effectLst>
        </p:spPr>
        <p:txBody>
          <a:bodyPr wrap="square">
            <a:spAutoFit/>
          </a:bodyPr>
          <a:lstStyle/>
          <a:p>
            <a:r>
              <a:rPr lang="en-US" sz="2400" b="1" cap="small" dirty="0" smtClean="0"/>
              <a:t>Strategic Principles of Humanities Advocacy</a:t>
            </a:r>
            <a:endParaRPr lang="en-US" sz="2400" b="1" cap="small" dirty="0"/>
          </a:p>
        </p:txBody>
      </p:sp>
      <p:cxnSp>
        <p:nvCxnSpPr>
          <p:cNvPr id="16" name="Straight Connector 15"/>
          <p:cNvCxnSpPr/>
          <p:nvPr/>
        </p:nvCxnSpPr>
        <p:spPr>
          <a:xfrm>
            <a:off x="457200" y="779055"/>
            <a:ext cx="7924800" cy="0"/>
          </a:xfrm>
          <a:prstGeom prst="line">
            <a:avLst/>
          </a:prstGeom>
          <a:ln w="15875">
            <a:solidFill>
              <a:schemeClr val="tx1">
                <a:lumMod val="65000"/>
                <a:lumOff val="35000"/>
              </a:schemeClr>
            </a:solidFill>
          </a:ln>
          <a:effectLst/>
        </p:spPr>
        <p:style>
          <a:lnRef idx="1">
            <a:schemeClr val="accent1"/>
          </a:lnRef>
          <a:fillRef idx="0">
            <a:schemeClr val="accent1"/>
          </a:fillRef>
          <a:effectRef idx="0">
            <a:schemeClr val="accent1"/>
          </a:effectRef>
          <a:fontRef idx="minor">
            <a:schemeClr val="tx1"/>
          </a:fontRef>
        </p:style>
      </p:cxnSp>
      <p:pic>
        <p:nvPicPr>
          <p:cNvPr id="19"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6842" y="1053639"/>
            <a:ext cx="3612606" cy="516489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4072735" y="1047890"/>
            <a:ext cx="3648476" cy="5170646"/>
          </a:xfrm>
          <a:prstGeom prst="rect">
            <a:avLst/>
          </a:prstGeom>
          <a:gradFill>
            <a:gsLst>
              <a:gs pos="0">
                <a:srgbClr val="FFFFFF"/>
              </a:gs>
              <a:gs pos="29000">
                <a:srgbClr val="E6E6E6"/>
              </a:gs>
              <a:gs pos="99000">
                <a:schemeClr val="bg1">
                  <a:lumMod val="65000"/>
                </a:schemeClr>
              </a:gs>
              <a:gs pos="78000">
                <a:schemeClr val="bg1">
                  <a:lumMod val="85000"/>
                </a:schemeClr>
              </a:gs>
              <a:gs pos="100000">
                <a:srgbClr val="7D8496"/>
              </a:gs>
              <a:gs pos="100000">
                <a:srgbClr val="E6E6E6"/>
              </a:gs>
            </a:gsLst>
            <a:lin ang="0" scaled="0"/>
          </a:gradFill>
        </p:spPr>
        <p:txBody>
          <a:bodyPr wrap="square" rtlCol="0">
            <a:spAutoFit/>
          </a:bodyPr>
          <a:lstStyle/>
          <a:p>
            <a:endParaRPr lang="en-US" sz="1100" dirty="0" smtClean="0"/>
          </a:p>
          <a:p>
            <a:endParaRPr lang="en-US" sz="1100" dirty="0"/>
          </a:p>
          <a:p>
            <a:r>
              <a:rPr lang="en-US" sz="1100" dirty="0" smtClean="0"/>
              <a:t>“The </a:t>
            </a:r>
            <a:r>
              <a:rPr lang="en-US" sz="1100" dirty="0"/>
              <a:t>humanities remind us where we have been and help us envision where we are going. Emphasizing critical perspective and imaginative response, the humanities— including the study of languages, literature, history, film, civics, philosophy, religion, and the arts—foster creativity, appreciation of our commonalities and our differences, and knowledge of all kinds</a:t>
            </a:r>
            <a:r>
              <a:rPr lang="en-US" sz="1100" dirty="0" smtClean="0"/>
              <a:t>.”</a:t>
            </a:r>
          </a:p>
          <a:p>
            <a:endParaRPr lang="en-US" sz="1100" dirty="0"/>
          </a:p>
          <a:p>
            <a:r>
              <a:rPr lang="en-US" sz="1100" dirty="0" smtClean="0"/>
              <a:t>“The </a:t>
            </a:r>
            <a:r>
              <a:rPr lang="en-US" sz="1100" dirty="0"/>
              <a:t>humanities and social sciences provide an intellectual framework and context for understanding and thriving in a changing world. When we study these subjects, we learn not only what but how and why</a:t>
            </a:r>
            <a:r>
              <a:rPr lang="en-US" sz="1100" dirty="0" smtClean="0"/>
              <a:t>.”</a:t>
            </a:r>
          </a:p>
          <a:p>
            <a:endParaRPr lang="en-US" sz="1100" dirty="0"/>
          </a:p>
          <a:p>
            <a:r>
              <a:rPr lang="en-US" sz="1100" dirty="0" smtClean="0"/>
              <a:t>“The </a:t>
            </a:r>
            <a:r>
              <a:rPr lang="en-US" sz="1100" dirty="0"/>
              <a:t>ability to adapt and thrive in a changing world is based not only on instruction </a:t>
            </a:r>
            <a:r>
              <a:rPr lang="en-US" sz="1100" dirty="0" smtClean="0"/>
              <a:t>for specific </a:t>
            </a:r>
            <a:r>
              <a:rPr lang="en-US" sz="1100" dirty="0"/>
              <a:t>jobs of today but also on the development of professional flexibility and long-term qualities of mind: inquisitiveness, perceptiveness, the ability to put a received idea to a new purpose, and the capacity to share and build ideas with others</a:t>
            </a:r>
            <a:r>
              <a:rPr lang="en-US" sz="1100" dirty="0" smtClean="0"/>
              <a:t>.“</a:t>
            </a:r>
          </a:p>
          <a:p>
            <a:endParaRPr lang="en-US" sz="1100" dirty="0"/>
          </a:p>
          <a:p>
            <a:r>
              <a:rPr lang="en-US" sz="1100" dirty="0" smtClean="0"/>
              <a:t>“The </a:t>
            </a:r>
            <a:r>
              <a:rPr lang="en-US" sz="1100" dirty="0"/>
              <a:t>humanities and social sciences teach us about ourselves and others. They enable us to participate in a global economy that requires understanding of diverse </a:t>
            </a:r>
            <a:r>
              <a:rPr lang="en-US" sz="1100" dirty="0" err="1"/>
              <a:t>culturesand</a:t>
            </a:r>
            <a:r>
              <a:rPr lang="en-US" sz="1100" dirty="0"/>
              <a:t> sensitivity to different perspectives. And they make it possible for people around the world to work together to address issues such as environmental sustainability and global health challenges</a:t>
            </a:r>
            <a:r>
              <a:rPr lang="en-US" sz="1100" dirty="0" smtClean="0"/>
              <a:t>.”</a:t>
            </a:r>
          </a:p>
          <a:p>
            <a:endParaRPr lang="en-US" sz="1100" dirty="0"/>
          </a:p>
        </p:txBody>
      </p:sp>
      <p:sp>
        <p:nvSpPr>
          <p:cNvPr id="21" name="TextBox 20"/>
          <p:cNvSpPr txBox="1"/>
          <p:nvPr/>
        </p:nvSpPr>
        <p:spPr>
          <a:xfrm>
            <a:off x="424260" y="6200714"/>
            <a:ext cx="3307316" cy="646331"/>
          </a:xfrm>
          <a:prstGeom prst="rect">
            <a:avLst/>
          </a:prstGeom>
          <a:noFill/>
        </p:spPr>
        <p:txBody>
          <a:bodyPr wrap="none" rtlCol="0">
            <a:spAutoFit/>
          </a:bodyPr>
          <a:lstStyle/>
          <a:p>
            <a:r>
              <a:rPr lang="en-US" sz="1200" b="1" dirty="0" smtClean="0"/>
              <a:t>American Academy of Arts &amp; Sciences --</a:t>
            </a:r>
          </a:p>
          <a:p>
            <a:r>
              <a:rPr lang="en-US" sz="1200" b="1" dirty="0" smtClean="0"/>
              <a:t>Commission on the Humanities &amp; Social Sciences</a:t>
            </a:r>
          </a:p>
          <a:p>
            <a:r>
              <a:rPr lang="en-US" sz="1200" b="1" dirty="0" smtClean="0"/>
              <a:t>Report to the U.S. Congress, June 2013</a:t>
            </a:r>
            <a:endParaRPr lang="en-US" sz="1200" b="1" dirty="0"/>
          </a:p>
        </p:txBody>
      </p:sp>
    </p:spTree>
    <p:extLst>
      <p:ext uri="{BB962C8B-B14F-4D97-AF65-F5344CB8AC3E}">
        <p14:creationId xmlns:p14="http://schemas.microsoft.com/office/powerpoint/2010/main" val="4160069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nodeType="withEffect">
                                  <p:stCondLst>
                                    <p:cond delay="0"/>
                                  </p:stCondLst>
                                  <p:childTnLst>
                                    <p:anim calcmode="lin" valueType="num">
                                      <p:cBhvr additive="base">
                                        <p:cTn id="6" dur="500"/>
                                        <p:tgtEl>
                                          <p:spTgt spid="19"/>
                                        </p:tgtEl>
                                        <p:attrNameLst>
                                          <p:attrName>ppt_x</p:attrName>
                                        </p:attrNameLst>
                                      </p:cBhvr>
                                      <p:tavLst>
                                        <p:tav tm="0">
                                          <p:val>
                                            <p:strVal val="ppt_x"/>
                                          </p:val>
                                        </p:tav>
                                        <p:tav tm="100000">
                                          <p:val>
                                            <p:strVal val="0-ppt_w/2"/>
                                          </p:val>
                                        </p:tav>
                                      </p:tavLst>
                                    </p:anim>
                                    <p:anim calcmode="lin" valueType="num">
                                      <p:cBhvr additive="base">
                                        <p:cTn id="7" dur="500"/>
                                        <p:tgtEl>
                                          <p:spTgt spid="19"/>
                                        </p:tgtEl>
                                        <p:attrNameLst>
                                          <p:attrName>ppt_y</p:attrName>
                                        </p:attrNameLst>
                                      </p:cBhvr>
                                      <p:tavLst>
                                        <p:tav tm="0">
                                          <p:val>
                                            <p:strVal val="ppt_y"/>
                                          </p:val>
                                        </p:tav>
                                        <p:tav tm="100000">
                                          <p:val>
                                            <p:strVal val="ppt_y"/>
                                          </p:val>
                                        </p:tav>
                                      </p:tavLst>
                                    </p:anim>
                                    <p:set>
                                      <p:cBhvr>
                                        <p:cTn id="8" dur="1" fill="hold">
                                          <p:stCondLst>
                                            <p:cond delay="499"/>
                                          </p:stCondLst>
                                        </p:cTn>
                                        <p:tgtEl>
                                          <p:spTgt spid="19"/>
                                        </p:tgtEl>
                                        <p:attrNameLst>
                                          <p:attrName>style.visibility</p:attrName>
                                        </p:attrNameLst>
                                      </p:cBhvr>
                                      <p:to>
                                        <p:strVal val="hidden"/>
                                      </p:to>
                                    </p:set>
                                  </p:childTnLst>
                                </p:cTn>
                              </p:par>
                              <p:par>
                                <p:cTn id="9" presetID="2" presetClass="exit" presetSubtype="8" fill="hold" grpId="1" nodeType="withEffect">
                                  <p:stCondLst>
                                    <p:cond delay="0"/>
                                  </p:stCondLst>
                                  <p:childTnLst>
                                    <p:anim calcmode="lin" valueType="num">
                                      <p:cBhvr additive="base">
                                        <p:cTn id="10" dur="500"/>
                                        <p:tgtEl>
                                          <p:spTgt spid="20"/>
                                        </p:tgtEl>
                                        <p:attrNameLst>
                                          <p:attrName>ppt_x</p:attrName>
                                        </p:attrNameLst>
                                      </p:cBhvr>
                                      <p:tavLst>
                                        <p:tav tm="0">
                                          <p:val>
                                            <p:strVal val="ppt_x"/>
                                          </p:val>
                                        </p:tav>
                                        <p:tav tm="100000">
                                          <p:val>
                                            <p:strVal val="0-ppt_w/2"/>
                                          </p:val>
                                        </p:tav>
                                      </p:tavLst>
                                    </p:anim>
                                    <p:anim calcmode="lin" valueType="num">
                                      <p:cBhvr additive="base">
                                        <p:cTn id="11" dur="500"/>
                                        <p:tgtEl>
                                          <p:spTgt spid="20"/>
                                        </p:tgtEl>
                                        <p:attrNameLst>
                                          <p:attrName>ppt_y</p:attrName>
                                        </p:attrNameLst>
                                      </p:cBhvr>
                                      <p:tavLst>
                                        <p:tav tm="0">
                                          <p:val>
                                            <p:strVal val="ppt_y"/>
                                          </p:val>
                                        </p:tav>
                                        <p:tav tm="100000">
                                          <p:val>
                                            <p:strVal val="ppt_y"/>
                                          </p:val>
                                        </p:tav>
                                      </p:tavLst>
                                    </p:anim>
                                    <p:set>
                                      <p:cBhvr>
                                        <p:cTn id="12" dur="1" fill="hold">
                                          <p:stCondLst>
                                            <p:cond delay="499"/>
                                          </p:stCondLst>
                                        </p:cTn>
                                        <p:tgtEl>
                                          <p:spTgt spid="20"/>
                                        </p:tgtEl>
                                        <p:attrNameLst>
                                          <p:attrName>style.visibility</p:attrName>
                                        </p:attrNameLst>
                                      </p:cBhvr>
                                      <p:to>
                                        <p:strVal val="hidden"/>
                                      </p:to>
                                    </p:set>
                                  </p:childTnLst>
                                </p:cTn>
                              </p:par>
                              <p:par>
                                <p:cTn id="13" presetID="2" presetClass="exit" presetSubtype="8" fill="hold" grpId="1" nodeType="withEffect">
                                  <p:stCondLst>
                                    <p:cond delay="0"/>
                                  </p:stCondLst>
                                  <p:childTnLst>
                                    <p:anim calcmode="lin" valueType="num">
                                      <p:cBhvr additive="base">
                                        <p:cTn id="14" dur="500"/>
                                        <p:tgtEl>
                                          <p:spTgt spid="21"/>
                                        </p:tgtEl>
                                        <p:attrNameLst>
                                          <p:attrName>ppt_x</p:attrName>
                                        </p:attrNameLst>
                                      </p:cBhvr>
                                      <p:tavLst>
                                        <p:tav tm="0">
                                          <p:val>
                                            <p:strVal val="ppt_x"/>
                                          </p:val>
                                        </p:tav>
                                        <p:tav tm="100000">
                                          <p:val>
                                            <p:strVal val="0-ppt_w/2"/>
                                          </p:val>
                                        </p:tav>
                                      </p:tavLst>
                                    </p:anim>
                                    <p:anim calcmode="lin" valueType="num">
                                      <p:cBhvr additive="base">
                                        <p:cTn id="15" dur="500"/>
                                        <p:tgtEl>
                                          <p:spTgt spid="21"/>
                                        </p:tgtEl>
                                        <p:attrNameLst>
                                          <p:attrName>ppt_y</p:attrName>
                                        </p:attrNameLst>
                                      </p:cBhvr>
                                      <p:tavLst>
                                        <p:tav tm="0">
                                          <p:val>
                                            <p:strVal val="ppt_y"/>
                                          </p:val>
                                        </p:tav>
                                        <p:tav tm="100000">
                                          <p:val>
                                            <p:strVal val="ppt_y"/>
                                          </p:val>
                                        </p:tav>
                                      </p:tavLst>
                                    </p:anim>
                                    <p:set>
                                      <p:cBhvr>
                                        <p:cTn id="16" dur="1" fill="hold">
                                          <p:stCondLst>
                                            <p:cond delay="499"/>
                                          </p:stCondLst>
                                        </p:cTn>
                                        <p:tgtEl>
                                          <p:spTgt spid="21"/>
                                        </p:tgtEl>
                                        <p:attrNameLst>
                                          <p:attrName>style.visibility</p:attrName>
                                        </p:attrNameLst>
                                      </p:cBhvr>
                                      <p:to>
                                        <p:strVal val="hidden"/>
                                      </p:to>
                                    </p:set>
                                  </p:childTnLst>
                                </p:cTn>
                              </p:par>
                              <p:par>
                                <p:cTn id="17" presetID="2" presetClass="entr" presetSubtype="2"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1+#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hidden"/>
                                      </p:to>
                                    </p:set>
                                  </p:childTnLst>
                                </p:cTn>
                              </p:par>
                              <p:par>
                                <p:cTn id="29" presetID="2" presetClass="entr" presetSubtype="2" fill="hold" nodeType="withEffect">
                                  <p:stCondLst>
                                    <p:cond delay="0"/>
                                  </p:stCondLst>
                                  <p:childTnLst>
                                    <p:set>
                                      <p:cBhvr>
                                        <p:cTn id="30" dur="1" fill="hold">
                                          <p:stCondLst>
                                            <p:cond delay="0"/>
                                          </p:stCondLst>
                                        </p:cTn>
                                        <p:tgtEl>
                                          <p:spTgt spid="4099"/>
                                        </p:tgtEl>
                                        <p:attrNameLst>
                                          <p:attrName>style.visibility</p:attrName>
                                        </p:attrNameLst>
                                      </p:cBhvr>
                                      <p:to>
                                        <p:strVal val="visible"/>
                                      </p:to>
                                    </p:set>
                                    <p:anim calcmode="lin" valueType="num">
                                      <p:cBhvr additive="base">
                                        <p:cTn id="31" dur="500" fill="hold"/>
                                        <p:tgtEl>
                                          <p:spTgt spid="4099"/>
                                        </p:tgtEl>
                                        <p:attrNameLst>
                                          <p:attrName>ppt_x</p:attrName>
                                        </p:attrNameLst>
                                      </p:cBhvr>
                                      <p:tavLst>
                                        <p:tav tm="0">
                                          <p:val>
                                            <p:strVal val="1+#ppt_w/2"/>
                                          </p:val>
                                        </p:tav>
                                        <p:tav tm="100000">
                                          <p:val>
                                            <p:strVal val="#ppt_x"/>
                                          </p:val>
                                        </p:tav>
                                      </p:tavLst>
                                    </p:anim>
                                    <p:anim calcmode="lin" valueType="num">
                                      <p:cBhvr additive="base">
                                        <p:cTn id="32" dur="500" fill="hold"/>
                                        <p:tgtEl>
                                          <p:spTgt spid="409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8" fill="hold" nodeType="clickEffect">
                                  <p:stCondLst>
                                    <p:cond delay="0"/>
                                  </p:stCondLst>
                                  <p:childTnLst>
                                    <p:anim calcmode="lin" valueType="num">
                                      <p:cBhvr additive="base">
                                        <p:cTn id="36" dur="500"/>
                                        <p:tgtEl>
                                          <p:spTgt spid="4099"/>
                                        </p:tgtEl>
                                        <p:attrNameLst>
                                          <p:attrName>ppt_x</p:attrName>
                                        </p:attrNameLst>
                                      </p:cBhvr>
                                      <p:tavLst>
                                        <p:tav tm="0">
                                          <p:val>
                                            <p:strVal val="ppt_x"/>
                                          </p:val>
                                        </p:tav>
                                        <p:tav tm="100000">
                                          <p:val>
                                            <p:strVal val="0-ppt_w/2"/>
                                          </p:val>
                                        </p:tav>
                                      </p:tavLst>
                                    </p:anim>
                                    <p:anim calcmode="lin" valueType="num">
                                      <p:cBhvr additive="base">
                                        <p:cTn id="37" dur="500"/>
                                        <p:tgtEl>
                                          <p:spTgt spid="4099"/>
                                        </p:tgtEl>
                                        <p:attrNameLst>
                                          <p:attrName>ppt_y</p:attrName>
                                        </p:attrNameLst>
                                      </p:cBhvr>
                                      <p:tavLst>
                                        <p:tav tm="0">
                                          <p:val>
                                            <p:strVal val="ppt_y"/>
                                          </p:val>
                                        </p:tav>
                                        <p:tav tm="100000">
                                          <p:val>
                                            <p:strVal val="ppt_y"/>
                                          </p:val>
                                        </p:tav>
                                      </p:tavLst>
                                    </p:anim>
                                    <p:set>
                                      <p:cBhvr>
                                        <p:cTn id="38" dur="1" fill="hold">
                                          <p:stCondLst>
                                            <p:cond delay="499"/>
                                          </p:stCondLst>
                                        </p:cTn>
                                        <p:tgtEl>
                                          <p:spTgt spid="4099"/>
                                        </p:tgtEl>
                                        <p:attrNameLst>
                                          <p:attrName>style.visibility</p:attrName>
                                        </p:attrNameLst>
                                      </p:cBhvr>
                                      <p:to>
                                        <p:strVal val="hidden"/>
                                      </p:to>
                                    </p:set>
                                  </p:childTnLst>
                                </p:cTn>
                              </p:par>
                              <p:par>
                                <p:cTn id="39" presetID="2" presetClass="entr" presetSubtype="2" fill="hold" nodeType="withEffect">
                                  <p:stCondLst>
                                    <p:cond delay="0"/>
                                  </p:stCondLst>
                                  <p:childTnLst>
                                    <p:set>
                                      <p:cBhvr>
                                        <p:cTn id="40" dur="1" fill="hold">
                                          <p:stCondLst>
                                            <p:cond delay="0"/>
                                          </p:stCondLst>
                                        </p:cTn>
                                        <p:tgtEl>
                                          <p:spTgt spid="4100"/>
                                        </p:tgtEl>
                                        <p:attrNameLst>
                                          <p:attrName>style.visibility</p:attrName>
                                        </p:attrNameLst>
                                      </p:cBhvr>
                                      <p:to>
                                        <p:strVal val="visible"/>
                                      </p:to>
                                    </p:set>
                                    <p:anim calcmode="lin" valueType="num">
                                      <p:cBhvr additive="base">
                                        <p:cTn id="41" dur="500" fill="hold"/>
                                        <p:tgtEl>
                                          <p:spTgt spid="4100"/>
                                        </p:tgtEl>
                                        <p:attrNameLst>
                                          <p:attrName>ppt_x</p:attrName>
                                        </p:attrNameLst>
                                      </p:cBhvr>
                                      <p:tavLst>
                                        <p:tav tm="0">
                                          <p:val>
                                            <p:strVal val="1+#ppt_w/2"/>
                                          </p:val>
                                        </p:tav>
                                        <p:tav tm="100000">
                                          <p:val>
                                            <p:strVal val="#ppt_x"/>
                                          </p:val>
                                        </p:tav>
                                      </p:tavLst>
                                    </p:anim>
                                    <p:anim calcmode="lin" valueType="num">
                                      <p:cBhvr additive="base">
                                        <p:cTn id="42" dur="500" fill="hold"/>
                                        <p:tgtEl>
                                          <p:spTgt spid="4100"/>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xit" presetSubtype="8" fill="hold" nodeType="clickEffect">
                                  <p:stCondLst>
                                    <p:cond delay="0"/>
                                  </p:stCondLst>
                                  <p:childTnLst>
                                    <p:anim calcmode="lin" valueType="num">
                                      <p:cBhvr additive="base">
                                        <p:cTn id="46" dur="500"/>
                                        <p:tgtEl>
                                          <p:spTgt spid="4100"/>
                                        </p:tgtEl>
                                        <p:attrNameLst>
                                          <p:attrName>ppt_x</p:attrName>
                                        </p:attrNameLst>
                                      </p:cBhvr>
                                      <p:tavLst>
                                        <p:tav tm="0">
                                          <p:val>
                                            <p:strVal val="ppt_x"/>
                                          </p:val>
                                        </p:tav>
                                        <p:tav tm="100000">
                                          <p:val>
                                            <p:strVal val="0-ppt_w/2"/>
                                          </p:val>
                                        </p:tav>
                                      </p:tavLst>
                                    </p:anim>
                                    <p:anim calcmode="lin" valueType="num">
                                      <p:cBhvr additive="base">
                                        <p:cTn id="47" dur="500"/>
                                        <p:tgtEl>
                                          <p:spTgt spid="4100"/>
                                        </p:tgtEl>
                                        <p:attrNameLst>
                                          <p:attrName>ppt_y</p:attrName>
                                        </p:attrNameLst>
                                      </p:cBhvr>
                                      <p:tavLst>
                                        <p:tav tm="0">
                                          <p:val>
                                            <p:strVal val="ppt_y"/>
                                          </p:val>
                                        </p:tav>
                                        <p:tav tm="100000">
                                          <p:val>
                                            <p:strVal val="ppt_y"/>
                                          </p:val>
                                        </p:tav>
                                      </p:tavLst>
                                    </p:anim>
                                    <p:set>
                                      <p:cBhvr>
                                        <p:cTn id="48" dur="1" fill="hold">
                                          <p:stCondLst>
                                            <p:cond delay="499"/>
                                          </p:stCondLst>
                                        </p:cTn>
                                        <p:tgtEl>
                                          <p:spTgt spid="4100"/>
                                        </p:tgtEl>
                                        <p:attrNameLst>
                                          <p:attrName>style.visibility</p:attrName>
                                        </p:attrNameLst>
                                      </p:cBhvr>
                                      <p:to>
                                        <p:strVal val="hidden"/>
                                      </p:to>
                                    </p:set>
                                  </p:childTnLst>
                                </p:cTn>
                              </p:par>
                              <p:par>
                                <p:cTn id="49" presetID="2" presetClass="entr" presetSubtype="2" fill="hold" nodeType="withEffect">
                                  <p:stCondLst>
                                    <p:cond delay="0"/>
                                  </p:stCondLst>
                                  <p:childTnLst>
                                    <p:set>
                                      <p:cBhvr>
                                        <p:cTn id="50" dur="1" fill="hold">
                                          <p:stCondLst>
                                            <p:cond delay="0"/>
                                          </p:stCondLst>
                                        </p:cTn>
                                        <p:tgtEl>
                                          <p:spTgt spid="4101"/>
                                        </p:tgtEl>
                                        <p:attrNameLst>
                                          <p:attrName>style.visibility</p:attrName>
                                        </p:attrNameLst>
                                      </p:cBhvr>
                                      <p:to>
                                        <p:strVal val="visible"/>
                                      </p:to>
                                    </p:set>
                                    <p:anim calcmode="lin" valueType="num">
                                      <p:cBhvr additive="base">
                                        <p:cTn id="51" dur="500" fill="hold"/>
                                        <p:tgtEl>
                                          <p:spTgt spid="4101"/>
                                        </p:tgtEl>
                                        <p:attrNameLst>
                                          <p:attrName>ppt_x</p:attrName>
                                        </p:attrNameLst>
                                      </p:cBhvr>
                                      <p:tavLst>
                                        <p:tav tm="0">
                                          <p:val>
                                            <p:strVal val="1+#ppt_w/2"/>
                                          </p:val>
                                        </p:tav>
                                        <p:tav tm="100000">
                                          <p:val>
                                            <p:strVal val="#ppt_x"/>
                                          </p:val>
                                        </p:tav>
                                      </p:tavLst>
                                    </p:anim>
                                    <p:anim calcmode="lin" valueType="num">
                                      <p:cBhvr additive="base">
                                        <p:cTn id="52" dur="500" fill="hold"/>
                                        <p:tgtEl>
                                          <p:spTgt spid="4101"/>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4">
                                            <p:txEl>
                                              <p:pRg st="0" end="0"/>
                                            </p:txEl>
                                          </p:spTgt>
                                        </p:tgtEl>
                                        <p:attrNameLst>
                                          <p:attrName>style.visibility</p:attrName>
                                        </p:attrNameLst>
                                      </p:cBhvr>
                                      <p:to>
                                        <p:strVal val="visible"/>
                                      </p:to>
                                    </p:set>
                                    <p:anim calcmode="lin" valueType="num">
                                      <p:cBhvr additive="base">
                                        <p:cTn id="55"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4">
                                            <p:txEl>
                                              <p:pRg st="0" end="0"/>
                                            </p:txEl>
                                          </p:spTgt>
                                        </p:tgtEl>
                                        <p:attrNameLst>
                                          <p:attrName>ppt_y</p:attrName>
                                        </p:attrNameLst>
                                      </p:cBhvr>
                                      <p:tavLst>
                                        <p:tav tm="0">
                                          <p:val>
                                            <p:strVal val="#ppt_y"/>
                                          </p:val>
                                        </p:tav>
                                        <p:tav tm="100000">
                                          <p:val>
                                            <p:strVal val="#ppt_y"/>
                                          </p:val>
                                        </p:tav>
                                      </p:tavLst>
                                    </p:anim>
                                  </p:childTnLst>
                                </p:cTn>
                              </p:par>
                              <p:par>
                                <p:cTn id="57" presetID="2" presetClass="entr" presetSubtype="2" fill="hold" nodeType="withEffect">
                                  <p:stCondLst>
                                    <p:cond delay="0"/>
                                  </p:stCondLst>
                                  <p:childTnLst>
                                    <p:set>
                                      <p:cBhvr>
                                        <p:cTn id="58" dur="1" fill="hold">
                                          <p:stCondLst>
                                            <p:cond delay="0"/>
                                          </p:stCondLst>
                                        </p:cTn>
                                        <p:tgtEl>
                                          <p:spTgt spid="4">
                                            <p:txEl>
                                              <p:pRg st="1" end="1"/>
                                            </p:txEl>
                                          </p:spTgt>
                                        </p:tgtEl>
                                        <p:attrNameLst>
                                          <p:attrName>style.visibility</p:attrName>
                                        </p:attrNameLst>
                                      </p:cBhvr>
                                      <p:to>
                                        <p:strVal val="visible"/>
                                      </p:to>
                                    </p:set>
                                    <p:anim calcmode="lin" valueType="num">
                                      <p:cBhvr additive="base">
                                        <p:cTn id="59"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xit" presetSubtype="8" fill="hold" nodeType="clickEffect">
                                  <p:stCondLst>
                                    <p:cond delay="0"/>
                                  </p:stCondLst>
                                  <p:childTnLst>
                                    <p:anim calcmode="lin" valueType="num">
                                      <p:cBhvr additive="base">
                                        <p:cTn id="64" dur="500"/>
                                        <p:tgtEl>
                                          <p:spTgt spid="4101"/>
                                        </p:tgtEl>
                                        <p:attrNameLst>
                                          <p:attrName>ppt_x</p:attrName>
                                        </p:attrNameLst>
                                      </p:cBhvr>
                                      <p:tavLst>
                                        <p:tav tm="0">
                                          <p:val>
                                            <p:strVal val="ppt_x"/>
                                          </p:val>
                                        </p:tav>
                                        <p:tav tm="100000">
                                          <p:val>
                                            <p:strVal val="0-ppt_w/2"/>
                                          </p:val>
                                        </p:tav>
                                      </p:tavLst>
                                    </p:anim>
                                    <p:anim calcmode="lin" valueType="num">
                                      <p:cBhvr additive="base">
                                        <p:cTn id="65" dur="500"/>
                                        <p:tgtEl>
                                          <p:spTgt spid="4101"/>
                                        </p:tgtEl>
                                        <p:attrNameLst>
                                          <p:attrName>ppt_y</p:attrName>
                                        </p:attrNameLst>
                                      </p:cBhvr>
                                      <p:tavLst>
                                        <p:tav tm="0">
                                          <p:val>
                                            <p:strVal val="ppt_y"/>
                                          </p:val>
                                        </p:tav>
                                        <p:tav tm="100000">
                                          <p:val>
                                            <p:strVal val="ppt_y"/>
                                          </p:val>
                                        </p:tav>
                                      </p:tavLst>
                                    </p:anim>
                                    <p:set>
                                      <p:cBhvr>
                                        <p:cTn id="66" dur="1" fill="hold">
                                          <p:stCondLst>
                                            <p:cond delay="499"/>
                                          </p:stCondLst>
                                        </p:cTn>
                                        <p:tgtEl>
                                          <p:spTgt spid="4101"/>
                                        </p:tgtEl>
                                        <p:attrNameLst>
                                          <p:attrName>style.visibility</p:attrName>
                                        </p:attrNameLst>
                                      </p:cBhvr>
                                      <p:to>
                                        <p:strVal val="hidden"/>
                                      </p:to>
                                    </p:set>
                                  </p:childTnLst>
                                </p:cTn>
                              </p:par>
                              <p:par>
                                <p:cTn id="67" presetID="2" presetClass="entr" presetSubtype="2" fill="hold" nodeType="withEffect">
                                  <p:stCondLst>
                                    <p:cond delay="0"/>
                                  </p:stCondLst>
                                  <p:childTnLst>
                                    <p:set>
                                      <p:cBhvr>
                                        <p:cTn id="68" dur="1" fill="hold">
                                          <p:stCondLst>
                                            <p:cond delay="0"/>
                                          </p:stCondLst>
                                        </p:cTn>
                                        <p:tgtEl>
                                          <p:spTgt spid="4102"/>
                                        </p:tgtEl>
                                        <p:attrNameLst>
                                          <p:attrName>style.visibility</p:attrName>
                                        </p:attrNameLst>
                                      </p:cBhvr>
                                      <p:to>
                                        <p:strVal val="visible"/>
                                      </p:to>
                                    </p:set>
                                    <p:anim calcmode="lin" valueType="num">
                                      <p:cBhvr additive="base">
                                        <p:cTn id="69" dur="500" fill="hold"/>
                                        <p:tgtEl>
                                          <p:spTgt spid="4102"/>
                                        </p:tgtEl>
                                        <p:attrNameLst>
                                          <p:attrName>ppt_x</p:attrName>
                                        </p:attrNameLst>
                                      </p:cBhvr>
                                      <p:tavLst>
                                        <p:tav tm="0">
                                          <p:val>
                                            <p:strVal val="1+#ppt_w/2"/>
                                          </p:val>
                                        </p:tav>
                                        <p:tav tm="100000">
                                          <p:val>
                                            <p:strVal val="#ppt_x"/>
                                          </p:val>
                                        </p:tav>
                                      </p:tavLst>
                                    </p:anim>
                                    <p:anim calcmode="lin" valueType="num">
                                      <p:cBhvr additive="base">
                                        <p:cTn id="70" dur="500" fill="hold"/>
                                        <p:tgtEl>
                                          <p:spTgt spid="4102"/>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xit" presetSubtype="8" fill="hold" nodeType="clickEffect">
                                  <p:stCondLst>
                                    <p:cond delay="0"/>
                                  </p:stCondLst>
                                  <p:childTnLst>
                                    <p:anim calcmode="lin" valueType="num">
                                      <p:cBhvr additive="base">
                                        <p:cTn id="74" dur="500"/>
                                        <p:tgtEl>
                                          <p:spTgt spid="4102"/>
                                        </p:tgtEl>
                                        <p:attrNameLst>
                                          <p:attrName>ppt_x</p:attrName>
                                        </p:attrNameLst>
                                      </p:cBhvr>
                                      <p:tavLst>
                                        <p:tav tm="0">
                                          <p:val>
                                            <p:strVal val="ppt_x"/>
                                          </p:val>
                                        </p:tav>
                                        <p:tav tm="100000">
                                          <p:val>
                                            <p:strVal val="0-ppt_w/2"/>
                                          </p:val>
                                        </p:tav>
                                      </p:tavLst>
                                    </p:anim>
                                    <p:anim calcmode="lin" valueType="num">
                                      <p:cBhvr additive="base">
                                        <p:cTn id="75" dur="500"/>
                                        <p:tgtEl>
                                          <p:spTgt spid="4102"/>
                                        </p:tgtEl>
                                        <p:attrNameLst>
                                          <p:attrName>ppt_y</p:attrName>
                                        </p:attrNameLst>
                                      </p:cBhvr>
                                      <p:tavLst>
                                        <p:tav tm="0">
                                          <p:val>
                                            <p:strVal val="ppt_y"/>
                                          </p:val>
                                        </p:tav>
                                        <p:tav tm="100000">
                                          <p:val>
                                            <p:strVal val="ppt_y"/>
                                          </p:val>
                                        </p:tav>
                                      </p:tavLst>
                                    </p:anim>
                                    <p:set>
                                      <p:cBhvr>
                                        <p:cTn id="76" dur="1" fill="hold">
                                          <p:stCondLst>
                                            <p:cond delay="499"/>
                                          </p:stCondLst>
                                        </p:cTn>
                                        <p:tgtEl>
                                          <p:spTgt spid="4102"/>
                                        </p:tgtEl>
                                        <p:attrNameLst>
                                          <p:attrName>style.visibility</p:attrName>
                                        </p:attrNameLst>
                                      </p:cBhvr>
                                      <p:to>
                                        <p:strVal val="hidden"/>
                                      </p:to>
                                    </p:set>
                                  </p:childTnLst>
                                </p:cTn>
                              </p:par>
                              <p:par>
                                <p:cTn id="77" presetID="2" presetClass="entr" presetSubtype="2" fill="hold" nodeType="withEffect">
                                  <p:stCondLst>
                                    <p:cond delay="0"/>
                                  </p:stCondLst>
                                  <p:childTnLst>
                                    <p:set>
                                      <p:cBhvr>
                                        <p:cTn id="78" dur="1" fill="hold">
                                          <p:stCondLst>
                                            <p:cond delay="0"/>
                                          </p:stCondLst>
                                        </p:cTn>
                                        <p:tgtEl>
                                          <p:spTgt spid="4103"/>
                                        </p:tgtEl>
                                        <p:attrNameLst>
                                          <p:attrName>style.visibility</p:attrName>
                                        </p:attrNameLst>
                                      </p:cBhvr>
                                      <p:to>
                                        <p:strVal val="visible"/>
                                      </p:to>
                                    </p:set>
                                    <p:anim calcmode="lin" valueType="num">
                                      <p:cBhvr additive="base">
                                        <p:cTn id="79" dur="500" fill="hold"/>
                                        <p:tgtEl>
                                          <p:spTgt spid="4103"/>
                                        </p:tgtEl>
                                        <p:attrNameLst>
                                          <p:attrName>ppt_x</p:attrName>
                                        </p:attrNameLst>
                                      </p:cBhvr>
                                      <p:tavLst>
                                        <p:tav tm="0">
                                          <p:val>
                                            <p:strVal val="1+#ppt_w/2"/>
                                          </p:val>
                                        </p:tav>
                                        <p:tav tm="100000">
                                          <p:val>
                                            <p:strVal val="#ppt_x"/>
                                          </p:val>
                                        </p:tav>
                                      </p:tavLst>
                                    </p:anim>
                                    <p:anim calcmode="lin" valueType="num">
                                      <p:cBhvr additive="base">
                                        <p:cTn id="80" dur="500" fill="hold"/>
                                        <p:tgtEl>
                                          <p:spTgt spid="41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animBg="1"/>
      <p:bldP spid="5" grpId="0"/>
      <p:bldP spid="20" grpId="1" animBg="1"/>
      <p:bldP spid="2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4542745"/>
            <a:ext cx="6188060" cy="2246769"/>
          </a:xfrm>
          <a:prstGeom prst="rect">
            <a:avLst/>
          </a:prstGeom>
        </p:spPr>
        <p:txBody>
          <a:bodyPr wrap="square">
            <a:spAutoFit/>
          </a:bodyPr>
          <a:lstStyle/>
          <a:p>
            <a:pPr marL="342900" indent="-342900">
              <a:buFont typeface="Arial" pitchFamily="34" charset="0"/>
              <a:buChar char="•"/>
            </a:pPr>
            <a:r>
              <a:rPr lang="en-US" sz="2000" b="1" dirty="0" smtClean="0"/>
              <a:t>Optimally</a:t>
            </a:r>
            <a:r>
              <a:rPr lang="en-US" sz="2000" b="1" dirty="0"/>
              <a:t>, </a:t>
            </a:r>
            <a:r>
              <a:rPr lang="en-US" sz="2000" b="1" dirty="0" smtClean="0"/>
              <a:t>humanities advocacy </a:t>
            </a:r>
            <a:r>
              <a:rPr lang="en-US" sz="2000" b="1" dirty="0"/>
              <a:t>should create plural, </a:t>
            </a:r>
            <a:r>
              <a:rPr lang="en-US" sz="2000" b="1" dirty="0" smtClean="0"/>
              <a:t>flexible </a:t>
            </a:r>
            <a:r>
              <a:rPr lang="en-US" sz="2000" b="1" dirty="0"/>
              <a:t>media flow </a:t>
            </a:r>
            <a:r>
              <a:rPr lang="en-US" sz="2000" b="1" dirty="0" smtClean="0"/>
              <a:t>paths emerging organically from scholarly work (“media </a:t>
            </a:r>
            <a:r>
              <a:rPr lang="en-US" sz="2000" b="1" dirty="0"/>
              <a:t>p</a:t>
            </a:r>
            <a:r>
              <a:rPr lang="en-US" sz="2000" b="1" dirty="0" smtClean="0"/>
              <a:t>yramids”).</a:t>
            </a:r>
          </a:p>
          <a:p>
            <a:endParaRPr lang="en-US" sz="2000" b="1" dirty="0"/>
          </a:p>
          <a:p>
            <a:pPr marL="342900" indent="-342900">
              <a:buFont typeface="Arial" pitchFamily="34" charset="0"/>
              <a:buChar char="•"/>
            </a:pPr>
            <a:r>
              <a:rPr lang="en-US" sz="2000" b="1" dirty="0" smtClean="0"/>
              <a:t>Humanities advocacy should be optimized for the digital age.</a:t>
            </a:r>
            <a:endParaRPr lang="en-US" sz="2000" b="1" dirty="0"/>
          </a:p>
          <a:p>
            <a:endParaRPr lang="en-US" sz="2000" b="1" dirty="0" smtClean="0"/>
          </a:p>
        </p:txBody>
      </p:sp>
      <p:graphicFrame>
        <p:nvGraphicFramePr>
          <p:cNvPr id="11" name="Diagram 10"/>
          <p:cNvGraphicFramePr/>
          <p:nvPr>
            <p:extLst>
              <p:ext uri="{D42A27DB-BD31-4B8C-83A1-F6EECF244321}">
                <p14:modId xmlns:p14="http://schemas.microsoft.com/office/powerpoint/2010/main" val="2048282568"/>
              </p:ext>
            </p:extLst>
          </p:nvPr>
        </p:nvGraphicFramePr>
        <p:xfrm>
          <a:off x="438167" y="1969610"/>
          <a:ext cx="8089547" cy="32744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Rounded Rectangle 12"/>
          <p:cNvSpPr/>
          <p:nvPr/>
        </p:nvSpPr>
        <p:spPr>
          <a:xfrm>
            <a:off x="693095" y="1958630"/>
            <a:ext cx="5952775" cy="642056"/>
          </a:xfrm>
          <a:prstGeom prst="roundRect">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693095" y="5790984"/>
            <a:ext cx="5952775" cy="691290"/>
          </a:xfrm>
          <a:prstGeom prst="roundRect">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693094" y="4600429"/>
            <a:ext cx="5952776" cy="960125"/>
          </a:xfrm>
          <a:prstGeom prst="roundRect">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473670" y="1124712"/>
            <a:ext cx="6172200" cy="685800"/>
          </a:xfrm>
          <a:prstGeom prst="roundRect">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23851" y="1204888"/>
            <a:ext cx="4084708" cy="523220"/>
          </a:xfrm>
          <a:prstGeom prst="rect">
            <a:avLst/>
          </a:prstGeom>
        </p:spPr>
        <p:txBody>
          <a:bodyPr wrap="none">
            <a:spAutoFit/>
          </a:bodyPr>
          <a:lstStyle/>
          <a:p>
            <a:r>
              <a:rPr lang="en-US" sz="2800" b="1" cap="small" dirty="0" smtClean="0"/>
              <a:t>  3. Advocacy Media Design</a:t>
            </a:r>
            <a:endParaRPr lang="en-US" sz="2800" b="1" cap="small" dirty="0"/>
          </a:p>
        </p:txBody>
      </p:sp>
      <p:sp>
        <p:nvSpPr>
          <p:cNvPr id="14" name="Rectangle 13"/>
          <p:cNvSpPr/>
          <p:nvPr/>
        </p:nvSpPr>
        <p:spPr>
          <a:xfrm>
            <a:off x="381001" y="1892800"/>
            <a:ext cx="6034439" cy="707886"/>
          </a:xfrm>
          <a:prstGeom prst="rect">
            <a:avLst/>
          </a:prstGeom>
        </p:spPr>
        <p:txBody>
          <a:bodyPr wrap="square">
            <a:spAutoFit/>
          </a:bodyPr>
          <a:lstStyle/>
          <a:p>
            <a:pPr marL="342900" indent="-342900">
              <a:buFont typeface="Arial" pitchFamily="34" charset="0"/>
              <a:buChar char="•"/>
            </a:pPr>
            <a:r>
              <a:rPr lang="en-US" sz="2000" b="1" dirty="0" smtClean="0"/>
              <a:t>Humanities advocacy should be designed around at least one media flow path.</a:t>
            </a:r>
          </a:p>
        </p:txBody>
      </p:sp>
      <p:sp>
        <p:nvSpPr>
          <p:cNvPr id="18" name="Rounded Rectangle 17"/>
          <p:cNvSpPr/>
          <p:nvPr/>
        </p:nvSpPr>
        <p:spPr>
          <a:xfrm>
            <a:off x="1806840" y="2699305"/>
            <a:ext cx="4839030" cy="1574605"/>
          </a:xfrm>
          <a:prstGeom prst="roundRect">
            <a:avLst>
              <a:gd name="adj" fmla="val 17416"/>
            </a:avLst>
          </a:prstGeom>
          <a:solidFill>
            <a:schemeClr val="accent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250907" y="4235505"/>
            <a:ext cx="1666738" cy="276999"/>
          </a:xfrm>
          <a:prstGeom prst="rect">
            <a:avLst/>
          </a:prstGeom>
          <a:noFill/>
        </p:spPr>
        <p:txBody>
          <a:bodyPr wrap="none" rtlCol="0">
            <a:spAutoFit/>
          </a:bodyPr>
          <a:lstStyle/>
          <a:p>
            <a:r>
              <a:rPr lang="en-US" sz="1200" b="1" dirty="0" smtClean="0">
                <a:solidFill>
                  <a:schemeClr val="tx2"/>
                </a:solidFill>
              </a:rPr>
              <a:t>Communication Design</a:t>
            </a:r>
            <a:endParaRPr lang="en-US" sz="1200" b="1" dirty="0">
              <a:solidFill>
                <a:schemeClr val="tx2"/>
              </a:solidFill>
            </a:endParaRPr>
          </a:p>
        </p:txBody>
      </p:sp>
      <p:sp>
        <p:nvSpPr>
          <p:cNvPr id="20" name="Rectangle 19"/>
          <p:cNvSpPr/>
          <p:nvPr/>
        </p:nvSpPr>
        <p:spPr>
          <a:xfrm>
            <a:off x="377975" y="304800"/>
            <a:ext cx="8610600" cy="461665"/>
          </a:xfrm>
          <a:prstGeom prst="rect">
            <a:avLst/>
          </a:prstGeom>
          <a:effectLst>
            <a:reflection blurRad="6350" stA="52000" endA="300" endPos="35000" dir="5400000" sy="-100000" algn="bl" rotWithShape="0"/>
          </a:effectLst>
        </p:spPr>
        <p:txBody>
          <a:bodyPr wrap="square">
            <a:spAutoFit/>
          </a:bodyPr>
          <a:lstStyle/>
          <a:p>
            <a:r>
              <a:rPr lang="en-US" sz="2400" b="1" cap="small" dirty="0" smtClean="0"/>
              <a:t>Strategic Principles of Humanities Advocacy</a:t>
            </a:r>
            <a:endParaRPr lang="en-US" sz="2400" b="1" cap="small" dirty="0"/>
          </a:p>
        </p:txBody>
      </p:sp>
      <p:cxnSp>
        <p:nvCxnSpPr>
          <p:cNvPr id="21" name="Straight Connector 20"/>
          <p:cNvCxnSpPr/>
          <p:nvPr/>
        </p:nvCxnSpPr>
        <p:spPr>
          <a:xfrm>
            <a:off x="457200" y="779055"/>
            <a:ext cx="7924800" cy="0"/>
          </a:xfrm>
          <a:prstGeom prst="line">
            <a:avLst/>
          </a:prstGeom>
          <a:ln w="15875">
            <a:solidFill>
              <a:schemeClr val="tx1">
                <a:lumMod val="65000"/>
                <a:lumOff val="35000"/>
              </a:schemeClr>
            </a:solidFill>
          </a:ln>
          <a:effectLst/>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01196" y="4655679"/>
            <a:ext cx="952500" cy="904875"/>
          </a:xfrm>
          <a:prstGeom prst="rect">
            <a:avLst/>
          </a:prstGeom>
        </p:spPr>
      </p:pic>
    </p:spTree>
    <p:extLst>
      <p:ext uri="{BB962C8B-B14F-4D97-AF65-F5344CB8AC3E}">
        <p14:creationId xmlns:p14="http://schemas.microsoft.com/office/powerpoint/2010/main" val="16843399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right)">
                                      <p:cBhvr>
                                        <p:cTn id="17" dur="500"/>
                                        <p:tgtEl>
                                          <p:spTgt spid="11"/>
                                        </p:tgtEl>
                                      </p:cBhvr>
                                    </p:animEffect>
                                  </p:childTnLst>
                                </p:cTn>
                              </p:par>
                            </p:childTnLst>
                          </p:cTn>
                        </p:par>
                        <p:par>
                          <p:cTn id="18" fill="hold">
                            <p:stCondLst>
                              <p:cond delay="500"/>
                            </p:stCondLst>
                            <p:childTnLst>
                              <p:par>
                                <p:cTn id="19" presetID="10" presetClass="entr" presetSubtype="0" fill="hold" grpId="0" nodeType="afterEffect">
                                  <p:stCondLst>
                                    <p:cond delay="200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200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 calcmode="lin" valueType="num">
                                      <p:cBhvr additive="base">
                                        <p:cTn id="29"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6">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1+#ppt_w/2"/>
                                          </p:val>
                                        </p:tav>
                                        <p:tav tm="100000">
                                          <p:val>
                                            <p:strVal val="#ppt_x"/>
                                          </p:val>
                                        </p:tav>
                                      </p:tavLst>
                                    </p:anim>
                                    <p:anim calcmode="lin" valueType="num">
                                      <p:cBhvr additive="base">
                                        <p:cTn id="34" dur="500" fill="hold"/>
                                        <p:tgtEl>
                                          <p:spTgt spid="2"/>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1+#ppt_w/2"/>
                                          </p:val>
                                        </p:tav>
                                        <p:tav tm="100000">
                                          <p:val>
                                            <p:strVal val="#ppt_x"/>
                                          </p:val>
                                        </p:tav>
                                      </p:tavLst>
                                    </p:anim>
                                    <p:anim calcmode="lin" valueType="num">
                                      <p:cBhvr additive="base">
                                        <p:cTn id="3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anim calcmode="lin" valueType="num">
                                      <p:cBhvr additive="base">
                                        <p:cTn id="43"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6">
                                            <p:txEl>
                                              <p:pRg st="2" end="2"/>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1+#ppt_w/2"/>
                                          </p:val>
                                        </p:tav>
                                        <p:tav tm="100000">
                                          <p:val>
                                            <p:strVal val="#ppt_x"/>
                                          </p:val>
                                        </p:tav>
                                      </p:tavLst>
                                    </p:anim>
                                    <p:anim calcmode="lin" valueType="num">
                                      <p:cBhvr additive="base">
                                        <p:cTn id="4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13" grpId="0" animBg="1"/>
      <p:bldP spid="16" grpId="0" animBg="1"/>
      <p:bldP spid="15" grpId="0" animBg="1"/>
      <p:bldP spid="14" grpId="0"/>
      <p:bldP spid="18" grpId="0" animBg="1"/>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5"/>
          <p:cNvSpPr/>
          <p:nvPr/>
        </p:nvSpPr>
        <p:spPr>
          <a:xfrm>
            <a:off x="1398270" y="1954190"/>
            <a:ext cx="6347460" cy="4470400"/>
          </a:xfrm>
          <a:prstGeom prst="rightArrow">
            <a:avLst/>
          </a:prstGeom>
          <a:effectLst>
            <a:outerShdw blurRad="50800" dist="38100" dir="16200000" rotWithShape="0">
              <a:prstClr val="black">
                <a:alpha val="40000"/>
              </a:prstClr>
            </a:outerShdw>
          </a:effectLst>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grpSp>
        <p:nvGrpSpPr>
          <p:cNvPr id="8" name="Group 7"/>
          <p:cNvGrpSpPr/>
          <p:nvPr/>
        </p:nvGrpSpPr>
        <p:grpSpPr>
          <a:xfrm>
            <a:off x="846222" y="3295309"/>
            <a:ext cx="2403633" cy="1788160"/>
            <a:chOff x="8021" y="1341119"/>
            <a:chExt cx="2403633" cy="1788160"/>
          </a:xfrm>
        </p:grpSpPr>
        <p:sp>
          <p:nvSpPr>
            <p:cNvPr id="15" name="Rounded Rectangle 14"/>
            <p:cNvSpPr/>
            <p:nvPr/>
          </p:nvSpPr>
          <p:spPr>
            <a:xfrm>
              <a:off x="8021" y="1341119"/>
              <a:ext cx="2403633" cy="1788160"/>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ounded Rectangle 5"/>
            <p:cNvSpPr/>
            <p:nvPr/>
          </p:nvSpPr>
          <p:spPr>
            <a:xfrm>
              <a:off x="95312" y="1428410"/>
              <a:ext cx="2229051" cy="16135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Core Message</a:t>
              </a:r>
              <a:endParaRPr lang="en-US" sz="2400" kern="1200" dirty="0"/>
            </a:p>
          </p:txBody>
        </p:sp>
      </p:grpSp>
      <p:grpSp>
        <p:nvGrpSpPr>
          <p:cNvPr id="9" name="Group 8"/>
          <p:cNvGrpSpPr/>
          <p:nvPr/>
        </p:nvGrpSpPr>
        <p:grpSpPr>
          <a:xfrm>
            <a:off x="3370184" y="3295309"/>
            <a:ext cx="2403633" cy="1788160"/>
            <a:chOff x="2531983" y="1341119"/>
            <a:chExt cx="2403633" cy="1788160"/>
          </a:xfrm>
        </p:grpSpPr>
        <p:sp>
          <p:nvSpPr>
            <p:cNvPr id="13" name="Rounded Rectangle 12"/>
            <p:cNvSpPr/>
            <p:nvPr/>
          </p:nvSpPr>
          <p:spPr>
            <a:xfrm>
              <a:off x="2531983" y="1341119"/>
              <a:ext cx="2403633" cy="1788160"/>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ounded Rectangle 7"/>
            <p:cNvSpPr/>
            <p:nvPr/>
          </p:nvSpPr>
          <p:spPr>
            <a:xfrm>
              <a:off x="2619274" y="1428410"/>
              <a:ext cx="2229051" cy="16135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000" kern="1200" dirty="0" smtClean="0"/>
                <a:t>Spokesperson</a:t>
              </a:r>
            </a:p>
            <a:p>
              <a:pPr lvl="0" algn="ctr" defTabSz="1066800">
                <a:lnSpc>
                  <a:spcPct val="90000"/>
                </a:lnSpc>
                <a:spcBef>
                  <a:spcPct val="0"/>
                </a:spcBef>
                <a:spcAft>
                  <a:spcPct val="35000"/>
                </a:spcAft>
              </a:pPr>
              <a:r>
                <a:rPr lang="en-US" sz="2000" dirty="0" smtClean="0"/>
                <a:t>Media Genre</a:t>
              </a:r>
            </a:p>
            <a:p>
              <a:pPr lvl="0" algn="ctr" defTabSz="1066800">
                <a:lnSpc>
                  <a:spcPct val="90000"/>
                </a:lnSpc>
                <a:spcBef>
                  <a:spcPct val="0"/>
                </a:spcBef>
                <a:spcAft>
                  <a:spcPct val="35000"/>
                </a:spcAft>
              </a:pPr>
              <a:r>
                <a:rPr lang="en-US" sz="2000" kern="1200" dirty="0" smtClean="0"/>
                <a:t>Media Channel</a:t>
              </a:r>
            </a:p>
            <a:p>
              <a:pPr lvl="0" algn="ctr" defTabSz="1066800">
                <a:lnSpc>
                  <a:spcPct val="90000"/>
                </a:lnSpc>
                <a:spcBef>
                  <a:spcPct val="0"/>
                </a:spcBef>
                <a:spcAft>
                  <a:spcPct val="35000"/>
                </a:spcAft>
              </a:pPr>
              <a:endParaRPr lang="en-US" sz="2000" kern="1200" dirty="0"/>
            </a:p>
          </p:txBody>
        </p:sp>
      </p:grpSp>
      <p:grpSp>
        <p:nvGrpSpPr>
          <p:cNvPr id="10" name="Group 9"/>
          <p:cNvGrpSpPr/>
          <p:nvPr/>
        </p:nvGrpSpPr>
        <p:grpSpPr>
          <a:xfrm>
            <a:off x="5894145" y="3295309"/>
            <a:ext cx="2403633" cy="1788160"/>
            <a:chOff x="5055944" y="1341119"/>
            <a:chExt cx="2403633" cy="1788160"/>
          </a:xfrm>
        </p:grpSpPr>
        <p:sp>
          <p:nvSpPr>
            <p:cNvPr id="11" name="Rounded Rectangle 10"/>
            <p:cNvSpPr/>
            <p:nvPr/>
          </p:nvSpPr>
          <p:spPr>
            <a:xfrm>
              <a:off x="5055944" y="1341119"/>
              <a:ext cx="2403633" cy="1788160"/>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ounded Rectangle 9"/>
            <p:cNvSpPr/>
            <p:nvPr/>
          </p:nvSpPr>
          <p:spPr>
            <a:xfrm>
              <a:off x="5143235" y="1428410"/>
              <a:ext cx="2229051" cy="16135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Audiences</a:t>
              </a:r>
              <a:endParaRPr lang="en-US" sz="2400" kern="1200" dirty="0"/>
            </a:p>
          </p:txBody>
        </p:sp>
      </p:grpSp>
      <p:sp>
        <p:nvSpPr>
          <p:cNvPr id="2" name="TextBox 1"/>
          <p:cNvSpPr txBox="1"/>
          <p:nvPr/>
        </p:nvSpPr>
        <p:spPr>
          <a:xfrm>
            <a:off x="3803900" y="4727060"/>
            <a:ext cx="1576072" cy="261610"/>
          </a:xfrm>
          <a:prstGeom prst="rect">
            <a:avLst/>
          </a:prstGeom>
          <a:noFill/>
        </p:spPr>
        <p:txBody>
          <a:bodyPr wrap="none" rtlCol="0">
            <a:spAutoFit/>
          </a:bodyPr>
          <a:lstStyle/>
          <a:p>
            <a:r>
              <a:rPr lang="en-US" sz="1100" b="1" dirty="0" smtClean="0">
                <a:solidFill>
                  <a:schemeClr val="bg1"/>
                </a:solidFill>
              </a:rPr>
              <a:t>Communication Design</a:t>
            </a:r>
            <a:endParaRPr lang="en-US" sz="1100" b="1" dirty="0">
              <a:solidFill>
                <a:schemeClr val="bg1"/>
              </a:solidFill>
            </a:endParaRPr>
          </a:p>
        </p:txBody>
      </p:sp>
      <p:sp>
        <p:nvSpPr>
          <p:cNvPr id="3" name="Right Brace 2"/>
          <p:cNvSpPr/>
          <p:nvPr/>
        </p:nvSpPr>
        <p:spPr>
          <a:xfrm rot="5400000">
            <a:off x="4438157" y="3780509"/>
            <a:ext cx="230430" cy="1670618"/>
          </a:xfrm>
          <a:prstGeom prst="rightBrace">
            <a:avLst/>
          </a:prstGeom>
          <a:ln w="222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ounded Rectangle 19"/>
          <p:cNvSpPr/>
          <p:nvPr/>
        </p:nvSpPr>
        <p:spPr>
          <a:xfrm>
            <a:off x="473670" y="1124712"/>
            <a:ext cx="6172200" cy="685800"/>
          </a:xfrm>
          <a:prstGeom prst="roundRect">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23851" y="1204888"/>
            <a:ext cx="4084708" cy="523220"/>
          </a:xfrm>
          <a:prstGeom prst="rect">
            <a:avLst/>
          </a:prstGeom>
        </p:spPr>
        <p:txBody>
          <a:bodyPr wrap="none">
            <a:spAutoFit/>
          </a:bodyPr>
          <a:lstStyle/>
          <a:p>
            <a:r>
              <a:rPr lang="en-US" sz="2800" b="1" cap="small" dirty="0" smtClean="0"/>
              <a:t>  3. Advocacy Media Design</a:t>
            </a:r>
            <a:endParaRPr lang="en-US" sz="2800" b="1" cap="small" dirty="0"/>
          </a:p>
        </p:txBody>
      </p:sp>
      <p:sp>
        <p:nvSpPr>
          <p:cNvPr id="22" name="Rectangle 21"/>
          <p:cNvSpPr/>
          <p:nvPr/>
        </p:nvSpPr>
        <p:spPr>
          <a:xfrm>
            <a:off x="377975" y="304800"/>
            <a:ext cx="8610600" cy="461665"/>
          </a:xfrm>
          <a:prstGeom prst="rect">
            <a:avLst/>
          </a:prstGeom>
          <a:effectLst>
            <a:reflection blurRad="6350" stA="52000" endA="300" endPos="35000" dir="5400000" sy="-100000" algn="bl" rotWithShape="0"/>
          </a:effectLst>
        </p:spPr>
        <p:txBody>
          <a:bodyPr wrap="square">
            <a:spAutoFit/>
          </a:bodyPr>
          <a:lstStyle/>
          <a:p>
            <a:r>
              <a:rPr lang="en-US" sz="2400" b="1" cap="small" dirty="0" smtClean="0"/>
              <a:t>Strategic Principles of Humanities Advocacy</a:t>
            </a:r>
            <a:endParaRPr lang="en-US" sz="2400" b="1" cap="small" dirty="0"/>
          </a:p>
        </p:txBody>
      </p:sp>
      <p:cxnSp>
        <p:nvCxnSpPr>
          <p:cNvPr id="23" name="Straight Connector 22"/>
          <p:cNvCxnSpPr/>
          <p:nvPr/>
        </p:nvCxnSpPr>
        <p:spPr>
          <a:xfrm>
            <a:off x="457200" y="779055"/>
            <a:ext cx="7924800" cy="0"/>
          </a:xfrm>
          <a:prstGeom prst="line">
            <a:avLst/>
          </a:prstGeom>
          <a:ln w="15875">
            <a:solidFill>
              <a:schemeClr val="tx1">
                <a:lumMod val="65000"/>
                <a:lumOff val="35000"/>
              </a:schemeClr>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4388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12075" y="2008015"/>
            <a:ext cx="7791212" cy="4621384"/>
            <a:chOff x="8021" y="1341119"/>
            <a:chExt cx="2403633" cy="1788160"/>
          </a:xfrm>
        </p:grpSpPr>
        <p:sp>
          <p:nvSpPr>
            <p:cNvPr id="15" name="Rounded Rectangle 14"/>
            <p:cNvSpPr/>
            <p:nvPr/>
          </p:nvSpPr>
          <p:spPr>
            <a:xfrm>
              <a:off x="8021" y="1341119"/>
              <a:ext cx="2403633" cy="1788160"/>
            </a:xfrm>
            <a:prstGeom prst="roundRect">
              <a:avLst/>
            </a:prstGeom>
            <a:solidFill>
              <a:schemeClr val="accent1">
                <a:hueOff val="0"/>
                <a:satOff val="0"/>
                <a:lumOff val="0"/>
                <a:alpha val="32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ounded Rectangle 5"/>
            <p:cNvSpPr/>
            <p:nvPr/>
          </p:nvSpPr>
          <p:spPr>
            <a:xfrm>
              <a:off x="146089" y="1581955"/>
              <a:ext cx="2229051" cy="12844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endParaRPr lang="en-US" sz="2800" b="1" cap="small" dirty="0">
                <a:solidFill>
                  <a:schemeClr val="tx1"/>
                </a:solidFill>
              </a:endParaRPr>
            </a:p>
            <a:p>
              <a:pPr marL="342900" lvl="0" indent="-342900" defTabSz="1066800">
                <a:lnSpc>
                  <a:spcPct val="90000"/>
                </a:lnSpc>
                <a:spcBef>
                  <a:spcPct val="0"/>
                </a:spcBef>
                <a:spcAft>
                  <a:spcPct val="35000"/>
                </a:spcAft>
                <a:buFont typeface="Arial" pitchFamily="34" charset="0"/>
                <a:buChar char="•"/>
              </a:pPr>
              <a:r>
                <a:rPr lang="en-US" dirty="0" smtClean="0">
                  <a:solidFill>
                    <a:schemeClr val="tx1"/>
                  </a:solidFill>
                </a:rPr>
                <a:t>Values</a:t>
              </a:r>
            </a:p>
            <a:p>
              <a:pPr marL="342900" lvl="0" indent="-342900" defTabSz="1066800">
                <a:lnSpc>
                  <a:spcPct val="90000"/>
                </a:lnSpc>
                <a:spcBef>
                  <a:spcPct val="0"/>
                </a:spcBef>
                <a:spcAft>
                  <a:spcPct val="35000"/>
                </a:spcAft>
                <a:buFont typeface="Arial" pitchFamily="34" charset="0"/>
                <a:buChar char="•"/>
              </a:pPr>
              <a:r>
                <a:rPr lang="en-US" kern="1200" dirty="0" smtClean="0">
                  <a:solidFill>
                    <a:schemeClr val="tx1"/>
                  </a:solidFill>
                </a:rPr>
                <a:t>Frames</a:t>
              </a:r>
            </a:p>
            <a:p>
              <a:pPr marL="800100" lvl="1" indent="-342900" defTabSz="1066800">
                <a:lnSpc>
                  <a:spcPct val="90000"/>
                </a:lnSpc>
                <a:spcBef>
                  <a:spcPct val="0"/>
                </a:spcBef>
                <a:spcAft>
                  <a:spcPct val="35000"/>
                </a:spcAft>
                <a:buFont typeface="Arial" pitchFamily="34" charset="0"/>
                <a:buChar char="•"/>
              </a:pPr>
              <a:r>
                <a:rPr lang="en-US" sz="1400" dirty="0" smtClean="0">
                  <a:solidFill>
                    <a:schemeClr val="tx1"/>
                  </a:solidFill>
                </a:rPr>
                <a:t>Stories, Metaphors</a:t>
              </a:r>
            </a:p>
            <a:p>
              <a:pPr marL="800100" lvl="1" indent="-342900" defTabSz="1066800">
                <a:lnSpc>
                  <a:spcPct val="90000"/>
                </a:lnSpc>
                <a:spcBef>
                  <a:spcPct val="0"/>
                </a:spcBef>
                <a:spcAft>
                  <a:spcPct val="35000"/>
                </a:spcAft>
                <a:buFont typeface="Arial" pitchFamily="34" charset="0"/>
                <a:buChar char="•"/>
              </a:pPr>
              <a:r>
                <a:rPr lang="en-US" sz="1400" kern="1200" dirty="0" smtClean="0">
                  <a:solidFill>
                    <a:schemeClr val="tx1"/>
                  </a:solidFill>
                </a:rPr>
                <a:t>Visuals</a:t>
              </a:r>
            </a:p>
            <a:p>
              <a:pPr marL="800100" lvl="1" indent="-342900" defTabSz="1066800">
                <a:lnSpc>
                  <a:spcPct val="90000"/>
                </a:lnSpc>
                <a:spcBef>
                  <a:spcPct val="0"/>
                </a:spcBef>
                <a:spcAft>
                  <a:spcPct val="35000"/>
                </a:spcAft>
                <a:buFont typeface="Arial" pitchFamily="34" charset="0"/>
                <a:buChar char="•"/>
              </a:pPr>
              <a:r>
                <a:rPr lang="en-US" sz="1400" dirty="0" smtClean="0">
                  <a:solidFill>
                    <a:schemeClr val="tx1"/>
                  </a:solidFill>
                </a:rPr>
                <a:t>Statistics, Testimony, </a:t>
              </a:r>
              <a:br>
                <a:rPr lang="en-US" sz="1400" dirty="0" smtClean="0">
                  <a:solidFill>
                    <a:schemeClr val="tx1"/>
                  </a:solidFill>
                </a:rPr>
              </a:br>
              <a:r>
                <a:rPr lang="en-US" sz="1400" dirty="0" smtClean="0">
                  <a:solidFill>
                    <a:schemeClr val="tx1"/>
                  </a:solidFill>
                </a:rPr>
                <a:t>Examples</a:t>
              </a:r>
            </a:p>
            <a:p>
              <a:pPr marL="800100" lvl="1" indent="-342900" defTabSz="1066800">
                <a:lnSpc>
                  <a:spcPct val="90000"/>
                </a:lnSpc>
                <a:spcBef>
                  <a:spcPct val="0"/>
                </a:spcBef>
                <a:spcAft>
                  <a:spcPct val="35000"/>
                </a:spcAft>
                <a:buFont typeface="Arial" pitchFamily="34" charset="0"/>
                <a:buChar char="•"/>
              </a:pPr>
              <a:r>
                <a:rPr lang="en-US" sz="1400" kern="1200" dirty="0" smtClean="0">
                  <a:solidFill>
                    <a:schemeClr val="tx1"/>
                  </a:solidFill>
                </a:rPr>
                <a:t>Simplifying Slogans</a:t>
              </a:r>
            </a:p>
            <a:p>
              <a:pPr marL="342900" lvl="0" indent="-342900" defTabSz="1066800">
                <a:lnSpc>
                  <a:spcPct val="90000"/>
                </a:lnSpc>
                <a:spcBef>
                  <a:spcPct val="0"/>
                </a:spcBef>
                <a:spcAft>
                  <a:spcPct val="35000"/>
                </a:spcAft>
                <a:buFont typeface="Arial" pitchFamily="34" charset="0"/>
                <a:buChar char="•"/>
              </a:pPr>
              <a:r>
                <a:rPr lang="en-US" dirty="0" smtClean="0">
                  <a:solidFill>
                    <a:schemeClr val="tx1"/>
                  </a:solidFill>
                </a:rPr>
                <a:t>Focal Issues</a:t>
              </a:r>
            </a:p>
            <a:p>
              <a:pPr marL="342900" lvl="0" indent="-342900" defTabSz="1066800">
                <a:lnSpc>
                  <a:spcPct val="90000"/>
                </a:lnSpc>
                <a:spcBef>
                  <a:spcPct val="0"/>
                </a:spcBef>
                <a:spcAft>
                  <a:spcPct val="35000"/>
                </a:spcAft>
                <a:buFont typeface="Arial" pitchFamily="34" charset="0"/>
                <a:buChar char="•"/>
              </a:pPr>
              <a:r>
                <a:rPr lang="en-US" kern="1200" dirty="0" smtClean="0">
                  <a:solidFill>
                    <a:schemeClr val="tx1"/>
                  </a:solidFill>
                </a:rPr>
                <a:t>Action Scenarios</a:t>
              </a:r>
            </a:p>
            <a:p>
              <a:pPr marL="342900" lvl="0" indent="-342900" defTabSz="1066800">
                <a:lnSpc>
                  <a:spcPct val="90000"/>
                </a:lnSpc>
                <a:spcBef>
                  <a:spcPct val="0"/>
                </a:spcBef>
                <a:spcAft>
                  <a:spcPct val="35000"/>
                </a:spcAft>
                <a:buFont typeface="Arial" pitchFamily="34" charset="0"/>
                <a:buChar char="•"/>
              </a:pPr>
              <a:r>
                <a:rPr lang="en-US" dirty="0" smtClean="0">
                  <a:solidFill>
                    <a:schemeClr val="tx1"/>
                  </a:solidFill>
                </a:rPr>
                <a:t>Solutions</a:t>
              </a:r>
              <a:endParaRPr lang="en-US" kern="1200" dirty="0" smtClean="0">
                <a:solidFill>
                  <a:schemeClr val="tx1"/>
                </a:solidFill>
              </a:endParaRPr>
            </a:p>
          </p:txBody>
        </p:sp>
      </p:gr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50" y="3125807"/>
            <a:ext cx="4179071" cy="2261848"/>
          </a:xfrm>
          <a:prstGeom prst="rect">
            <a:avLst/>
          </a:prstGeom>
          <a:noFill/>
          <a:ln>
            <a:noFill/>
          </a:ln>
          <a:effectLst>
            <a:outerShdw dist="35921" dir="2700000" algn="ctr" rotWithShape="0">
              <a:schemeClr val="bg2"/>
            </a:outerShdw>
          </a:effectLst>
          <a:scene3d>
            <a:camera prst="perspectiveHeroicExtremeLeftFacing"/>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0350" y="49360"/>
            <a:ext cx="1084946" cy="665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286108" y="115488"/>
            <a:ext cx="336583" cy="475068"/>
          </a:xfrm>
          <a:prstGeom prst="rect">
            <a:avLst/>
          </a:prstGeom>
          <a:solidFill>
            <a:srgbClr val="C00000">
              <a:alpha val="1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496660" y="2014301"/>
            <a:ext cx="1881156" cy="830997"/>
          </a:xfrm>
          <a:prstGeom prst="rect">
            <a:avLst/>
          </a:prstGeom>
          <a:noFill/>
        </p:spPr>
        <p:txBody>
          <a:bodyPr wrap="none" rtlCol="0">
            <a:spAutoFit/>
          </a:bodyPr>
          <a:lstStyle/>
          <a:p>
            <a:pPr lvl="0"/>
            <a:r>
              <a:rPr lang="en-US" sz="2400" b="1" cap="small" dirty="0"/>
              <a:t>Core Message</a:t>
            </a:r>
          </a:p>
          <a:p>
            <a:endParaRPr lang="en-US" sz="2400" dirty="0"/>
          </a:p>
        </p:txBody>
      </p:sp>
      <p:sp>
        <p:nvSpPr>
          <p:cNvPr id="12" name="Rectangle 11"/>
          <p:cNvSpPr/>
          <p:nvPr/>
        </p:nvSpPr>
        <p:spPr>
          <a:xfrm>
            <a:off x="377975" y="304800"/>
            <a:ext cx="8610600" cy="461665"/>
          </a:xfrm>
          <a:prstGeom prst="rect">
            <a:avLst/>
          </a:prstGeom>
          <a:effectLst>
            <a:reflection blurRad="6350" stA="52000" endA="300" endPos="35000" dir="5400000" sy="-100000" algn="bl" rotWithShape="0"/>
          </a:effectLst>
        </p:spPr>
        <p:txBody>
          <a:bodyPr wrap="square">
            <a:spAutoFit/>
          </a:bodyPr>
          <a:lstStyle/>
          <a:p>
            <a:r>
              <a:rPr lang="en-US" sz="2400" b="1" cap="small" dirty="0" smtClean="0"/>
              <a:t>Strategic Principles of Humanities Advocacy</a:t>
            </a:r>
            <a:endParaRPr lang="en-US" sz="2400" b="1" cap="small" dirty="0"/>
          </a:p>
        </p:txBody>
      </p:sp>
      <p:cxnSp>
        <p:nvCxnSpPr>
          <p:cNvPr id="13" name="Straight Connector 12"/>
          <p:cNvCxnSpPr/>
          <p:nvPr/>
        </p:nvCxnSpPr>
        <p:spPr>
          <a:xfrm>
            <a:off x="457200" y="779055"/>
            <a:ext cx="7924800" cy="0"/>
          </a:xfrm>
          <a:prstGeom prst="line">
            <a:avLst/>
          </a:prstGeom>
          <a:ln w="15875">
            <a:solidFill>
              <a:schemeClr val="tx1">
                <a:lumMod val="65000"/>
                <a:lumOff val="35000"/>
              </a:schemeClr>
            </a:solidFill>
          </a:ln>
          <a:effectLst/>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512075" y="1124712"/>
            <a:ext cx="6172200" cy="685800"/>
          </a:xfrm>
          <a:prstGeom prst="roundRect">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23851" y="1204888"/>
            <a:ext cx="4166462" cy="523220"/>
          </a:xfrm>
          <a:prstGeom prst="rect">
            <a:avLst/>
          </a:prstGeom>
        </p:spPr>
        <p:txBody>
          <a:bodyPr wrap="none">
            <a:spAutoFit/>
          </a:bodyPr>
          <a:lstStyle/>
          <a:p>
            <a:r>
              <a:rPr lang="en-US" sz="2800" b="1" cap="small" dirty="0" smtClean="0"/>
              <a:t>   3. Advocacy Media Design</a:t>
            </a:r>
            <a:endParaRPr lang="en-US" sz="2800" b="1" cap="small" dirty="0"/>
          </a:p>
        </p:txBody>
      </p:sp>
    </p:spTree>
    <p:extLst>
      <p:ext uri="{BB962C8B-B14F-4D97-AF65-F5344CB8AC3E}">
        <p14:creationId xmlns:p14="http://schemas.microsoft.com/office/powerpoint/2010/main" val="3677307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501070" y="1931205"/>
            <a:ext cx="7793725" cy="4647005"/>
          </a:xfrm>
          <a:prstGeom prst="roundRect">
            <a:avLst/>
          </a:prstGeom>
          <a:solidFill>
            <a:schemeClr val="accent1">
              <a:hueOff val="0"/>
              <a:satOff val="0"/>
              <a:lumOff val="0"/>
              <a:alpha val="32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 name="Rounded Rectangle 2"/>
          <p:cNvSpPr/>
          <p:nvPr/>
        </p:nvSpPr>
        <p:spPr>
          <a:xfrm>
            <a:off x="880316" y="2545685"/>
            <a:ext cx="1863224" cy="30724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898281" y="3038781"/>
            <a:ext cx="2329544" cy="3539430"/>
          </a:xfrm>
          <a:prstGeom prst="rect">
            <a:avLst/>
          </a:prstGeom>
        </p:spPr>
        <p:txBody>
          <a:bodyPr wrap="square">
            <a:spAutoFit/>
          </a:bodyPr>
          <a:lstStyle/>
          <a:p>
            <a:r>
              <a:rPr lang="en-US" sz="1600" dirty="0"/>
              <a:t>Students</a:t>
            </a:r>
          </a:p>
          <a:p>
            <a:r>
              <a:rPr lang="en-US" sz="1600" dirty="0"/>
              <a:t>Parents</a:t>
            </a:r>
          </a:p>
          <a:p>
            <a:r>
              <a:rPr lang="en-US" sz="1600" dirty="0"/>
              <a:t>Scientists</a:t>
            </a:r>
          </a:p>
          <a:p>
            <a:r>
              <a:rPr lang="en-US" sz="1600" dirty="0"/>
              <a:t>Politicians</a:t>
            </a:r>
          </a:p>
          <a:p>
            <a:r>
              <a:rPr lang="en-US" sz="1600" dirty="0"/>
              <a:t>Film or media people</a:t>
            </a:r>
          </a:p>
          <a:p>
            <a:r>
              <a:rPr lang="en-US" sz="1600" dirty="0"/>
              <a:t>Business leaders</a:t>
            </a:r>
          </a:p>
          <a:p>
            <a:r>
              <a:rPr lang="en-US" sz="1600" dirty="0"/>
              <a:t>Technology leaders</a:t>
            </a:r>
          </a:p>
          <a:p>
            <a:r>
              <a:rPr lang="en-US" sz="1600" dirty="0"/>
              <a:t>Authors</a:t>
            </a:r>
          </a:p>
          <a:p>
            <a:r>
              <a:rPr lang="en-US" sz="1600" dirty="0"/>
              <a:t>Musicians</a:t>
            </a:r>
          </a:p>
          <a:p>
            <a:r>
              <a:rPr lang="en-US" sz="1600" dirty="0"/>
              <a:t>Religious leaders</a:t>
            </a:r>
          </a:p>
          <a:p>
            <a:r>
              <a:rPr lang="en-US" sz="1600" dirty="0"/>
              <a:t>University leaders</a:t>
            </a:r>
          </a:p>
          <a:p>
            <a:r>
              <a:rPr lang="en-US" sz="1600" dirty="0"/>
              <a:t>Humanities scholars</a:t>
            </a:r>
          </a:p>
          <a:p>
            <a:r>
              <a:rPr lang="en-US" sz="1600" dirty="0"/>
              <a:t>People from </a:t>
            </a:r>
            <a:r>
              <a:rPr lang="en-US" sz="1600" dirty="0" smtClean="0"/>
              <a:t>elsewhere</a:t>
            </a:r>
          </a:p>
          <a:p>
            <a:r>
              <a:rPr lang="en-US" sz="1600" dirty="0"/>
              <a:t> </a:t>
            </a:r>
            <a:r>
              <a:rPr lang="en-US" sz="1600" dirty="0" smtClean="0"/>
              <a:t>   </a:t>
            </a:r>
            <a:r>
              <a:rPr lang="en-US" sz="1600" dirty="0"/>
              <a:t>in the world</a:t>
            </a:r>
          </a:p>
        </p:txBody>
      </p:sp>
      <p:sp>
        <p:nvSpPr>
          <p:cNvPr id="5" name="Rectangle 4"/>
          <p:cNvSpPr/>
          <p:nvPr/>
        </p:nvSpPr>
        <p:spPr>
          <a:xfrm>
            <a:off x="3400965" y="3031958"/>
            <a:ext cx="2438400" cy="3046988"/>
          </a:xfrm>
          <a:prstGeom prst="rect">
            <a:avLst/>
          </a:prstGeom>
        </p:spPr>
        <p:txBody>
          <a:bodyPr wrap="square">
            <a:spAutoFit/>
          </a:bodyPr>
          <a:lstStyle/>
          <a:p>
            <a:r>
              <a:rPr lang="en-US" sz="1600" dirty="0"/>
              <a:t>Print</a:t>
            </a:r>
          </a:p>
          <a:p>
            <a:r>
              <a:rPr lang="en-US" sz="1600" dirty="0"/>
              <a:t>Radio</a:t>
            </a:r>
          </a:p>
          <a:p>
            <a:r>
              <a:rPr lang="en-US" sz="1600" dirty="0"/>
              <a:t>TV</a:t>
            </a:r>
          </a:p>
          <a:p>
            <a:r>
              <a:rPr lang="en-US" sz="1600" dirty="0"/>
              <a:t>Email</a:t>
            </a:r>
          </a:p>
          <a:p>
            <a:r>
              <a:rPr lang="en-US" sz="1600" dirty="0"/>
              <a:t>Web Sites</a:t>
            </a:r>
          </a:p>
          <a:p>
            <a:r>
              <a:rPr lang="en-US" sz="1600" dirty="0"/>
              <a:t>Blogs</a:t>
            </a:r>
          </a:p>
          <a:p>
            <a:r>
              <a:rPr lang="en-US" sz="1600" dirty="0" err="1"/>
              <a:t>PodCasts</a:t>
            </a:r>
            <a:endParaRPr lang="en-US" sz="1600" dirty="0"/>
          </a:p>
          <a:p>
            <a:r>
              <a:rPr lang="en-US" sz="1600" dirty="0"/>
              <a:t>YouTube</a:t>
            </a:r>
          </a:p>
          <a:p>
            <a:r>
              <a:rPr lang="en-US" sz="1600" dirty="0"/>
              <a:t>Social </a:t>
            </a:r>
            <a:r>
              <a:rPr lang="en-US" sz="1600" dirty="0" smtClean="0"/>
              <a:t>Media (Facebook,</a:t>
            </a:r>
          </a:p>
          <a:p>
            <a:r>
              <a:rPr lang="en-US" sz="1600" dirty="0"/>
              <a:t> </a:t>
            </a:r>
            <a:r>
              <a:rPr lang="en-US" sz="1600" dirty="0" smtClean="0"/>
              <a:t>   Twitter</a:t>
            </a:r>
            <a:r>
              <a:rPr lang="en-US" sz="1600" dirty="0"/>
              <a:t>)</a:t>
            </a:r>
          </a:p>
          <a:p>
            <a:r>
              <a:rPr lang="en-US" sz="1600" dirty="0"/>
              <a:t>Mobile </a:t>
            </a:r>
            <a:r>
              <a:rPr lang="en-US" sz="1600" dirty="0" smtClean="0"/>
              <a:t>Media</a:t>
            </a:r>
          </a:p>
          <a:p>
            <a:r>
              <a:rPr lang="en-US" sz="1600" dirty="0"/>
              <a:t> </a:t>
            </a:r>
            <a:r>
              <a:rPr lang="en-US" sz="1600" dirty="0" smtClean="0"/>
              <a:t>   (phones</a:t>
            </a:r>
            <a:r>
              <a:rPr lang="en-US" sz="1600" dirty="0"/>
              <a:t>, tablets)</a:t>
            </a:r>
          </a:p>
        </p:txBody>
      </p:sp>
      <p:sp>
        <p:nvSpPr>
          <p:cNvPr id="6" name="Rectangle 5"/>
          <p:cNvSpPr/>
          <p:nvPr/>
        </p:nvSpPr>
        <p:spPr>
          <a:xfrm>
            <a:off x="6015555" y="3044951"/>
            <a:ext cx="2819400" cy="3046988"/>
          </a:xfrm>
          <a:prstGeom prst="rect">
            <a:avLst/>
          </a:prstGeom>
        </p:spPr>
        <p:txBody>
          <a:bodyPr wrap="square">
            <a:spAutoFit/>
          </a:bodyPr>
          <a:lstStyle/>
          <a:p>
            <a:r>
              <a:rPr lang="en-US" sz="1600" dirty="0" smtClean="0"/>
              <a:t>Op-Ed, Essay, Ad,</a:t>
            </a:r>
            <a:endParaRPr lang="en-US" sz="1600" dirty="0"/>
          </a:p>
          <a:p>
            <a:r>
              <a:rPr lang="en-US" sz="1600" dirty="0" smtClean="0"/>
              <a:t>Poster, Brochure.</a:t>
            </a:r>
            <a:endParaRPr lang="en-US" sz="1600" dirty="0"/>
          </a:p>
          <a:p>
            <a:r>
              <a:rPr lang="en-US" sz="1600" dirty="0" smtClean="0"/>
              <a:t>Interview, Testimonial</a:t>
            </a:r>
            <a:endParaRPr lang="en-US" sz="1600" dirty="0"/>
          </a:p>
          <a:p>
            <a:r>
              <a:rPr lang="en-US" sz="1600" dirty="0" smtClean="0"/>
              <a:t>Documentary,</a:t>
            </a:r>
            <a:endParaRPr lang="en-US" sz="1600" dirty="0"/>
          </a:p>
          <a:p>
            <a:r>
              <a:rPr lang="en-US" sz="1600" dirty="0"/>
              <a:t>Map, </a:t>
            </a:r>
            <a:r>
              <a:rPr lang="en-US" sz="1600" dirty="0" err="1" smtClean="0"/>
              <a:t>Infographic</a:t>
            </a:r>
            <a:r>
              <a:rPr lang="en-US" sz="1600" dirty="0" smtClean="0"/>
              <a:t>,</a:t>
            </a:r>
            <a:endParaRPr lang="en-US" sz="1600" dirty="0"/>
          </a:p>
          <a:p>
            <a:r>
              <a:rPr lang="en-US" sz="1600" dirty="0" smtClean="0"/>
              <a:t>Fiction, Music,</a:t>
            </a:r>
            <a:endParaRPr lang="en-US" sz="1600" dirty="0"/>
          </a:p>
          <a:p>
            <a:r>
              <a:rPr lang="en-US" sz="1600" dirty="0" smtClean="0"/>
              <a:t>Cartoon,</a:t>
            </a:r>
            <a:endParaRPr lang="en-US" sz="1600" dirty="0"/>
          </a:p>
          <a:p>
            <a:r>
              <a:rPr lang="en-US" sz="1600" dirty="0" smtClean="0"/>
              <a:t>Petition, Open letter,</a:t>
            </a:r>
            <a:endParaRPr lang="en-US" sz="1600" dirty="0"/>
          </a:p>
          <a:p>
            <a:r>
              <a:rPr lang="en-US" sz="1600" dirty="0" smtClean="0"/>
              <a:t>Funding campaign,</a:t>
            </a:r>
            <a:endParaRPr lang="en-US" sz="1600" dirty="0"/>
          </a:p>
          <a:p>
            <a:r>
              <a:rPr lang="en-US" sz="1600" dirty="0"/>
              <a:t>Celebratory </a:t>
            </a:r>
            <a:r>
              <a:rPr lang="en-US" sz="1600" dirty="0" smtClean="0"/>
              <a:t>event,</a:t>
            </a:r>
          </a:p>
          <a:p>
            <a:r>
              <a:rPr lang="en-US" sz="1600" dirty="0" smtClean="0"/>
              <a:t>Boycott, March,</a:t>
            </a:r>
            <a:endParaRPr lang="en-US" sz="1600" dirty="0"/>
          </a:p>
          <a:p>
            <a:r>
              <a:rPr lang="en-US" sz="1600" dirty="0" smtClean="0"/>
              <a:t>Hack attack</a:t>
            </a:r>
            <a:endParaRPr lang="en-US" sz="1600" dirty="0"/>
          </a:p>
        </p:txBody>
      </p:sp>
      <p:pic>
        <p:nvPicPr>
          <p:cNvPr id="12"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60350" y="49360"/>
            <a:ext cx="1084946" cy="665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7644995" y="115488"/>
            <a:ext cx="336583" cy="475068"/>
          </a:xfrm>
          <a:prstGeom prst="rect">
            <a:avLst/>
          </a:prstGeom>
          <a:solidFill>
            <a:srgbClr val="C00000">
              <a:alpha val="1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3415046" y="2545685"/>
            <a:ext cx="2012282" cy="30724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6026587" y="2545685"/>
            <a:ext cx="1886648" cy="30724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512075" y="1124712"/>
            <a:ext cx="6172200" cy="685800"/>
          </a:xfrm>
          <a:prstGeom prst="roundRect">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23851" y="1204888"/>
            <a:ext cx="4166462" cy="523220"/>
          </a:xfrm>
          <a:prstGeom prst="rect">
            <a:avLst/>
          </a:prstGeom>
        </p:spPr>
        <p:txBody>
          <a:bodyPr wrap="none">
            <a:spAutoFit/>
          </a:bodyPr>
          <a:lstStyle/>
          <a:p>
            <a:r>
              <a:rPr lang="en-US" sz="2800" b="1" cap="small" dirty="0" smtClean="0"/>
              <a:t>   3. Advocacy Media Design</a:t>
            </a:r>
            <a:endParaRPr lang="en-US" sz="2800" b="1" cap="small" dirty="0"/>
          </a:p>
        </p:txBody>
      </p:sp>
      <p:sp>
        <p:nvSpPr>
          <p:cNvPr id="22" name="Rectangle 21"/>
          <p:cNvSpPr/>
          <p:nvPr/>
        </p:nvSpPr>
        <p:spPr>
          <a:xfrm>
            <a:off x="377975" y="304800"/>
            <a:ext cx="8610600" cy="461665"/>
          </a:xfrm>
          <a:prstGeom prst="rect">
            <a:avLst/>
          </a:prstGeom>
          <a:effectLst>
            <a:reflection blurRad="6350" stA="52000" endA="300" endPos="35000" dir="5400000" sy="-100000" algn="bl" rotWithShape="0"/>
          </a:effectLst>
        </p:spPr>
        <p:txBody>
          <a:bodyPr wrap="square">
            <a:spAutoFit/>
          </a:bodyPr>
          <a:lstStyle/>
          <a:p>
            <a:r>
              <a:rPr lang="en-US" sz="2400" b="1" cap="small" dirty="0" smtClean="0"/>
              <a:t>Strategic Principles of Humanities Advocacy</a:t>
            </a:r>
            <a:endParaRPr lang="en-US" sz="2400" b="1" cap="small" dirty="0"/>
          </a:p>
        </p:txBody>
      </p:sp>
      <p:cxnSp>
        <p:nvCxnSpPr>
          <p:cNvPr id="23" name="Straight Connector 22"/>
          <p:cNvCxnSpPr/>
          <p:nvPr/>
        </p:nvCxnSpPr>
        <p:spPr>
          <a:xfrm>
            <a:off x="457200" y="779055"/>
            <a:ext cx="7924800" cy="0"/>
          </a:xfrm>
          <a:prstGeom prst="line">
            <a:avLst/>
          </a:prstGeom>
          <a:ln w="15875">
            <a:solidFill>
              <a:schemeClr val="tx1">
                <a:lumMod val="65000"/>
                <a:lumOff val="35000"/>
              </a:schemeClr>
            </a:solidFill>
          </a:ln>
          <a:effectLst/>
        </p:spPr>
        <p:style>
          <a:lnRef idx="1">
            <a:schemeClr val="accent1"/>
          </a:lnRef>
          <a:fillRef idx="0">
            <a:schemeClr val="accent1"/>
          </a:fillRef>
          <a:effectRef idx="0">
            <a:schemeClr val="accent1"/>
          </a:effectRef>
          <a:fontRef idx="minor">
            <a:schemeClr val="tx1"/>
          </a:fontRef>
        </p:style>
      </p:cxnSp>
      <p:sp>
        <p:nvSpPr>
          <p:cNvPr id="16" name="Rounded Rectangle 5"/>
          <p:cNvSpPr/>
          <p:nvPr/>
        </p:nvSpPr>
        <p:spPr>
          <a:xfrm>
            <a:off x="880241" y="2008015"/>
            <a:ext cx="7137205" cy="50195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800" b="1" kern="1200" cap="small" dirty="0" smtClean="0">
                <a:solidFill>
                  <a:schemeClr val="tx1"/>
                </a:solidFill>
              </a:rPr>
              <a:t>Communication Design</a:t>
            </a:r>
            <a:endParaRPr lang="en-US" sz="2800" b="1" cap="small" dirty="0">
              <a:solidFill>
                <a:schemeClr val="tx1"/>
              </a:solidFill>
            </a:endParaRPr>
          </a:p>
          <a:p>
            <a:pPr lvl="0" defTabSz="1066800">
              <a:lnSpc>
                <a:spcPct val="90000"/>
              </a:lnSpc>
              <a:spcBef>
                <a:spcPct val="0"/>
              </a:spcBef>
              <a:spcAft>
                <a:spcPct val="35000"/>
              </a:spcAft>
            </a:pPr>
            <a:r>
              <a:rPr lang="en-US" sz="2400" cap="small" dirty="0" smtClean="0">
                <a:solidFill>
                  <a:schemeClr val="tx1"/>
                </a:solidFill>
              </a:rPr>
              <a:t>Spokespersons            Media Channels          Forms/Genres</a:t>
            </a:r>
          </a:p>
          <a:p>
            <a:pPr lvl="0" defTabSz="1066800">
              <a:lnSpc>
                <a:spcPct val="90000"/>
              </a:lnSpc>
              <a:spcBef>
                <a:spcPct val="0"/>
              </a:spcBef>
              <a:spcAft>
                <a:spcPct val="35000"/>
              </a:spcAft>
            </a:pPr>
            <a:endParaRPr lang="en-US" sz="2400" kern="1200" dirty="0">
              <a:solidFill>
                <a:schemeClr val="tx1"/>
              </a:solidFill>
            </a:endParaRPr>
          </a:p>
          <a:p>
            <a:pPr lvl="0" defTabSz="1066800">
              <a:lnSpc>
                <a:spcPct val="90000"/>
              </a:lnSpc>
              <a:spcBef>
                <a:spcPct val="0"/>
              </a:spcBef>
              <a:spcAft>
                <a:spcPct val="35000"/>
              </a:spcAft>
            </a:pPr>
            <a:endParaRPr lang="en-US" sz="2400" dirty="0" smtClean="0">
              <a:solidFill>
                <a:schemeClr val="tx1"/>
              </a:solidFill>
            </a:endParaRPr>
          </a:p>
          <a:p>
            <a:pPr lvl="0" defTabSz="1066800">
              <a:lnSpc>
                <a:spcPct val="90000"/>
              </a:lnSpc>
              <a:spcBef>
                <a:spcPct val="0"/>
              </a:spcBef>
              <a:spcAft>
                <a:spcPct val="35000"/>
              </a:spcAft>
            </a:pPr>
            <a:endParaRPr lang="en-US" sz="2400" kern="1200" dirty="0">
              <a:solidFill>
                <a:schemeClr val="tx1"/>
              </a:solidFill>
            </a:endParaRPr>
          </a:p>
          <a:p>
            <a:pPr lvl="0" defTabSz="1066800">
              <a:lnSpc>
                <a:spcPct val="90000"/>
              </a:lnSpc>
              <a:spcBef>
                <a:spcPct val="0"/>
              </a:spcBef>
              <a:spcAft>
                <a:spcPct val="35000"/>
              </a:spcAft>
            </a:pPr>
            <a:endParaRPr lang="en-US" sz="2400" dirty="0" smtClean="0">
              <a:solidFill>
                <a:schemeClr val="tx1"/>
              </a:solidFill>
            </a:endParaRPr>
          </a:p>
          <a:p>
            <a:pPr lvl="0" defTabSz="1066800">
              <a:lnSpc>
                <a:spcPct val="90000"/>
              </a:lnSpc>
              <a:spcBef>
                <a:spcPct val="0"/>
              </a:spcBef>
              <a:spcAft>
                <a:spcPct val="35000"/>
              </a:spcAft>
            </a:pPr>
            <a:endParaRPr lang="en-US" sz="2400" kern="1200" dirty="0">
              <a:solidFill>
                <a:schemeClr val="tx1"/>
              </a:solidFill>
            </a:endParaRPr>
          </a:p>
          <a:p>
            <a:pPr lvl="0" defTabSz="1066800">
              <a:lnSpc>
                <a:spcPct val="90000"/>
              </a:lnSpc>
              <a:spcBef>
                <a:spcPct val="0"/>
              </a:spcBef>
              <a:spcAft>
                <a:spcPct val="35000"/>
              </a:spcAft>
            </a:pPr>
            <a:endParaRPr lang="en-US" sz="2400" dirty="0" smtClean="0">
              <a:solidFill>
                <a:schemeClr val="tx1"/>
              </a:solidFill>
            </a:endParaRPr>
          </a:p>
          <a:p>
            <a:pPr lvl="0" defTabSz="1066800">
              <a:lnSpc>
                <a:spcPct val="90000"/>
              </a:lnSpc>
              <a:spcBef>
                <a:spcPct val="0"/>
              </a:spcBef>
              <a:spcAft>
                <a:spcPct val="35000"/>
              </a:spcAft>
            </a:pPr>
            <a:endParaRPr lang="en-US" sz="2400" kern="1200" dirty="0">
              <a:solidFill>
                <a:schemeClr val="tx1"/>
              </a:solidFill>
            </a:endParaRPr>
          </a:p>
          <a:p>
            <a:pPr lvl="0" defTabSz="1066800">
              <a:lnSpc>
                <a:spcPct val="90000"/>
              </a:lnSpc>
              <a:spcBef>
                <a:spcPct val="0"/>
              </a:spcBef>
              <a:spcAft>
                <a:spcPct val="35000"/>
              </a:spcAft>
            </a:pPr>
            <a:endParaRPr lang="en-US" sz="2400" dirty="0" smtClean="0">
              <a:solidFill>
                <a:schemeClr val="tx1"/>
              </a:solidFill>
            </a:endParaRPr>
          </a:p>
          <a:p>
            <a:pPr lvl="0" defTabSz="1066800">
              <a:lnSpc>
                <a:spcPct val="90000"/>
              </a:lnSpc>
              <a:spcBef>
                <a:spcPct val="0"/>
              </a:spcBef>
              <a:spcAft>
                <a:spcPct val="35000"/>
              </a:spcAft>
            </a:pPr>
            <a:endParaRPr lang="en-US" sz="2400" kern="1200" dirty="0" smtClean="0">
              <a:solidFill>
                <a:schemeClr val="tx1"/>
              </a:solidFill>
            </a:endParaRPr>
          </a:p>
        </p:txBody>
      </p:sp>
    </p:spTree>
    <p:extLst>
      <p:ext uri="{BB962C8B-B14F-4D97-AF65-F5344CB8AC3E}">
        <p14:creationId xmlns:p14="http://schemas.microsoft.com/office/powerpoint/2010/main" val="1084799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18"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12075" y="1931205"/>
            <a:ext cx="7793724" cy="4698194"/>
            <a:chOff x="8021" y="1341119"/>
            <a:chExt cx="2403633" cy="1788160"/>
          </a:xfrm>
        </p:grpSpPr>
        <p:sp>
          <p:nvSpPr>
            <p:cNvPr id="15" name="Rounded Rectangle 14"/>
            <p:cNvSpPr/>
            <p:nvPr/>
          </p:nvSpPr>
          <p:spPr>
            <a:xfrm>
              <a:off x="8021" y="1341119"/>
              <a:ext cx="2403633" cy="1788160"/>
            </a:xfrm>
            <a:prstGeom prst="roundRect">
              <a:avLst/>
            </a:prstGeom>
            <a:solidFill>
              <a:schemeClr val="accent1">
                <a:hueOff val="0"/>
                <a:satOff val="0"/>
                <a:lumOff val="0"/>
                <a:alpha val="32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ounded Rectangle 5"/>
            <p:cNvSpPr/>
            <p:nvPr/>
          </p:nvSpPr>
          <p:spPr>
            <a:xfrm>
              <a:off x="91175" y="1452367"/>
              <a:ext cx="2229051" cy="16135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800" b="1" kern="1200" cap="small" dirty="0" smtClean="0">
                  <a:solidFill>
                    <a:schemeClr val="tx1"/>
                  </a:solidFill>
                </a:rPr>
                <a:t>Audiences</a:t>
              </a:r>
              <a:r>
                <a:rPr lang="en-US" sz="4000" kern="1200" dirty="0" smtClean="0"/>
                <a:t> </a:t>
              </a:r>
              <a:r>
                <a:rPr lang="en-US" sz="2400" dirty="0" smtClean="0"/>
                <a:t>       </a:t>
              </a:r>
            </a:p>
            <a:p>
              <a:pPr lvl="0" defTabSz="1066800">
                <a:lnSpc>
                  <a:spcPct val="90000"/>
                </a:lnSpc>
                <a:spcBef>
                  <a:spcPct val="0"/>
                </a:spcBef>
                <a:spcAft>
                  <a:spcPct val="35000"/>
                </a:spcAft>
              </a:pPr>
              <a:endParaRPr lang="en-US" sz="2400" kern="1200" dirty="0"/>
            </a:p>
            <a:p>
              <a:pPr lvl="0" defTabSz="1066800">
                <a:lnSpc>
                  <a:spcPct val="90000"/>
                </a:lnSpc>
                <a:spcBef>
                  <a:spcPct val="0"/>
                </a:spcBef>
                <a:spcAft>
                  <a:spcPct val="35000"/>
                </a:spcAft>
              </a:pPr>
              <a:endParaRPr lang="en-US" sz="2400" dirty="0" smtClean="0"/>
            </a:p>
            <a:p>
              <a:pPr lvl="0" defTabSz="1066800">
                <a:lnSpc>
                  <a:spcPct val="90000"/>
                </a:lnSpc>
                <a:spcBef>
                  <a:spcPct val="0"/>
                </a:spcBef>
                <a:spcAft>
                  <a:spcPct val="35000"/>
                </a:spcAft>
              </a:pPr>
              <a:endParaRPr lang="en-US" sz="2400" kern="1200" dirty="0"/>
            </a:p>
            <a:p>
              <a:pPr lvl="0" defTabSz="1066800">
                <a:lnSpc>
                  <a:spcPct val="90000"/>
                </a:lnSpc>
                <a:spcBef>
                  <a:spcPct val="0"/>
                </a:spcBef>
                <a:spcAft>
                  <a:spcPct val="35000"/>
                </a:spcAft>
              </a:pPr>
              <a:endParaRPr lang="en-US" sz="2400" dirty="0" smtClean="0"/>
            </a:p>
            <a:p>
              <a:pPr lvl="0" defTabSz="1066800">
                <a:lnSpc>
                  <a:spcPct val="90000"/>
                </a:lnSpc>
                <a:spcBef>
                  <a:spcPct val="0"/>
                </a:spcBef>
                <a:spcAft>
                  <a:spcPct val="35000"/>
                </a:spcAft>
              </a:pPr>
              <a:endParaRPr lang="en-US" sz="2400" kern="1200" dirty="0"/>
            </a:p>
            <a:p>
              <a:pPr lvl="0" defTabSz="1066800">
                <a:lnSpc>
                  <a:spcPct val="90000"/>
                </a:lnSpc>
                <a:spcBef>
                  <a:spcPct val="0"/>
                </a:spcBef>
                <a:spcAft>
                  <a:spcPct val="35000"/>
                </a:spcAft>
              </a:pPr>
              <a:endParaRPr lang="en-US" sz="2400" dirty="0" smtClean="0"/>
            </a:p>
            <a:p>
              <a:pPr lvl="0" defTabSz="1066800">
                <a:lnSpc>
                  <a:spcPct val="90000"/>
                </a:lnSpc>
                <a:spcBef>
                  <a:spcPct val="0"/>
                </a:spcBef>
                <a:spcAft>
                  <a:spcPct val="35000"/>
                </a:spcAft>
              </a:pPr>
              <a:endParaRPr lang="en-US" sz="2400" kern="1200" dirty="0"/>
            </a:p>
            <a:p>
              <a:pPr lvl="0" defTabSz="1066800">
                <a:lnSpc>
                  <a:spcPct val="90000"/>
                </a:lnSpc>
                <a:spcBef>
                  <a:spcPct val="0"/>
                </a:spcBef>
                <a:spcAft>
                  <a:spcPct val="35000"/>
                </a:spcAft>
              </a:pPr>
              <a:endParaRPr lang="en-US" sz="2400" dirty="0" smtClean="0"/>
            </a:p>
            <a:p>
              <a:pPr lvl="0" defTabSz="1066800">
                <a:lnSpc>
                  <a:spcPct val="90000"/>
                </a:lnSpc>
                <a:spcBef>
                  <a:spcPct val="0"/>
                </a:spcBef>
                <a:spcAft>
                  <a:spcPct val="35000"/>
                </a:spcAft>
              </a:pPr>
              <a:endParaRPr lang="en-US" sz="2400" kern="1200" dirty="0" smtClean="0"/>
            </a:p>
          </p:txBody>
        </p:sp>
      </p:grpSp>
      <p:sp>
        <p:nvSpPr>
          <p:cNvPr id="5" name="Rectangle 4"/>
          <p:cNvSpPr/>
          <p:nvPr/>
        </p:nvSpPr>
        <p:spPr>
          <a:xfrm>
            <a:off x="4516281" y="2699305"/>
            <a:ext cx="3320144" cy="3477875"/>
          </a:xfrm>
          <a:prstGeom prst="rect">
            <a:avLst/>
          </a:prstGeom>
        </p:spPr>
        <p:txBody>
          <a:bodyPr wrap="square">
            <a:spAutoFit/>
          </a:bodyPr>
          <a:lstStyle/>
          <a:p>
            <a:r>
              <a:rPr lang="en-US" sz="2000" dirty="0" smtClean="0"/>
              <a:t>Journalists</a:t>
            </a:r>
            <a:endParaRPr lang="en-US" sz="2000" dirty="0"/>
          </a:p>
          <a:p>
            <a:r>
              <a:rPr lang="en-US" sz="2000" dirty="0"/>
              <a:t>Politicians</a:t>
            </a:r>
          </a:p>
          <a:p>
            <a:r>
              <a:rPr lang="en-US" sz="2000" dirty="0"/>
              <a:t>Community leaders</a:t>
            </a:r>
          </a:p>
          <a:p>
            <a:r>
              <a:rPr lang="en-US" sz="2000" dirty="0"/>
              <a:t>Administrators</a:t>
            </a:r>
          </a:p>
          <a:p>
            <a:r>
              <a:rPr lang="en-US" sz="2000" dirty="0"/>
              <a:t>Funding Agencies</a:t>
            </a:r>
          </a:p>
          <a:p>
            <a:r>
              <a:rPr lang="en-US" sz="2000" dirty="0"/>
              <a:t>Parents</a:t>
            </a:r>
          </a:p>
          <a:p>
            <a:r>
              <a:rPr lang="en-US" sz="2000" dirty="0"/>
              <a:t>School teachers</a:t>
            </a:r>
          </a:p>
          <a:p>
            <a:r>
              <a:rPr lang="en-US" sz="2000" dirty="0"/>
              <a:t>Students</a:t>
            </a:r>
          </a:p>
          <a:p>
            <a:r>
              <a:rPr lang="en-US" sz="2000" dirty="0"/>
              <a:t>Fellow Academics</a:t>
            </a:r>
          </a:p>
          <a:p>
            <a:r>
              <a:rPr lang="en-US" sz="2000" dirty="0"/>
              <a:t>Voters</a:t>
            </a:r>
          </a:p>
          <a:p>
            <a:r>
              <a:rPr lang="en-US" sz="2000" dirty="0"/>
              <a:t>Global audience</a:t>
            </a:r>
          </a:p>
        </p:txBody>
      </p:sp>
      <p:pic>
        <p:nvPicPr>
          <p:cNvPr id="11"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60350" y="49360"/>
            <a:ext cx="1084946" cy="665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7999107" y="115488"/>
            <a:ext cx="336583" cy="475068"/>
          </a:xfrm>
          <a:prstGeom prst="rect">
            <a:avLst/>
          </a:prstGeom>
          <a:solidFill>
            <a:srgbClr val="C00000">
              <a:alpha val="1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www.clker.com/cliparts/n/H/B/J/P/x/grey-crowd-h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2185" y="3359281"/>
            <a:ext cx="3155895" cy="146749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377975" y="304800"/>
            <a:ext cx="8610600" cy="461665"/>
          </a:xfrm>
          <a:prstGeom prst="rect">
            <a:avLst/>
          </a:prstGeom>
          <a:effectLst>
            <a:reflection blurRad="6350" stA="52000" endA="300" endPos="35000" dir="5400000" sy="-100000" algn="bl" rotWithShape="0"/>
          </a:effectLst>
        </p:spPr>
        <p:txBody>
          <a:bodyPr wrap="square">
            <a:spAutoFit/>
          </a:bodyPr>
          <a:lstStyle/>
          <a:p>
            <a:r>
              <a:rPr lang="en-US" sz="2400" b="1" cap="small" dirty="0" smtClean="0"/>
              <a:t>Strategic Principles of Humanities Advocacy</a:t>
            </a:r>
            <a:endParaRPr lang="en-US" sz="2400" b="1" cap="small" dirty="0"/>
          </a:p>
        </p:txBody>
      </p:sp>
      <p:cxnSp>
        <p:nvCxnSpPr>
          <p:cNvPr id="18" name="Straight Connector 17"/>
          <p:cNvCxnSpPr/>
          <p:nvPr/>
        </p:nvCxnSpPr>
        <p:spPr>
          <a:xfrm>
            <a:off x="457200" y="779055"/>
            <a:ext cx="7924800" cy="0"/>
          </a:xfrm>
          <a:prstGeom prst="line">
            <a:avLst/>
          </a:prstGeom>
          <a:ln w="15875">
            <a:solidFill>
              <a:schemeClr val="tx1">
                <a:lumMod val="65000"/>
                <a:lumOff val="35000"/>
              </a:schemeClr>
            </a:solidFill>
          </a:ln>
          <a:effectLst/>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512075" y="1124712"/>
            <a:ext cx="6172200" cy="685800"/>
          </a:xfrm>
          <a:prstGeom prst="roundRect">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23851" y="1204888"/>
            <a:ext cx="4166462" cy="523220"/>
          </a:xfrm>
          <a:prstGeom prst="rect">
            <a:avLst/>
          </a:prstGeom>
        </p:spPr>
        <p:txBody>
          <a:bodyPr wrap="none">
            <a:spAutoFit/>
          </a:bodyPr>
          <a:lstStyle/>
          <a:p>
            <a:r>
              <a:rPr lang="en-US" sz="2800" b="1" cap="small" dirty="0" smtClean="0"/>
              <a:t>   3. Advocacy Media Design</a:t>
            </a:r>
            <a:endParaRPr lang="en-US" sz="2800" b="1" cap="small" dirty="0"/>
          </a:p>
        </p:txBody>
      </p:sp>
    </p:spTree>
    <p:extLst>
      <p:ext uri="{BB962C8B-B14F-4D97-AF65-F5344CB8AC3E}">
        <p14:creationId xmlns:p14="http://schemas.microsoft.com/office/powerpoint/2010/main" val="1657755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lan\Documents\WP\_Talks\2011 U Texas, Austin (TILTS)\images\wires-south-hall-26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128" y="817460"/>
            <a:ext cx="6416677" cy="51846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45290" y="6078945"/>
            <a:ext cx="872355" cy="338554"/>
          </a:xfrm>
          <a:prstGeom prst="rect">
            <a:avLst/>
          </a:prstGeom>
          <a:noFill/>
        </p:spPr>
        <p:txBody>
          <a:bodyPr wrap="none" rtlCol="0">
            <a:spAutoFit/>
          </a:bodyPr>
          <a:lstStyle/>
          <a:p>
            <a:r>
              <a:rPr lang="en-US" sz="1600" b="1" dirty="0" smtClean="0"/>
              <a:t>2010-11</a:t>
            </a:r>
            <a:endParaRPr lang="en-US" sz="1600" b="1" dirty="0"/>
          </a:p>
        </p:txBody>
      </p:sp>
    </p:spTree>
    <p:extLst>
      <p:ext uri="{BB962C8B-B14F-4D97-AF65-F5344CB8AC3E}">
        <p14:creationId xmlns:p14="http://schemas.microsoft.com/office/powerpoint/2010/main" val="30092002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5"/>
          <p:cNvSpPr/>
          <p:nvPr/>
        </p:nvSpPr>
        <p:spPr>
          <a:xfrm>
            <a:off x="1398270" y="1917010"/>
            <a:ext cx="6347460" cy="4470400"/>
          </a:xfrm>
          <a:prstGeom prst="rightArrow">
            <a:avLst/>
          </a:prstGeom>
          <a:effectLst>
            <a:outerShdw blurRad="50800" dist="38100" dir="16200000" rotWithShape="0">
              <a:prstClr val="black">
                <a:alpha val="40000"/>
              </a:prstClr>
            </a:outerShdw>
          </a:effectLst>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grpSp>
        <p:nvGrpSpPr>
          <p:cNvPr id="8" name="Group 7"/>
          <p:cNvGrpSpPr/>
          <p:nvPr/>
        </p:nvGrpSpPr>
        <p:grpSpPr>
          <a:xfrm>
            <a:off x="846222" y="3253850"/>
            <a:ext cx="2403633" cy="1788160"/>
            <a:chOff x="8021" y="1341119"/>
            <a:chExt cx="2403633" cy="1788160"/>
          </a:xfrm>
        </p:grpSpPr>
        <p:sp>
          <p:nvSpPr>
            <p:cNvPr id="15" name="Rounded Rectangle 14"/>
            <p:cNvSpPr/>
            <p:nvPr/>
          </p:nvSpPr>
          <p:spPr>
            <a:xfrm>
              <a:off x="8021" y="1341119"/>
              <a:ext cx="2403633" cy="1788160"/>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ounded Rectangle 5"/>
            <p:cNvSpPr/>
            <p:nvPr/>
          </p:nvSpPr>
          <p:spPr>
            <a:xfrm>
              <a:off x="95312" y="1428410"/>
              <a:ext cx="2229051" cy="16135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Core Message</a:t>
              </a:r>
              <a:endParaRPr lang="en-US" sz="2400" kern="1200" dirty="0"/>
            </a:p>
          </p:txBody>
        </p:sp>
      </p:grpSp>
      <p:grpSp>
        <p:nvGrpSpPr>
          <p:cNvPr id="9" name="Group 8"/>
          <p:cNvGrpSpPr/>
          <p:nvPr/>
        </p:nvGrpSpPr>
        <p:grpSpPr>
          <a:xfrm>
            <a:off x="3370184" y="3258129"/>
            <a:ext cx="2403633" cy="1788160"/>
            <a:chOff x="2531983" y="1341119"/>
            <a:chExt cx="2403633" cy="1788160"/>
          </a:xfrm>
        </p:grpSpPr>
        <p:sp>
          <p:nvSpPr>
            <p:cNvPr id="13" name="Rounded Rectangle 12"/>
            <p:cNvSpPr/>
            <p:nvPr/>
          </p:nvSpPr>
          <p:spPr>
            <a:xfrm>
              <a:off x="2531983" y="1341119"/>
              <a:ext cx="2403633" cy="1788160"/>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ounded Rectangle 7"/>
            <p:cNvSpPr/>
            <p:nvPr/>
          </p:nvSpPr>
          <p:spPr>
            <a:xfrm>
              <a:off x="2619274" y="1428410"/>
              <a:ext cx="2229051" cy="16135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000" dirty="0"/>
                <a:t>Spokesperson</a:t>
              </a:r>
            </a:p>
            <a:p>
              <a:pPr lvl="0" algn="ctr" defTabSz="1066800">
                <a:lnSpc>
                  <a:spcPct val="90000"/>
                </a:lnSpc>
                <a:spcBef>
                  <a:spcPct val="0"/>
                </a:spcBef>
                <a:spcAft>
                  <a:spcPct val="35000"/>
                </a:spcAft>
              </a:pPr>
              <a:r>
                <a:rPr lang="en-US" sz="2000" dirty="0"/>
                <a:t>Media Genre</a:t>
              </a:r>
            </a:p>
            <a:p>
              <a:pPr lvl="0" algn="ctr" defTabSz="1066800">
                <a:lnSpc>
                  <a:spcPct val="90000"/>
                </a:lnSpc>
                <a:spcBef>
                  <a:spcPct val="0"/>
                </a:spcBef>
                <a:spcAft>
                  <a:spcPct val="35000"/>
                </a:spcAft>
              </a:pPr>
              <a:r>
                <a:rPr lang="en-US" sz="2000" dirty="0"/>
                <a:t>Media </a:t>
              </a:r>
              <a:r>
                <a:rPr lang="en-US" sz="2000" dirty="0" smtClean="0"/>
                <a:t>Channel</a:t>
              </a:r>
            </a:p>
            <a:p>
              <a:pPr lvl="0" algn="ctr" defTabSz="1066800">
                <a:lnSpc>
                  <a:spcPct val="90000"/>
                </a:lnSpc>
                <a:spcBef>
                  <a:spcPct val="0"/>
                </a:spcBef>
                <a:spcAft>
                  <a:spcPct val="35000"/>
                </a:spcAft>
              </a:pPr>
              <a:endParaRPr lang="en-US" sz="2000" dirty="0"/>
            </a:p>
          </p:txBody>
        </p:sp>
      </p:grpSp>
      <p:grpSp>
        <p:nvGrpSpPr>
          <p:cNvPr id="10" name="Group 9"/>
          <p:cNvGrpSpPr/>
          <p:nvPr/>
        </p:nvGrpSpPr>
        <p:grpSpPr>
          <a:xfrm>
            <a:off x="5894145" y="3258129"/>
            <a:ext cx="2403633" cy="1788160"/>
            <a:chOff x="5055944" y="1341119"/>
            <a:chExt cx="2403633" cy="1788160"/>
          </a:xfrm>
        </p:grpSpPr>
        <p:sp>
          <p:nvSpPr>
            <p:cNvPr id="11" name="Rounded Rectangle 10"/>
            <p:cNvSpPr/>
            <p:nvPr/>
          </p:nvSpPr>
          <p:spPr>
            <a:xfrm>
              <a:off x="5055944" y="1341119"/>
              <a:ext cx="2403633" cy="1788160"/>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ounded Rectangle 9"/>
            <p:cNvSpPr/>
            <p:nvPr/>
          </p:nvSpPr>
          <p:spPr>
            <a:xfrm>
              <a:off x="5143235" y="1428410"/>
              <a:ext cx="2229051" cy="16135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Audiences</a:t>
              </a:r>
              <a:endParaRPr lang="en-US" sz="2400" kern="1200" dirty="0"/>
            </a:p>
          </p:txBody>
        </p:sp>
      </p:grpSp>
      <p:sp>
        <p:nvSpPr>
          <p:cNvPr id="23" name="Right Arrow 22"/>
          <p:cNvSpPr/>
          <p:nvPr/>
        </p:nvSpPr>
        <p:spPr>
          <a:xfrm rot="10800000">
            <a:off x="1397049" y="5342759"/>
            <a:ext cx="5748086" cy="1197045"/>
          </a:xfrm>
          <a:prstGeom prst="rightArrow">
            <a:avLst/>
          </a:prstGeom>
          <a:effectLst>
            <a:outerShdw blurRad="50800" dist="38100" dir="16200000" rotWithShape="0">
              <a:prstClr val="black">
                <a:alpha val="40000"/>
              </a:prstClr>
            </a:outerShdw>
          </a:effectLst>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8" name="Rectangle 17"/>
          <p:cNvSpPr/>
          <p:nvPr/>
        </p:nvSpPr>
        <p:spPr>
          <a:xfrm>
            <a:off x="377975" y="304800"/>
            <a:ext cx="8610600" cy="461665"/>
          </a:xfrm>
          <a:prstGeom prst="rect">
            <a:avLst/>
          </a:prstGeom>
          <a:effectLst>
            <a:reflection blurRad="6350" stA="52000" endA="300" endPos="35000" dir="5400000" sy="-100000" algn="bl" rotWithShape="0"/>
          </a:effectLst>
        </p:spPr>
        <p:txBody>
          <a:bodyPr wrap="square">
            <a:spAutoFit/>
          </a:bodyPr>
          <a:lstStyle/>
          <a:p>
            <a:r>
              <a:rPr lang="en-US" sz="2400" b="1" cap="small" dirty="0" smtClean="0"/>
              <a:t>Strategic Principles of Humanities Advocacy</a:t>
            </a:r>
            <a:endParaRPr lang="en-US" sz="2400" b="1" cap="small" dirty="0"/>
          </a:p>
        </p:txBody>
      </p:sp>
      <p:cxnSp>
        <p:nvCxnSpPr>
          <p:cNvPr id="19" name="Straight Connector 18"/>
          <p:cNvCxnSpPr/>
          <p:nvPr/>
        </p:nvCxnSpPr>
        <p:spPr>
          <a:xfrm>
            <a:off x="457200" y="779055"/>
            <a:ext cx="7924800" cy="0"/>
          </a:xfrm>
          <a:prstGeom prst="line">
            <a:avLst/>
          </a:prstGeom>
          <a:ln w="15875">
            <a:solidFill>
              <a:schemeClr val="tx1">
                <a:lumMod val="65000"/>
                <a:lumOff val="35000"/>
              </a:schemeClr>
            </a:solidFill>
          </a:ln>
          <a:effectLst/>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512075" y="1124712"/>
            <a:ext cx="6172200" cy="685800"/>
          </a:xfrm>
          <a:prstGeom prst="roundRect">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23851" y="1204888"/>
            <a:ext cx="4166462" cy="523220"/>
          </a:xfrm>
          <a:prstGeom prst="rect">
            <a:avLst/>
          </a:prstGeom>
        </p:spPr>
        <p:txBody>
          <a:bodyPr wrap="none">
            <a:spAutoFit/>
          </a:bodyPr>
          <a:lstStyle/>
          <a:p>
            <a:r>
              <a:rPr lang="en-US" sz="2800" b="1" cap="small" dirty="0" smtClean="0"/>
              <a:t>   3. Advocacy Media Design</a:t>
            </a:r>
            <a:endParaRPr lang="en-US" sz="2800" b="1" cap="small" dirty="0"/>
          </a:p>
        </p:txBody>
      </p:sp>
      <p:sp>
        <p:nvSpPr>
          <p:cNvPr id="25" name="Right Brace 24"/>
          <p:cNvSpPr/>
          <p:nvPr/>
        </p:nvSpPr>
        <p:spPr>
          <a:xfrm rot="5400000">
            <a:off x="4438157" y="3777761"/>
            <a:ext cx="230430" cy="1670618"/>
          </a:xfrm>
          <a:prstGeom prst="rightBrace">
            <a:avLst/>
          </a:prstGeom>
          <a:ln w="222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p:cNvSpPr txBox="1"/>
          <p:nvPr/>
        </p:nvSpPr>
        <p:spPr>
          <a:xfrm>
            <a:off x="3765495" y="4728285"/>
            <a:ext cx="1576072" cy="261610"/>
          </a:xfrm>
          <a:prstGeom prst="rect">
            <a:avLst/>
          </a:prstGeom>
          <a:noFill/>
        </p:spPr>
        <p:txBody>
          <a:bodyPr wrap="none" rtlCol="0">
            <a:spAutoFit/>
          </a:bodyPr>
          <a:lstStyle/>
          <a:p>
            <a:r>
              <a:rPr lang="en-US" sz="1100" b="1" dirty="0" smtClean="0">
                <a:solidFill>
                  <a:schemeClr val="bg1"/>
                </a:solidFill>
              </a:rPr>
              <a:t>Communication Design</a:t>
            </a:r>
            <a:endParaRPr lang="en-US" sz="1100" b="1" dirty="0">
              <a:solidFill>
                <a:schemeClr val="bg1"/>
              </a:solidFill>
            </a:endParaRPr>
          </a:p>
        </p:txBody>
      </p:sp>
      <p:sp>
        <p:nvSpPr>
          <p:cNvPr id="27" name="Rectangle 26"/>
          <p:cNvSpPr/>
          <p:nvPr/>
        </p:nvSpPr>
        <p:spPr>
          <a:xfrm>
            <a:off x="4487293" y="1207251"/>
            <a:ext cx="4554517" cy="523220"/>
          </a:xfrm>
          <a:prstGeom prst="rect">
            <a:avLst/>
          </a:prstGeom>
        </p:spPr>
        <p:txBody>
          <a:bodyPr wrap="none">
            <a:spAutoFit/>
          </a:bodyPr>
          <a:lstStyle/>
          <a:p>
            <a:r>
              <a:rPr lang="en-US" sz="2800" b="1" cap="small" dirty="0" smtClean="0"/>
              <a:t>   3. Public Engagement Design</a:t>
            </a:r>
            <a:endParaRPr lang="en-US" sz="2800" b="1" cap="small" dirty="0"/>
          </a:p>
        </p:txBody>
      </p:sp>
    </p:spTree>
    <p:extLst>
      <p:ext uri="{BB962C8B-B14F-4D97-AF65-F5344CB8AC3E}">
        <p14:creationId xmlns:p14="http://schemas.microsoft.com/office/powerpoint/2010/main" val="3007473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2000" fill="hold"/>
                                        <p:tgtEl>
                                          <p:spTgt spid="23"/>
                                        </p:tgtEl>
                                        <p:attrNameLst>
                                          <p:attrName>ppt_x</p:attrName>
                                        </p:attrNameLst>
                                      </p:cBhvr>
                                      <p:tavLst>
                                        <p:tav tm="0">
                                          <p:val>
                                            <p:strVal val="1+#ppt_w/2"/>
                                          </p:val>
                                        </p:tav>
                                        <p:tav tm="100000">
                                          <p:val>
                                            <p:strVal val="#ppt_x"/>
                                          </p:val>
                                        </p:tav>
                                      </p:tavLst>
                                    </p:anim>
                                    <p:anim calcmode="lin" valueType="num">
                                      <p:cBhvr additive="base">
                                        <p:cTn id="28" dur="2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42" presetClass="path" presetSubtype="0" fill="hold" grpId="0" nodeType="withEffect">
                                  <p:stCondLst>
                                    <p:cond delay="0"/>
                                  </p:stCondLst>
                                  <p:childTnLst>
                                    <p:animMotion origin="layout" path="M 0.03177 0.00023 L -0.52448 0.00023 " pathEditMode="relative" rAng="0" ptsTypes="AA">
                                      <p:cBhvr>
                                        <p:cTn id="35" dur="2000" fill="hold"/>
                                        <p:tgtEl>
                                          <p:spTgt spid="24"/>
                                        </p:tgtEl>
                                        <p:attrNameLst>
                                          <p:attrName>ppt_x</p:attrName>
                                          <p:attrName>ppt_y</p:attrName>
                                        </p:attrNameLst>
                                      </p:cBhvr>
                                      <p:rCtr x="-27812" y="0"/>
                                    </p:animMotion>
                                  </p:childTnLst>
                                  <p:subTnLst>
                                    <p:set>
                                      <p:cBhvr override="childStyle">
                                        <p:cTn dur="1" fill="hold" display="0" masterRel="sameClick" afterEffect="1">
                                          <p:stCondLst>
                                            <p:cond evt="end" delay="0">
                                              <p:tn val="34"/>
                                            </p:cond>
                                          </p:stCondLst>
                                        </p:cTn>
                                        <p:tgtEl>
                                          <p:spTgt spid="24"/>
                                        </p:tgtEl>
                                        <p:attrNameLst>
                                          <p:attrName>style.visibility</p:attrName>
                                        </p:attrNameLst>
                                      </p:cBhvr>
                                      <p:to>
                                        <p:strVal val="hidden"/>
                                      </p:to>
                                    </p:set>
                                  </p:subTnLst>
                                </p:cTn>
                              </p:par>
                              <p:par>
                                <p:cTn id="36" presetID="42" presetClass="path" presetSubtype="0" fill="hold" grpId="1" nodeType="withEffect">
                                  <p:stCondLst>
                                    <p:cond delay="0"/>
                                  </p:stCondLst>
                                  <p:childTnLst>
                                    <p:animMotion origin="layout" path="M 0.01267 -1.77886E-6 L -0.4448 -1.77886E-6 " pathEditMode="relative" rAng="0" ptsTypes="AA">
                                      <p:cBhvr>
                                        <p:cTn id="37" dur="2000" fill="hold"/>
                                        <p:tgtEl>
                                          <p:spTgt spid="27"/>
                                        </p:tgtEl>
                                        <p:attrNameLst>
                                          <p:attrName>ppt_x</p:attrName>
                                          <p:attrName>ppt_y</p:attrName>
                                        </p:attrNameLst>
                                      </p:cBhvr>
                                      <p:rCtr x="-2288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P spid="26" grpId="0"/>
      <p:bldP spid="27" grpId="0"/>
      <p:bldP spid="27"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hidden="1"/>
          <p:cNvSpPr/>
          <p:nvPr/>
        </p:nvSpPr>
        <p:spPr>
          <a:xfrm>
            <a:off x="1142999" y="1958020"/>
            <a:ext cx="6232565" cy="3763690"/>
          </a:xfrm>
          <a:prstGeom prst="roundRect">
            <a:avLst>
              <a:gd name="adj" fmla="val 6233"/>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hidden="1"/>
          <p:cNvSpPr txBox="1"/>
          <p:nvPr/>
        </p:nvSpPr>
        <p:spPr>
          <a:xfrm>
            <a:off x="1151164" y="1431940"/>
            <a:ext cx="7261502" cy="3108543"/>
          </a:xfrm>
          <a:prstGeom prst="rect">
            <a:avLst/>
          </a:prstGeom>
          <a:noFill/>
        </p:spPr>
        <p:txBody>
          <a:bodyPr wrap="square" rtlCol="0">
            <a:spAutoFit/>
          </a:bodyPr>
          <a:lstStyle/>
          <a:p>
            <a:r>
              <a:rPr lang="en-US" sz="2400" b="1" cap="small" dirty="0" smtClean="0"/>
              <a:t>Key Concepts</a:t>
            </a:r>
            <a:r>
              <a:rPr lang="en-US" sz="2400" b="1" dirty="0" smtClean="0"/>
              <a:t> of Online Activism</a:t>
            </a:r>
            <a:endParaRPr lang="en-US" sz="2400" b="1" dirty="0"/>
          </a:p>
          <a:p>
            <a:endParaRPr lang="en-US" sz="2400" b="1" dirty="0" smtClean="0"/>
          </a:p>
          <a:p>
            <a:pPr marL="342900" indent="-342900">
              <a:buFont typeface="Arial" pitchFamily="34" charset="0"/>
              <a:buChar char="•"/>
            </a:pPr>
            <a:r>
              <a:rPr lang="en-US" sz="2000" b="1" dirty="0" smtClean="0"/>
              <a:t> E-mobilizations / </a:t>
            </a:r>
            <a:r>
              <a:rPr lang="en-US" sz="2000" b="1" dirty="0" smtClean="0">
                <a:solidFill>
                  <a:srgbClr val="FF0000"/>
                </a:solidFill>
              </a:rPr>
              <a:t>E-tactics</a:t>
            </a:r>
            <a:r>
              <a:rPr lang="en-US" sz="2000" b="1" dirty="0" smtClean="0"/>
              <a:t> / E-movements</a:t>
            </a:r>
            <a:br>
              <a:rPr lang="en-US" sz="2000" b="1" dirty="0" smtClean="0"/>
            </a:br>
            <a:endParaRPr lang="en-US" sz="2000" b="1" dirty="0" smtClean="0"/>
          </a:p>
          <a:p>
            <a:pPr marL="342900" indent="-342900">
              <a:buFont typeface="Arial" pitchFamily="34" charset="0"/>
              <a:buChar char="•"/>
            </a:pPr>
            <a:r>
              <a:rPr lang="en-US" sz="2000" b="1" dirty="0" smtClean="0"/>
              <a:t> “</a:t>
            </a:r>
            <a:r>
              <a:rPr lang="en-US" sz="2000" b="1" dirty="0"/>
              <a:t>Supersize versus </a:t>
            </a:r>
            <a:r>
              <a:rPr lang="en-US" sz="2000" b="1" dirty="0">
                <a:solidFill>
                  <a:srgbClr val="FF0000"/>
                </a:solidFill>
              </a:rPr>
              <a:t>theory 2.0”</a:t>
            </a:r>
            <a:r>
              <a:rPr lang="en-US" sz="2000" b="1" dirty="0"/>
              <a:t> </a:t>
            </a:r>
            <a:r>
              <a:rPr lang="en-US" sz="2000" b="1" dirty="0" smtClean="0"/>
              <a:t>views </a:t>
            </a:r>
            <a:r>
              <a:rPr lang="en-US" sz="2000" b="1" dirty="0"/>
              <a:t>of online </a:t>
            </a:r>
            <a:r>
              <a:rPr lang="en-US" sz="2000" b="1" dirty="0" smtClean="0"/>
              <a:t>activism</a:t>
            </a:r>
            <a:br>
              <a:rPr lang="en-US" sz="2000" b="1" dirty="0" smtClean="0"/>
            </a:br>
            <a:endParaRPr lang="en-US" sz="2000" b="1" dirty="0" smtClean="0"/>
          </a:p>
          <a:p>
            <a:pPr marL="342900" indent="-342900">
              <a:buFont typeface="Arial" pitchFamily="34" charset="0"/>
              <a:buChar char="•"/>
            </a:pPr>
            <a:r>
              <a:rPr lang="en-US" sz="2000" b="1" dirty="0" smtClean="0"/>
              <a:t> “</a:t>
            </a:r>
            <a:r>
              <a:rPr lang="en-US" sz="2000" b="1" dirty="0"/>
              <a:t>A new </a:t>
            </a:r>
            <a:r>
              <a:rPr lang="en-US" sz="2000" b="1" dirty="0">
                <a:solidFill>
                  <a:srgbClr val="FF0000"/>
                </a:solidFill>
              </a:rPr>
              <a:t>digital repertoire of contention”</a:t>
            </a:r>
          </a:p>
          <a:p>
            <a:endParaRPr lang="en-US" sz="2400" b="1" dirty="0" smtClean="0"/>
          </a:p>
          <a:p>
            <a:endParaRPr lang="en-US" sz="2400" b="1" dirty="0" smtClean="0"/>
          </a:p>
        </p:txBody>
      </p:sp>
      <p:sp>
        <p:nvSpPr>
          <p:cNvPr id="5" name="Rounded Rectangle 4" hidden="1"/>
          <p:cNvSpPr/>
          <p:nvPr/>
        </p:nvSpPr>
        <p:spPr>
          <a:xfrm>
            <a:off x="1143001" y="1958020"/>
            <a:ext cx="6232564" cy="1997060"/>
          </a:xfrm>
          <a:prstGeom prst="roundRect">
            <a:avLst>
              <a:gd name="adj" fmla="val 10732"/>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rot="21291654">
            <a:off x="4994455" y="6002135"/>
            <a:ext cx="1962900" cy="400110"/>
          </a:xfrm>
          <a:prstGeom prst="rect">
            <a:avLst/>
          </a:prstGeom>
          <a:effectLst/>
        </p:spPr>
        <p:txBody>
          <a:bodyPr wrap="square">
            <a:spAutoFit/>
          </a:bodyPr>
          <a:lstStyle/>
          <a:p>
            <a:r>
              <a:rPr lang="en-US" sz="2000" b="1" i="1" cap="small" dirty="0" smtClean="0"/>
              <a:t> </a:t>
            </a:r>
            <a:r>
              <a:rPr lang="en-US" sz="1200" b="1" cap="small" dirty="0" smtClean="0">
                <a:effectLst/>
              </a:rPr>
              <a:t>(MIT Press, 2011)</a:t>
            </a:r>
            <a:endParaRPr lang="en-US" sz="1200" b="1" cap="small" dirty="0">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281734">
            <a:off x="2943225" y="1316725"/>
            <a:ext cx="3257550" cy="47625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hidden="1"/>
          <p:cNvSpPr/>
          <p:nvPr/>
        </p:nvSpPr>
        <p:spPr>
          <a:xfrm>
            <a:off x="1143000" y="2150045"/>
            <a:ext cx="6629400" cy="3477875"/>
          </a:xfrm>
          <a:prstGeom prst="rect">
            <a:avLst/>
          </a:prstGeom>
        </p:spPr>
        <p:txBody>
          <a:bodyPr wrap="square">
            <a:spAutoFit/>
          </a:bodyPr>
          <a:lstStyle/>
          <a:p>
            <a:pPr marL="342900" indent="-342900">
              <a:buFont typeface="Arial" pitchFamily="34" charset="0"/>
              <a:buChar char="•"/>
            </a:pPr>
            <a:r>
              <a:rPr lang="en-US" sz="2000" b="1" dirty="0" smtClean="0"/>
              <a:t> “</a:t>
            </a:r>
            <a:r>
              <a:rPr lang="en-US" sz="2000" b="1" dirty="0"/>
              <a:t>Leveraging </a:t>
            </a:r>
            <a:r>
              <a:rPr lang="en-US" sz="2000" b="1" dirty="0">
                <a:solidFill>
                  <a:srgbClr val="FF0000"/>
                </a:solidFill>
              </a:rPr>
              <a:t>low costs”</a:t>
            </a:r>
            <a:r>
              <a:rPr lang="en-US" sz="2000" b="1" dirty="0"/>
              <a:t> &amp; </a:t>
            </a:r>
            <a:r>
              <a:rPr lang="en-US" sz="2000" b="1" dirty="0">
                <a:solidFill>
                  <a:srgbClr val="FF0000"/>
                </a:solidFill>
              </a:rPr>
              <a:t>“power law”</a:t>
            </a:r>
            <a:r>
              <a:rPr lang="en-US" sz="2000" b="1" dirty="0"/>
              <a:t> </a:t>
            </a:r>
            <a:r>
              <a:rPr lang="en-US" sz="2000" b="1" dirty="0" smtClean="0"/>
              <a:t>dynamics</a:t>
            </a:r>
          </a:p>
          <a:p>
            <a:pPr marL="342900" indent="-342900">
              <a:buFont typeface="Arial" pitchFamily="34" charset="0"/>
              <a:buChar char="•"/>
            </a:pPr>
            <a:endParaRPr lang="en-US" sz="2000" b="1" dirty="0"/>
          </a:p>
          <a:p>
            <a:pPr marL="342900" indent="-342900">
              <a:buFont typeface="Arial" pitchFamily="34" charset="0"/>
              <a:buChar char="•"/>
            </a:pPr>
            <a:r>
              <a:rPr lang="en-US" sz="2000" b="1" dirty="0" smtClean="0"/>
              <a:t> </a:t>
            </a:r>
            <a:r>
              <a:rPr lang="en-US" sz="2000" b="1" dirty="0" smtClean="0">
                <a:solidFill>
                  <a:srgbClr val="FF0000"/>
                </a:solidFill>
              </a:rPr>
              <a:t>“Organizing </a:t>
            </a:r>
            <a:r>
              <a:rPr lang="en-US" sz="2000" b="1" dirty="0">
                <a:solidFill>
                  <a:srgbClr val="FF0000"/>
                </a:solidFill>
              </a:rPr>
              <a:t>without organizations” </a:t>
            </a:r>
            <a:r>
              <a:rPr lang="en-US" sz="2000" b="1" dirty="0" smtClean="0"/>
              <a:t/>
            </a:r>
            <a:br>
              <a:rPr lang="en-US" sz="2000" b="1" dirty="0" smtClean="0"/>
            </a:br>
            <a:r>
              <a:rPr lang="en-US" sz="2000" b="1" dirty="0" smtClean="0"/>
              <a:t>(</a:t>
            </a:r>
            <a:r>
              <a:rPr lang="en-US" sz="2000" b="1" dirty="0"/>
              <a:t>social movement organizations vs. non-SMO sites</a:t>
            </a:r>
            <a:r>
              <a:rPr lang="en-US" sz="2000" b="1" dirty="0" smtClean="0"/>
              <a:t>)</a:t>
            </a:r>
          </a:p>
          <a:p>
            <a:pPr marL="342900" indent="-342900">
              <a:buFont typeface="Arial" pitchFamily="34" charset="0"/>
              <a:buChar char="•"/>
            </a:pPr>
            <a:endParaRPr lang="en-US" sz="2000" b="1" dirty="0"/>
          </a:p>
          <a:p>
            <a:pPr marL="342900" indent="-342900">
              <a:buFont typeface="Arial" pitchFamily="34" charset="0"/>
              <a:buChar char="•"/>
            </a:pPr>
            <a:r>
              <a:rPr lang="en-US" sz="2000" b="1" dirty="0" smtClean="0"/>
              <a:t> </a:t>
            </a:r>
            <a:r>
              <a:rPr lang="en-US" sz="2000" b="1" dirty="0" smtClean="0">
                <a:solidFill>
                  <a:srgbClr val="FF0000"/>
                </a:solidFill>
              </a:rPr>
              <a:t>Coordination</a:t>
            </a:r>
            <a:r>
              <a:rPr lang="en-US" sz="2000" b="1" dirty="0" smtClean="0"/>
              <a:t> </a:t>
            </a:r>
            <a:r>
              <a:rPr lang="en-US" sz="2000" b="1" dirty="0"/>
              <a:t>vs. co-presence </a:t>
            </a:r>
            <a:r>
              <a:rPr lang="en-US" sz="2000" b="1" dirty="0" smtClean="0"/>
              <a:t/>
            </a:r>
            <a:br>
              <a:rPr lang="en-US" sz="2000" b="1" dirty="0" smtClean="0"/>
            </a:br>
            <a:r>
              <a:rPr lang="en-US" sz="2000" b="1" dirty="0" smtClean="0"/>
              <a:t>(“</a:t>
            </a:r>
            <a:r>
              <a:rPr lang="en-US" sz="2000" b="1" dirty="0"/>
              <a:t>acting together without being together</a:t>
            </a:r>
            <a:r>
              <a:rPr lang="en-US" sz="2000" b="1" dirty="0" smtClean="0"/>
              <a:t>”)</a:t>
            </a:r>
          </a:p>
          <a:p>
            <a:pPr marL="342900" indent="-342900">
              <a:buFont typeface="Arial" pitchFamily="34" charset="0"/>
              <a:buChar char="•"/>
            </a:pPr>
            <a:endParaRPr lang="en-US" sz="2000" b="1" dirty="0"/>
          </a:p>
          <a:p>
            <a:pPr marL="342900" indent="-342900">
              <a:buFont typeface="Arial" pitchFamily="34" charset="0"/>
              <a:buChar char="•"/>
            </a:pPr>
            <a:r>
              <a:rPr lang="en-US" sz="2000" b="1" dirty="0" smtClean="0"/>
              <a:t> </a:t>
            </a:r>
            <a:r>
              <a:rPr lang="en-US" sz="2000" b="1" dirty="0" smtClean="0">
                <a:solidFill>
                  <a:srgbClr val="FF0000"/>
                </a:solidFill>
              </a:rPr>
              <a:t>“</a:t>
            </a:r>
            <a:r>
              <a:rPr lang="en-US" sz="2000" b="1" dirty="0">
                <a:solidFill>
                  <a:srgbClr val="FF0000"/>
                </a:solidFill>
              </a:rPr>
              <a:t>Lone-wolf,” “small team,”</a:t>
            </a:r>
            <a:r>
              <a:rPr lang="en-US" sz="2000" b="1" dirty="0"/>
              <a:t> </a:t>
            </a:r>
            <a:r>
              <a:rPr lang="en-US" sz="2000" b="1" dirty="0" smtClean="0"/>
              <a:t>&amp;</a:t>
            </a:r>
            <a:r>
              <a:rPr lang="en-US" sz="2000" b="1" dirty="0" smtClean="0">
                <a:solidFill>
                  <a:srgbClr val="FF0000"/>
                </a:solidFill>
              </a:rPr>
              <a:t>“</a:t>
            </a:r>
            <a:r>
              <a:rPr lang="en-US" sz="2000" b="1" dirty="0">
                <a:solidFill>
                  <a:srgbClr val="FF0000"/>
                </a:solidFill>
              </a:rPr>
              <a:t>distributed”</a:t>
            </a:r>
            <a:r>
              <a:rPr lang="en-US" sz="2000" b="1" dirty="0"/>
              <a:t> </a:t>
            </a:r>
            <a:r>
              <a:rPr lang="en-US" sz="2000" b="1" dirty="0" smtClean="0"/>
              <a:t>organizing</a:t>
            </a:r>
            <a:br>
              <a:rPr lang="en-US" sz="2000" b="1" dirty="0" smtClean="0"/>
            </a:br>
            <a:endParaRPr lang="en-US" sz="2000" b="1" dirty="0" smtClean="0"/>
          </a:p>
          <a:p>
            <a:pPr marL="342900" indent="-342900">
              <a:buFont typeface="Arial" pitchFamily="34" charset="0"/>
              <a:buChar char="•"/>
            </a:pPr>
            <a:r>
              <a:rPr lang="en-US" sz="2000" b="1" dirty="0" smtClean="0"/>
              <a:t> </a:t>
            </a:r>
            <a:r>
              <a:rPr lang="en-US" sz="2000" b="1" dirty="0" smtClean="0">
                <a:solidFill>
                  <a:srgbClr val="FF0000"/>
                </a:solidFill>
              </a:rPr>
              <a:t>“</a:t>
            </a:r>
            <a:r>
              <a:rPr lang="en-US" sz="2000" b="1" dirty="0">
                <a:solidFill>
                  <a:srgbClr val="FF0000"/>
                </a:solidFill>
              </a:rPr>
              <a:t>Five-minute activism”</a:t>
            </a:r>
            <a:r>
              <a:rPr lang="en-US" sz="2000" b="1" dirty="0"/>
              <a:t> (and “flash activism</a:t>
            </a:r>
            <a:r>
              <a:rPr lang="en-US" sz="2000" b="1" dirty="0" smtClean="0"/>
              <a:t>”)</a:t>
            </a:r>
            <a:endParaRPr lang="en-US" sz="2000" b="1" dirty="0"/>
          </a:p>
        </p:txBody>
      </p:sp>
      <p:sp>
        <p:nvSpPr>
          <p:cNvPr id="10" name="Rectangle 9"/>
          <p:cNvSpPr/>
          <p:nvPr/>
        </p:nvSpPr>
        <p:spPr>
          <a:xfrm>
            <a:off x="377975" y="304800"/>
            <a:ext cx="8610600" cy="461665"/>
          </a:xfrm>
          <a:prstGeom prst="rect">
            <a:avLst/>
          </a:prstGeom>
          <a:effectLst>
            <a:reflection blurRad="6350" stA="52000" endA="300" endPos="35000" dir="5400000" sy="-100000" algn="bl" rotWithShape="0"/>
          </a:effectLst>
        </p:spPr>
        <p:txBody>
          <a:bodyPr wrap="square">
            <a:spAutoFit/>
          </a:bodyPr>
          <a:lstStyle/>
          <a:p>
            <a:r>
              <a:rPr lang="en-US" sz="2400" b="1" cap="small" dirty="0" smtClean="0"/>
              <a:t>IT for Advocacy &amp; Public Engagement</a:t>
            </a:r>
            <a:endParaRPr lang="en-US" sz="2400" b="1" cap="small" dirty="0"/>
          </a:p>
        </p:txBody>
      </p:sp>
      <p:cxnSp>
        <p:nvCxnSpPr>
          <p:cNvPr id="11" name="Straight Connector 10"/>
          <p:cNvCxnSpPr/>
          <p:nvPr/>
        </p:nvCxnSpPr>
        <p:spPr>
          <a:xfrm>
            <a:off x="457200" y="779055"/>
            <a:ext cx="7924800" cy="0"/>
          </a:xfrm>
          <a:prstGeom prst="line">
            <a:avLst/>
          </a:prstGeom>
          <a:ln w="15875">
            <a:solidFill>
              <a:schemeClr val="tx1">
                <a:lumMod val="65000"/>
                <a:lumOff val="35000"/>
              </a:schemeClr>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75737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1+#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1+#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5"/>
                                        </p:tgtEl>
                                        <p:attrNameLst>
                                          <p:attrName>style.visibility</p:attrName>
                                        </p:attrNameLst>
                                      </p:cBhvr>
                                      <p:to>
                                        <p:strVal val="hidden"/>
                                      </p:to>
                                    </p:set>
                                  </p:childTnLst>
                                </p:cTn>
                              </p:par>
                              <p:par>
                                <p:cTn id="37" presetID="2" presetClass="exit" presetSubtype="8" fill="hold" nodeType="withEffect">
                                  <p:stCondLst>
                                    <p:cond delay="0"/>
                                  </p:stCondLst>
                                  <p:childTnLst>
                                    <p:anim calcmode="lin" valueType="num">
                                      <p:cBhvr additive="base">
                                        <p:cTn id="38" dur="500"/>
                                        <p:tgtEl>
                                          <p:spTgt spid="4">
                                            <p:txEl>
                                              <p:pRg st="2" end="2"/>
                                            </p:txEl>
                                          </p:spTgt>
                                        </p:tgtEl>
                                        <p:attrNameLst>
                                          <p:attrName>ppt_x</p:attrName>
                                        </p:attrNameLst>
                                      </p:cBhvr>
                                      <p:tavLst>
                                        <p:tav tm="0">
                                          <p:val>
                                            <p:strVal val="ppt_x"/>
                                          </p:val>
                                        </p:tav>
                                        <p:tav tm="100000">
                                          <p:val>
                                            <p:strVal val="0-ppt_w/2"/>
                                          </p:val>
                                        </p:tav>
                                      </p:tavLst>
                                    </p:anim>
                                    <p:anim calcmode="lin" valueType="num">
                                      <p:cBhvr additive="base">
                                        <p:cTn id="39" dur="500"/>
                                        <p:tgtEl>
                                          <p:spTgt spid="4">
                                            <p:txEl>
                                              <p:pRg st="2" end="2"/>
                                            </p:txEl>
                                          </p:spTgt>
                                        </p:tgtEl>
                                        <p:attrNameLst>
                                          <p:attrName>ppt_y</p:attrName>
                                        </p:attrNameLst>
                                      </p:cBhvr>
                                      <p:tavLst>
                                        <p:tav tm="0">
                                          <p:val>
                                            <p:strVal val="ppt_y"/>
                                          </p:val>
                                        </p:tav>
                                        <p:tav tm="100000">
                                          <p:val>
                                            <p:strVal val="ppt_y"/>
                                          </p:val>
                                        </p:tav>
                                      </p:tavLst>
                                    </p:anim>
                                    <p:set>
                                      <p:cBhvr>
                                        <p:cTn id="40" dur="1" fill="hold">
                                          <p:stCondLst>
                                            <p:cond delay="499"/>
                                          </p:stCondLst>
                                        </p:cTn>
                                        <p:tgtEl>
                                          <p:spTgt spid="4">
                                            <p:txEl>
                                              <p:pRg st="2" end="2"/>
                                            </p:txEl>
                                          </p:spTgt>
                                        </p:tgtEl>
                                        <p:attrNameLst>
                                          <p:attrName>style.visibility</p:attrName>
                                        </p:attrNameLst>
                                      </p:cBhvr>
                                      <p:to>
                                        <p:strVal val="hidden"/>
                                      </p:to>
                                    </p:set>
                                  </p:childTnLst>
                                </p:cTn>
                              </p:par>
                              <p:par>
                                <p:cTn id="41" presetID="2" presetClass="exit" presetSubtype="8" fill="hold" nodeType="withEffect">
                                  <p:stCondLst>
                                    <p:cond delay="0"/>
                                  </p:stCondLst>
                                  <p:childTnLst>
                                    <p:anim calcmode="lin" valueType="num">
                                      <p:cBhvr additive="base">
                                        <p:cTn id="42" dur="500"/>
                                        <p:tgtEl>
                                          <p:spTgt spid="4">
                                            <p:txEl>
                                              <p:pRg st="3" end="3"/>
                                            </p:txEl>
                                          </p:spTgt>
                                        </p:tgtEl>
                                        <p:attrNameLst>
                                          <p:attrName>ppt_x</p:attrName>
                                        </p:attrNameLst>
                                      </p:cBhvr>
                                      <p:tavLst>
                                        <p:tav tm="0">
                                          <p:val>
                                            <p:strVal val="ppt_x"/>
                                          </p:val>
                                        </p:tav>
                                        <p:tav tm="100000">
                                          <p:val>
                                            <p:strVal val="0-ppt_w/2"/>
                                          </p:val>
                                        </p:tav>
                                      </p:tavLst>
                                    </p:anim>
                                    <p:anim calcmode="lin" valueType="num">
                                      <p:cBhvr additive="base">
                                        <p:cTn id="43" dur="500"/>
                                        <p:tgtEl>
                                          <p:spTgt spid="4">
                                            <p:txEl>
                                              <p:pRg st="3" end="3"/>
                                            </p:txEl>
                                          </p:spTgt>
                                        </p:tgtEl>
                                        <p:attrNameLst>
                                          <p:attrName>ppt_y</p:attrName>
                                        </p:attrNameLst>
                                      </p:cBhvr>
                                      <p:tavLst>
                                        <p:tav tm="0">
                                          <p:val>
                                            <p:strVal val="ppt_y"/>
                                          </p:val>
                                        </p:tav>
                                        <p:tav tm="100000">
                                          <p:val>
                                            <p:strVal val="ppt_y"/>
                                          </p:val>
                                        </p:tav>
                                      </p:tavLst>
                                    </p:anim>
                                    <p:set>
                                      <p:cBhvr>
                                        <p:cTn id="44" dur="1" fill="hold">
                                          <p:stCondLst>
                                            <p:cond delay="499"/>
                                          </p:stCondLst>
                                        </p:cTn>
                                        <p:tgtEl>
                                          <p:spTgt spid="4">
                                            <p:txEl>
                                              <p:pRg st="3" end="3"/>
                                            </p:txEl>
                                          </p:spTgt>
                                        </p:tgtEl>
                                        <p:attrNameLst>
                                          <p:attrName>style.visibility</p:attrName>
                                        </p:attrNameLst>
                                      </p:cBhvr>
                                      <p:to>
                                        <p:strVal val="hidden"/>
                                      </p:to>
                                    </p:set>
                                  </p:childTnLst>
                                </p:cTn>
                              </p:par>
                              <p:par>
                                <p:cTn id="45" presetID="2" presetClass="exit" presetSubtype="8" fill="hold" nodeType="withEffect">
                                  <p:stCondLst>
                                    <p:cond delay="0"/>
                                  </p:stCondLst>
                                  <p:childTnLst>
                                    <p:anim calcmode="lin" valueType="num">
                                      <p:cBhvr additive="base">
                                        <p:cTn id="46" dur="500"/>
                                        <p:tgtEl>
                                          <p:spTgt spid="4">
                                            <p:txEl>
                                              <p:pRg st="4" end="4"/>
                                            </p:txEl>
                                          </p:spTgt>
                                        </p:tgtEl>
                                        <p:attrNameLst>
                                          <p:attrName>ppt_x</p:attrName>
                                        </p:attrNameLst>
                                      </p:cBhvr>
                                      <p:tavLst>
                                        <p:tav tm="0">
                                          <p:val>
                                            <p:strVal val="ppt_x"/>
                                          </p:val>
                                        </p:tav>
                                        <p:tav tm="100000">
                                          <p:val>
                                            <p:strVal val="0-ppt_w/2"/>
                                          </p:val>
                                        </p:tav>
                                      </p:tavLst>
                                    </p:anim>
                                    <p:anim calcmode="lin" valueType="num">
                                      <p:cBhvr additive="base">
                                        <p:cTn id="47" dur="500"/>
                                        <p:tgtEl>
                                          <p:spTgt spid="4">
                                            <p:txEl>
                                              <p:pRg st="4" end="4"/>
                                            </p:txEl>
                                          </p:spTgt>
                                        </p:tgtEl>
                                        <p:attrNameLst>
                                          <p:attrName>ppt_y</p:attrName>
                                        </p:attrNameLst>
                                      </p:cBhvr>
                                      <p:tavLst>
                                        <p:tav tm="0">
                                          <p:val>
                                            <p:strVal val="ppt_y"/>
                                          </p:val>
                                        </p:tav>
                                        <p:tav tm="100000">
                                          <p:val>
                                            <p:strVal val="ppt_y"/>
                                          </p:val>
                                        </p:tav>
                                      </p:tavLst>
                                    </p:anim>
                                    <p:set>
                                      <p:cBhvr>
                                        <p:cTn id="48" dur="1" fill="hold">
                                          <p:stCondLst>
                                            <p:cond delay="499"/>
                                          </p:stCondLst>
                                        </p:cTn>
                                        <p:tgtEl>
                                          <p:spTgt spid="4">
                                            <p:txEl>
                                              <p:pRg st="4" end="4"/>
                                            </p:txEl>
                                          </p:spTgt>
                                        </p:tgtEl>
                                        <p:attrNameLst>
                                          <p:attrName>style.visibility</p:attrName>
                                        </p:attrNameLst>
                                      </p:cBhvr>
                                      <p:to>
                                        <p:strVal val="hidden"/>
                                      </p:to>
                                    </p:set>
                                  </p:childTnLst>
                                </p:cTn>
                              </p:par>
                              <p:par>
                                <p:cTn id="49" presetID="2" presetClass="entr" presetSubtype="2"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additive="base">
                                        <p:cTn id="51" dur="500" fill="hold"/>
                                        <p:tgtEl>
                                          <p:spTgt spid="3"/>
                                        </p:tgtEl>
                                        <p:attrNameLst>
                                          <p:attrName>ppt_x</p:attrName>
                                        </p:attrNameLst>
                                      </p:cBhvr>
                                      <p:tavLst>
                                        <p:tav tm="0">
                                          <p:val>
                                            <p:strVal val="1+#ppt_w/2"/>
                                          </p:val>
                                        </p:tav>
                                        <p:tav tm="100000">
                                          <p:val>
                                            <p:strVal val="#ppt_x"/>
                                          </p:val>
                                        </p:tav>
                                      </p:tavLst>
                                    </p:anim>
                                    <p:anim calcmode="lin" valueType="num">
                                      <p:cBhvr additive="base">
                                        <p:cTn id="52" dur="500" fill="hold"/>
                                        <p:tgtEl>
                                          <p:spTgt spid="3"/>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1+#ppt_w/2"/>
                                          </p:val>
                                        </p:tav>
                                        <p:tav tm="100000">
                                          <p:val>
                                            <p:strVal val="#ppt_x"/>
                                          </p:val>
                                        </p:tav>
                                      </p:tavLst>
                                    </p:anim>
                                    <p:anim calcmode="lin" valueType="num">
                                      <p:cBhvr additive="base">
                                        <p:cTn id="5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build="allAtOnce"/>
      <p:bldP spid="5" grpId="0" animBg="1"/>
      <p:bldP spid="5" grpId="1" animBg="1"/>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2851" y="894270"/>
            <a:ext cx="3982885" cy="738664"/>
          </a:xfrm>
          <a:prstGeom prst="rect">
            <a:avLst/>
          </a:prstGeom>
          <a:noFill/>
        </p:spPr>
        <p:txBody>
          <a:bodyPr wrap="none" rtlCol="0">
            <a:spAutoFit/>
          </a:bodyPr>
          <a:lstStyle/>
          <a:p>
            <a:r>
              <a:rPr lang="en-US" b="1" dirty="0" smtClean="0"/>
              <a:t>Examples of E-tactics Platforms &amp; Tools:</a:t>
            </a:r>
          </a:p>
          <a:p>
            <a:endParaRPr lang="en-US" sz="2400" b="1" dirty="0" smtClean="0"/>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33622">
            <a:off x="606823" y="1777585"/>
            <a:ext cx="3724348" cy="36179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377975" y="304800"/>
            <a:ext cx="8610600" cy="461665"/>
          </a:xfrm>
          <a:prstGeom prst="rect">
            <a:avLst/>
          </a:prstGeom>
          <a:effectLst>
            <a:reflection blurRad="6350" stA="52000" endA="300" endPos="35000" dir="5400000" sy="-100000" algn="bl" rotWithShape="0"/>
          </a:effectLst>
        </p:spPr>
        <p:txBody>
          <a:bodyPr wrap="square">
            <a:spAutoFit/>
          </a:bodyPr>
          <a:lstStyle/>
          <a:p>
            <a:r>
              <a:rPr lang="en-US" sz="2400" b="1" cap="small" dirty="0" smtClean="0"/>
              <a:t>IT for Advocacy &amp; Public Engagement</a:t>
            </a:r>
            <a:endParaRPr lang="en-US" sz="2400" b="1" cap="small" dirty="0"/>
          </a:p>
        </p:txBody>
      </p:sp>
      <p:cxnSp>
        <p:nvCxnSpPr>
          <p:cNvPr id="10" name="Straight Connector 9"/>
          <p:cNvCxnSpPr/>
          <p:nvPr/>
        </p:nvCxnSpPr>
        <p:spPr>
          <a:xfrm>
            <a:off x="457200" y="779055"/>
            <a:ext cx="7924800" cy="0"/>
          </a:xfrm>
          <a:prstGeom prst="line">
            <a:avLst/>
          </a:prstGeom>
          <a:ln w="15875">
            <a:solidFill>
              <a:schemeClr val="tx1">
                <a:lumMod val="65000"/>
                <a:lumOff val="35000"/>
              </a:schemeClr>
            </a:solidFill>
          </a:ln>
          <a:effectLst/>
        </p:spPr>
        <p:style>
          <a:lnRef idx="1">
            <a:schemeClr val="accent1"/>
          </a:lnRef>
          <a:fillRef idx="0">
            <a:schemeClr val="accent1"/>
          </a:fillRef>
          <a:effectRef idx="0">
            <a:schemeClr val="accent1"/>
          </a:effectRef>
          <a:fontRef idx="minor">
            <a:schemeClr val="tx1"/>
          </a:fontRef>
        </p:style>
      </p:cxn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70519">
            <a:off x="4362920" y="2519122"/>
            <a:ext cx="3805237" cy="362432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7767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1+#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5"/>
                                        </p:tgtEl>
                                        <p:attrNameLst>
                                          <p:attrName>style.visibility</p:attrName>
                                        </p:attrNameLst>
                                      </p:cBhvr>
                                      <p:to>
                                        <p:strVal val="visible"/>
                                      </p:to>
                                    </p:set>
                                    <p:anim calcmode="lin" valueType="num">
                                      <p:cBhvr additive="base">
                                        <p:cTn id="11" dur="500" fill="hold"/>
                                        <p:tgtEl>
                                          <p:spTgt spid="3075"/>
                                        </p:tgtEl>
                                        <p:attrNameLst>
                                          <p:attrName>ppt_x</p:attrName>
                                        </p:attrNameLst>
                                      </p:cBhvr>
                                      <p:tavLst>
                                        <p:tav tm="0">
                                          <p:val>
                                            <p:strVal val="1+#ppt_w/2"/>
                                          </p:val>
                                        </p:tav>
                                        <p:tav tm="100000">
                                          <p:val>
                                            <p:strVal val="#ppt_x"/>
                                          </p:val>
                                        </p:tav>
                                      </p:tavLst>
                                    </p:anim>
                                    <p:anim calcmode="lin" valueType="num">
                                      <p:cBhvr additive="base">
                                        <p:cTn id="12" dur="500" fill="hold"/>
                                        <p:tgtEl>
                                          <p:spTgt spid="3075"/>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4904" y="896112"/>
            <a:ext cx="2207271" cy="738664"/>
          </a:xfrm>
          <a:prstGeom prst="rect">
            <a:avLst/>
          </a:prstGeom>
          <a:noFill/>
        </p:spPr>
        <p:txBody>
          <a:bodyPr wrap="none" rtlCol="0">
            <a:spAutoFit/>
          </a:bodyPr>
          <a:lstStyle/>
          <a:p>
            <a:r>
              <a:rPr lang="en-US" b="1" dirty="0" smtClean="0"/>
              <a:t>Early Activist IT Sites:</a:t>
            </a:r>
          </a:p>
          <a:p>
            <a:endParaRPr lang="en-US" sz="2400" b="1" dirty="0" smtClean="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214141">
            <a:off x="816253" y="2752823"/>
            <a:ext cx="3537082" cy="238111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1875" y="1700775"/>
            <a:ext cx="3609460" cy="14609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78835">
            <a:off x="5044360" y="2704083"/>
            <a:ext cx="2753805" cy="315474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377975" y="304800"/>
            <a:ext cx="8610600" cy="461665"/>
          </a:xfrm>
          <a:prstGeom prst="rect">
            <a:avLst/>
          </a:prstGeom>
          <a:effectLst>
            <a:reflection blurRad="6350" stA="52000" endA="300" endPos="35000" dir="5400000" sy="-100000" algn="bl" rotWithShape="0"/>
          </a:effectLst>
        </p:spPr>
        <p:txBody>
          <a:bodyPr wrap="square">
            <a:spAutoFit/>
          </a:bodyPr>
          <a:lstStyle/>
          <a:p>
            <a:r>
              <a:rPr lang="en-US" sz="2400" b="1" cap="small" dirty="0" smtClean="0"/>
              <a:t>IT for Advocacy &amp; Public Engagement</a:t>
            </a:r>
            <a:endParaRPr lang="en-US" sz="2400" b="1" cap="small" dirty="0"/>
          </a:p>
        </p:txBody>
      </p:sp>
      <p:cxnSp>
        <p:nvCxnSpPr>
          <p:cNvPr id="9" name="Straight Connector 8"/>
          <p:cNvCxnSpPr/>
          <p:nvPr/>
        </p:nvCxnSpPr>
        <p:spPr>
          <a:xfrm>
            <a:off x="457200" y="779055"/>
            <a:ext cx="7924800" cy="0"/>
          </a:xfrm>
          <a:prstGeom prst="line">
            <a:avLst/>
          </a:prstGeom>
          <a:ln w="15875">
            <a:solidFill>
              <a:schemeClr val="tx1">
                <a:lumMod val="65000"/>
                <a:lumOff val="35000"/>
              </a:schemeClr>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8752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27"/>
                                        </p:tgtEl>
                                        <p:attrNameLst>
                                          <p:attrName>style.visibility</p:attrName>
                                        </p:attrNameLst>
                                      </p:cBhvr>
                                      <p:to>
                                        <p:strVal val="visible"/>
                                      </p:to>
                                    </p:set>
                                    <p:anim calcmode="lin" valueType="num">
                                      <p:cBhvr additive="base">
                                        <p:cTn id="11" dur="500" fill="hold"/>
                                        <p:tgtEl>
                                          <p:spTgt spid="1027"/>
                                        </p:tgtEl>
                                        <p:attrNameLst>
                                          <p:attrName>ppt_x</p:attrName>
                                        </p:attrNameLst>
                                      </p:cBhvr>
                                      <p:tavLst>
                                        <p:tav tm="0">
                                          <p:val>
                                            <p:strVal val="1+#ppt_w/2"/>
                                          </p:val>
                                        </p:tav>
                                        <p:tav tm="100000">
                                          <p:val>
                                            <p:strVal val="#ppt_x"/>
                                          </p:val>
                                        </p:tav>
                                      </p:tavLst>
                                    </p:anim>
                                    <p:anim calcmode="lin" valueType="num">
                                      <p:cBhvr additive="base">
                                        <p:cTn id="12" dur="500" fill="hold"/>
                                        <p:tgtEl>
                                          <p:spTgt spid="102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500" fill="hold"/>
                                        <p:tgtEl>
                                          <p:spTgt spid="1026"/>
                                        </p:tgtEl>
                                        <p:attrNameLst>
                                          <p:attrName>ppt_x</p:attrName>
                                        </p:attrNameLst>
                                      </p:cBhvr>
                                      <p:tavLst>
                                        <p:tav tm="0">
                                          <p:val>
                                            <p:strVal val="1+#ppt_w/2"/>
                                          </p:val>
                                        </p:tav>
                                        <p:tav tm="100000">
                                          <p:val>
                                            <p:strVal val="#ppt_x"/>
                                          </p:val>
                                        </p:tav>
                                      </p:tavLst>
                                    </p:anim>
                                    <p:anim calcmode="lin" valueType="num">
                                      <p:cBhvr additive="base">
                                        <p:cTn id="16" dur="500" fill="hold"/>
                                        <p:tgtEl>
                                          <p:spTgt spid="1026"/>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additive="base">
                                        <p:cTn id="19" dur="500" fill="hold"/>
                                        <p:tgtEl>
                                          <p:spTgt spid="2050"/>
                                        </p:tgtEl>
                                        <p:attrNameLst>
                                          <p:attrName>ppt_x</p:attrName>
                                        </p:attrNameLst>
                                      </p:cBhvr>
                                      <p:tavLst>
                                        <p:tav tm="0">
                                          <p:val>
                                            <p:strVal val="1+#ppt_w/2"/>
                                          </p:val>
                                        </p:tav>
                                        <p:tav tm="100000">
                                          <p:val>
                                            <p:strVal val="#ppt_x"/>
                                          </p:val>
                                        </p:tav>
                                      </p:tavLst>
                                    </p:anim>
                                    <p:anim calcmode="lin" valueType="num">
                                      <p:cBhvr additive="base">
                                        <p:cTn id="20"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4904" y="896112"/>
            <a:ext cx="2966133" cy="646331"/>
          </a:xfrm>
          <a:prstGeom prst="rect">
            <a:avLst/>
          </a:prstGeom>
          <a:noFill/>
        </p:spPr>
        <p:txBody>
          <a:bodyPr wrap="none" rtlCol="0">
            <a:spAutoFit/>
          </a:bodyPr>
          <a:lstStyle/>
          <a:p>
            <a:r>
              <a:rPr lang="en-US" b="1" dirty="0" smtClean="0"/>
              <a:t>Recent Activist Sites Using IT:</a:t>
            </a:r>
          </a:p>
          <a:p>
            <a:endParaRPr lang="en-US" b="1" dirty="0" smtClean="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75" y="1969610"/>
            <a:ext cx="2371181" cy="167496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3549" y="3275380"/>
            <a:ext cx="2996051" cy="118535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13966">
            <a:off x="4239083" y="3943043"/>
            <a:ext cx="4430933" cy="96870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377975" y="304800"/>
            <a:ext cx="8610600" cy="461665"/>
          </a:xfrm>
          <a:prstGeom prst="rect">
            <a:avLst/>
          </a:prstGeom>
          <a:effectLst>
            <a:reflection blurRad="6350" stA="52000" endA="300" endPos="35000" dir="5400000" sy="-100000" algn="bl" rotWithShape="0"/>
          </a:effectLst>
        </p:spPr>
        <p:txBody>
          <a:bodyPr wrap="square">
            <a:spAutoFit/>
          </a:bodyPr>
          <a:lstStyle/>
          <a:p>
            <a:r>
              <a:rPr lang="en-US" sz="2400" b="1" cap="small" dirty="0" smtClean="0"/>
              <a:t>IT for Advocacy &amp; Public Engagement</a:t>
            </a:r>
            <a:endParaRPr lang="en-US" sz="2400" b="1" cap="small" dirty="0"/>
          </a:p>
        </p:txBody>
      </p:sp>
      <p:cxnSp>
        <p:nvCxnSpPr>
          <p:cNvPr id="11" name="Straight Connector 10"/>
          <p:cNvCxnSpPr/>
          <p:nvPr/>
        </p:nvCxnSpPr>
        <p:spPr>
          <a:xfrm>
            <a:off x="457200" y="779055"/>
            <a:ext cx="7924800" cy="0"/>
          </a:xfrm>
          <a:prstGeom prst="line">
            <a:avLst/>
          </a:prstGeom>
          <a:ln w="15875">
            <a:solidFill>
              <a:schemeClr val="tx1">
                <a:lumMod val="65000"/>
                <a:lumOff val="35000"/>
              </a:schemeClr>
            </a:solidFill>
          </a:ln>
          <a:effectLst/>
        </p:spPr>
        <p:style>
          <a:lnRef idx="1">
            <a:schemeClr val="accent1"/>
          </a:lnRef>
          <a:fillRef idx="0">
            <a:schemeClr val="accent1"/>
          </a:fillRef>
          <a:effectRef idx="0">
            <a:schemeClr val="accent1"/>
          </a:effectRef>
          <a:fontRef idx="minor">
            <a:schemeClr val="tx1"/>
          </a:fontRef>
        </p:style>
      </p:cxnSp>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60293">
            <a:off x="1911985" y="4805161"/>
            <a:ext cx="2934835" cy="153928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00307">
            <a:off x="846714" y="1899581"/>
            <a:ext cx="4382703" cy="92523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4058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051"/>
                                        </p:tgtEl>
                                        <p:attrNameLst>
                                          <p:attrName>style.visibility</p:attrName>
                                        </p:attrNameLst>
                                      </p:cBhvr>
                                      <p:to>
                                        <p:strVal val="visible"/>
                                      </p:to>
                                    </p:set>
                                    <p:anim calcmode="lin" valueType="num">
                                      <p:cBhvr additive="base">
                                        <p:cTn id="11" dur="500" fill="hold"/>
                                        <p:tgtEl>
                                          <p:spTgt spid="2051"/>
                                        </p:tgtEl>
                                        <p:attrNameLst>
                                          <p:attrName>ppt_x</p:attrName>
                                        </p:attrNameLst>
                                      </p:cBhvr>
                                      <p:tavLst>
                                        <p:tav tm="0">
                                          <p:val>
                                            <p:strVal val="1+#ppt_w/2"/>
                                          </p:val>
                                        </p:tav>
                                        <p:tav tm="100000">
                                          <p:val>
                                            <p:strVal val="#ppt_x"/>
                                          </p:val>
                                        </p:tav>
                                      </p:tavLst>
                                    </p:anim>
                                    <p:anim calcmode="lin" valueType="num">
                                      <p:cBhvr additive="base">
                                        <p:cTn id="12" dur="500" fill="hold"/>
                                        <p:tgtEl>
                                          <p:spTgt spid="2051"/>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 calcmode="lin" valueType="num">
                                      <p:cBhvr additive="base">
                                        <p:cTn id="15" dur="500" fill="hold"/>
                                        <p:tgtEl>
                                          <p:spTgt spid="2052"/>
                                        </p:tgtEl>
                                        <p:attrNameLst>
                                          <p:attrName>ppt_x</p:attrName>
                                        </p:attrNameLst>
                                      </p:cBhvr>
                                      <p:tavLst>
                                        <p:tav tm="0">
                                          <p:val>
                                            <p:strVal val="1+#ppt_w/2"/>
                                          </p:val>
                                        </p:tav>
                                        <p:tav tm="100000">
                                          <p:val>
                                            <p:strVal val="#ppt_x"/>
                                          </p:val>
                                        </p:tav>
                                      </p:tavLst>
                                    </p:anim>
                                    <p:anim calcmode="lin" valueType="num">
                                      <p:cBhvr additive="base">
                                        <p:cTn id="16" dur="500" fill="hold"/>
                                        <p:tgtEl>
                                          <p:spTgt spid="2052"/>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054"/>
                                        </p:tgtEl>
                                        <p:attrNameLst>
                                          <p:attrName>style.visibility</p:attrName>
                                        </p:attrNameLst>
                                      </p:cBhvr>
                                      <p:to>
                                        <p:strVal val="visible"/>
                                      </p:to>
                                    </p:set>
                                    <p:anim calcmode="lin" valueType="num">
                                      <p:cBhvr additive="base">
                                        <p:cTn id="19" dur="500" fill="hold"/>
                                        <p:tgtEl>
                                          <p:spTgt spid="2054"/>
                                        </p:tgtEl>
                                        <p:attrNameLst>
                                          <p:attrName>ppt_x</p:attrName>
                                        </p:attrNameLst>
                                      </p:cBhvr>
                                      <p:tavLst>
                                        <p:tav tm="0">
                                          <p:val>
                                            <p:strVal val="1+#ppt_w/2"/>
                                          </p:val>
                                        </p:tav>
                                        <p:tav tm="100000">
                                          <p:val>
                                            <p:strVal val="#ppt_x"/>
                                          </p:val>
                                        </p:tav>
                                      </p:tavLst>
                                    </p:anim>
                                    <p:anim calcmode="lin" valueType="num">
                                      <p:cBhvr additive="base">
                                        <p:cTn id="20" dur="500" fill="hold"/>
                                        <p:tgtEl>
                                          <p:spTgt spid="2054"/>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053"/>
                                        </p:tgtEl>
                                        <p:attrNameLst>
                                          <p:attrName>style.visibility</p:attrName>
                                        </p:attrNameLst>
                                      </p:cBhvr>
                                      <p:to>
                                        <p:strVal val="visible"/>
                                      </p:to>
                                    </p:set>
                                    <p:anim calcmode="lin" valueType="num">
                                      <p:cBhvr additive="base">
                                        <p:cTn id="23" dur="500" fill="hold"/>
                                        <p:tgtEl>
                                          <p:spTgt spid="2053"/>
                                        </p:tgtEl>
                                        <p:attrNameLst>
                                          <p:attrName>ppt_x</p:attrName>
                                        </p:attrNameLst>
                                      </p:cBhvr>
                                      <p:tavLst>
                                        <p:tav tm="0">
                                          <p:val>
                                            <p:strVal val="1+#ppt_w/2"/>
                                          </p:val>
                                        </p:tav>
                                        <p:tav tm="100000">
                                          <p:val>
                                            <p:strVal val="#ppt_x"/>
                                          </p:val>
                                        </p:tav>
                                      </p:tavLst>
                                    </p:anim>
                                    <p:anim calcmode="lin" valueType="num">
                                      <p:cBhvr additive="base">
                                        <p:cTn id="24" dur="500" fill="hold"/>
                                        <p:tgtEl>
                                          <p:spTgt spid="2053"/>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1+#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4904" y="896112"/>
            <a:ext cx="4669612" cy="738664"/>
          </a:xfrm>
          <a:prstGeom prst="rect">
            <a:avLst/>
          </a:prstGeom>
          <a:noFill/>
        </p:spPr>
        <p:txBody>
          <a:bodyPr wrap="none" rtlCol="0">
            <a:spAutoFit/>
          </a:bodyPr>
          <a:lstStyle/>
          <a:p>
            <a:r>
              <a:rPr lang="en-US" b="1" dirty="0" smtClean="0"/>
              <a:t>Examples of Humanities &amp; Arts Advocacy Sites:</a:t>
            </a:r>
          </a:p>
          <a:p>
            <a:endParaRPr lang="en-US" sz="2400" b="1" dirty="0" smtClean="0"/>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36379">
            <a:off x="695692" y="1968293"/>
            <a:ext cx="2823786" cy="179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26419">
            <a:off x="805072" y="4320077"/>
            <a:ext cx="3342575" cy="108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64960">
            <a:off x="4015350" y="2385916"/>
            <a:ext cx="4038913" cy="8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2845" y="3281087"/>
            <a:ext cx="3423227"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377975" y="304800"/>
            <a:ext cx="8610600" cy="461665"/>
          </a:xfrm>
          <a:prstGeom prst="rect">
            <a:avLst/>
          </a:prstGeom>
          <a:effectLst>
            <a:reflection blurRad="6350" stA="52000" endA="300" endPos="35000" dir="5400000" sy="-100000" algn="bl" rotWithShape="0"/>
          </a:effectLst>
        </p:spPr>
        <p:txBody>
          <a:bodyPr wrap="square">
            <a:spAutoFit/>
          </a:bodyPr>
          <a:lstStyle/>
          <a:p>
            <a:r>
              <a:rPr lang="en-US" sz="2400" b="1" cap="small" dirty="0" smtClean="0"/>
              <a:t>IT for Advocacy &amp; Public Engagement</a:t>
            </a:r>
            <a:endParaRPr lang="en-US" sz="2400" b="1" cap="small" dirty="0"/>
          </a:p>
        </p:txBody>
      </p:sp>
      <p:cxnSp>
        <p:nvCxnSpPr>
          <p:cNvPr id="11" name="Straight Connector 10"/>
          <p:cNvCxnSpPr/>
          <p:nvPr/>
        </p:nvCxnSpPr>
        <p:spPr>
          <a:xfrm>
            <a:off x="457200" y="779055"/>
            <a:ext cx="7924800" cy="0"/>
          </a:xfrm>
          <a:prstGeom prst="line">
            <a:avLst/>
          </a:prstGeom>
          <a:ln w="15875">
            <a:solidFill>
              <a:schemeClr val="tx1">
                <a:lumMod val="65000"/>
                <a:lumOff val="35000"/>
              </a:schemeClr>
            </a:solidFill>
          </a:ln>
          <a:effectLst/>
        </p:spPr>
        <p:style>
          <a:lnRef idx="1">
            <a:schemeClr val="accent1"/>
          </a:lnRef>
          <a:fillRef idx="0">
            <a:schemeClr val="accent1"/>
          </a:fillRef>
          <a:effectRef idx="0">
            <a:schemeClr val="accent1"/>
          </a:effectRef>
          <a:fontRef idx="minor">
            <a:schemeClr val="tx1"/>
          </a:fontRef>
        </p:style>
      </p:cxnSp>
      <p:pic>
        <p:nvPicPr>
          <p:cNvPr id="410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188201">
            <a:off x="4657124" y="4453382"/>
            <a:ext cx="3343748" cy="1625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0267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099"/>
                                        </p:tgtEl>
                                        <p:attrNameLst>
                                          <p:attrName>style.visibility</p:attrName>
                                        </p:attrNameLst>
                                      </p:cBhvr>
                                      <p:to>
                                        <p:strVal val="visible"/>
                                      </p:to>
                                    </p:set>
                                    <p:anim calcmode="lin" valueType="num">
                                      <p:cBhvr additive="base">
                                        <p:cTn id="11" dur="500" fill="hold"/>
                                        <p:tgtEl>
                                          <p:spTgt spid="4099"/>
                                        </p:tgtEl>
                                        <p:attrNameLst>
                                          <p:attrName>ppt_x</p:attrName>
                                        </p:attrNameLst>
                                      </p:cBhvr>
                                      <p:tavLst>
                                        <p:tav tm="0">
                                          <p:val>
                                            <p:strVal val="1+#ppt_w/2"/>
                                          </p:val>
                                        </p:tav>
                                        <p:tav tm="100000">
                                          <p:val>
                                            <p:strVal val="#ppt_x"/>
                                          </p:val>
                                        </p:tav>
                                      </p:tavLst>
                                    </p:anim>
                                    <p:anim calcmode="lin" valueType="num">
                                      <p:cBhvr additive="base">
                                        <p:cTn id="12" dur="500" fill="hold"/>
                                        <p:tgtEl>
                                          <p:spTgt spid="409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4101"/>
                                        </p:tgtEl>
                                        <p:attrNameLst>
                                          <p:attrName>style.visibility</p:attrName>
                                        </p:attrNameLst>
                                      </p:cBhvr>
                                      <p:to>
                                        <p:strVal val="visible"/>
                                      </p:to>
                                    </p:set>
                                    <p:anim calcmode="lin" valueType="num">
                                      <p:cBhvr additive="base">
                                        <p:cTn id="15" dur="500" fill="hold"/>
                                        <p:tgtEl>
                                          <p:spTgt spid="4101"/>
                                        </p:tgtEl>
                                        <p:attrNameLst>
                                          <p:attrName>ppt_x</p:attrName>
                                        </p:attrNameLst>
                                      </p:cBhvr>
                                      <p:tavLst>
                                        <p:tav tm="0">
                                          <p:val>
                                            <p:strVal val="1+#ppt_w/2"/>
                                          </p:val>
                                        </p:tav>
                                        <p:tav tm="100000">
                                          <p:val>
                                            <p:strVal val="#ppt_x"/>
                                          </p:val>
                                        </p:tav>
                                      </p:tavLst>
                                    </p:anim>
                                    <p:anim calcmode="lin" valueType="num">
                                      <p:cBhvr additive="base">
                                        <p:cTn id="16" dur="500" fill="hold"/>
                                        <p:tgtEl>
                                          <p:spTgt spid="4101"/>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4098"/>
                                        </p:tgtEl>
                                        <p:attrNameLst>
                                          <p:attrName>style.visibility</p:attrName>
                                        </p:attrNameLst>
                                      </p:cBhvr>
                                      <p:to>
                                        <p:strVal val="visible"/>
                                      </p:to>
                                    </p:set>
                                    <p:anim calcmode="lin" valueType="num">
                                      <p:cBhvr additive="base">
                                        <p:cTn id="19" dur="500" fill="hold"/>
                                        <p:tgtEl>
                                          <p:spTgt spid="4098"/>
                                        </p:tgtEl>
                                        <p:attrNameLst>
                                          <p:attrName>ppt_x</p:attrName>
                                        </p:attrNameLst>
                                      </p:cBhvr>
                                      <p:tavLst>
                                        <p:tav tm="0">
                                          <p:val>
                                            <p:strVal val="1+#ppt_w/2"/>
                                          </p:val>
                                        </p:tav>
                                        <p:tav tm="100000">
                                          <p:val>
                                            <p:strVal val="#ppt_x"/>
                                          </p:val>
                                        </p:tav>
                                      </p:tavLst>
                                    </p:anim>
                                    <p:anim calcmode="lin" valueType="num">
                                      <p:cBhvr additive="base">
                                        <p:cTn id="20" dur="500" fill="hold"/>
                                        <p:tgtEl>
                                          <p:spTgt spid="4098"/>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4100"/>
                                        </p:tgtEl>
                                        <p:attrNameLst>
                                          <p:attrName>style.visibility</p:attrName>
                                        </p:attrNameLst>
                                      </p:cBhvr>
                                      <p:to>
                                        <p:strVal val="visible"/>
                                      </p:to>
                                    </p:set>
                                    <p:anim calcmode="lin" valueType="num">
                                      <p:cBhvr additive="base">
                                        <p:cTn id="23" dur="500" fill="hold"/>
                                        <p:tgtEl>
                                          <p:spTgt spid="4100"/>
                                        </p:tgtEl>
                                        <p:attrNameLst>
                                          <p:attrName>ppt_x</p:attrName>
                                        </p:attrNameLst>
                                      </p:cBhvr>
                                      <p:tavLst>
                                        <p:tav tm="0">
                                          <p:val>
                                            <p:strVal val="1+#ppt_w/2"/>
                                          </p:val>
                                        </p:tav>
                                        <p:tav tm="100000">
                                          <p:val>
                                            <p:strVal val="#ppt_x"/>
                                          </p:val>
                                        </p:tav>
                                      </p:tavLst>
                                    </p:anim>
                                    <p:anim calcmode="lin" valueType="num">
                                      <p:cBhvr additive="base">
                                        <p:cTn id="24" dur="500" fill="hold"/>
                                        <p:tgtEl>
                                          <p:spTgt spid="4100"/>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4102"/>
                                        </p:tgtEl>
                                        <p:attrNameLst>
                                          <p:attrName>style.visibility</p:attrName>
                                        </p:attrNameLst>
                                      </p:cBhvr>
                                      <p:to>
                                        <p:strVal val="visible"/>
                                      </p:to>
                                    </p:set>
                                    <p:anim calcmode="lin" valueType="num">
                                      <p:cBhvr additive="base">
                                        <p:cTn id="27" dur="500" fill="hold"/>
                                        <p:tgtEl>
                                          <p:spTgt spid="4102"/>
                                        </p:tgtEl>
                                        <p:attrNameLst>
                                          <p:attrName>ppt_x</p:attrName>
                                        </p:attrNameLst>
                                      </p:cBhvr>
                                      <p:tavLst>
                                        <p:tav tm="0">
                                          <p:val>
                                            <p:strVal val="1+#ppt_w/2"/>
                                          </p:val>
                                        </p:tav>
                                        <p:tav tm="100000">
                                          <p:val>
                                            <p:strVal val="#ppt_x"/>
                                          </p:val>
                                        </p:tav>
                                      </p:tavLst>
                                    </p:anim>
                                    <p:anim calcmode="lin" valueType="num">
                                      <p:cBhvr additive="base">
                                        <p:cTn id="28" dur="500" fill="hold"/>
                                        <p:tgtEl>
                                          <p:spTgt spid="41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80"/>
          <p:cNvSpPr/>
          <p:nvPr/>
        </p:nvSpPr>
        <p:spPr>
          <a:xfrm>
            <a:off x="0" y="0"/>
            <a:ext cx="9144000" cy="5464175"/>
          </a:xfrm>
          <a:prstGeom prst="rect">
            <a:avLst/>
          </a:prstGeom>
          <a:gradFill flip="none" rotWithShape="1">
            <a:gsLst>
              <a:gs pos="0">
                <a:schemeClr val="tx1">
                  <a:lumMod val="95000"/>
                  <a:lumOff val="5000"/>
                  <a:alpha val="16000"/>
                </a:schemeClr>
              </a:gs>
              <a:gs pos="100000">
                <a:srgbClr val="FFFFFF"/>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nb-NO">
              <a:solidFill>
                <a:srgbClr val="FFFFFF"/>
              </a:solidFill>
              <a:ea typeface="MS PGothic" pitchFamily="34" charset="-128"/>
            </a:endParaRPr>
          </a:p>
        </p:txBody>
      </p:sp>
      <p:sp>
        <p:nvSpPr>
          <p:cNvPr id="83" name="Oval 82"/>
          <p:cNvSpPr/>
          <p:nvPr/>
        </p:nvSpPr>
        <p:spPr>
          <a:xfrm>
            <a:off x="2415180" y="6128394"/>
            <a:ext cx="4307500" cy="234305"/>
          </a:xfrm>
          <a:prstGeom prst="ellipse">
            <a:avLst/>
          </a:prstGeom>
          <a:gradFill flip="none" rotWithShape="1">
            <a:gsLst>
              <a:gs pos="0">
                <a:schemeClr val="tx1">
                  <a:lumMod val="95000"/>
                  <a:lumOff val="5000"/>
                  <a:alpha val="78000"/>
                </a:schemeClr>
              </a:gs>
              <a:gs pos="100000">
                <a:schemeClr val="accent1">
                  <a:tint val="50000"/>
                  <a:shade val="100000"/>
                  <a:satMod val="350000"/>
                  <a:alpha val="0"/>
                </a:schemeClr>
              </a:gs>
            </a:gsLst>
            <a:path path="shap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nb-NO">
              <a:solidFill>
                <a:srgbClr val="FFFFFF"/>
              </a:solidFill>
              <a:ea typeface="MS PGothic" pitchFamily="34" charset="-128"/>
            </a:endParaRPr>
          </a:p>
        </p:txBody>
      </p:sp>
      <p:sp>
        <p:nvSpPr>
          <p:cNvPr id="72" name="Donut 71"/>
          <p:cNvSpPr>
            <a:spLocks/>
          </p:cNvSpPr>
          <p:nvPr/>
        </p:nvSpPr>
        <p:spPr bwMode="auto">
          <a:xfrm>
            <a:off x="3269029" y="2284049"/>
            <a:ext cx="2658328" cy="2658328"/>
          </a:xfrm>
          <a:custGeom>
            <a:avLst/>
            <a:gdLst>
              <a:gd name="T0" fmla="*/ 0 w 1779587"/>
              <a:gd name="T1" fmla="*/ 889794 h 1779587"/>
              <a:gd name="T2" fmla="*/ 889794 w 1779587"/>
              <a:gd name="T3" fmla="*/ 0 h 1779587"/>
              <a:gd name="T4" fmla="*/ 1779588 w 1779587"/>
              <a:gd name="T5" fmla="*/ 889794 h 1779587"/>
              <a:gd name="T6" fmla="*/ 889794 w 1779587"/>
              <a:gd name="T7" fmla="*/ 1779588 h 1779587"/>
              <a:gd name="T8" fmla="*/ 0 w 1779587"/>
              <a:gd name="T9" fmla="*/ 889794 h 1779587"/>
              <a:gd name="T10" fmla="*/ 87912 w 1779587"/>
              <a:gd name="T11" fmla="*/ 889794 h 1779587"/>
              <a:gd name="T12" fmla="*/ 889794 w 1779587"/>
              <a:gd name="T13" fmla="*/ 1691676 h 1779587"/>
              <a:gd name="T14" fmla="*/ 1691676 w 1779587"/>
              <a:gd name="T15" fmla="*/ 889794 h 1779587"/>
              <a:gd name="T16" fmla="*/ 889794 w 1779587"/>
              <a:gd name="T17" fmla="*/ 87912 h 1779587"/>
              <a:gd name="T18" fmla="*/ 87912 w 1779587"/>
              <a:gd name="T19" fmla="*/ 889794 h 17795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79587"/>
              <a:gd name="T31" fmla="*/ 0 h 1779587"/>
              <a:gd name="T32" fmla="*/ 1779587 w 1779587"/>
              <a:gd name="T33" fmla="*/ 1779587 h 17795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79587" h="1779587">
                <a:moveTo>
                  <a:pt x="0" y="889794"/>
                </a:moveTo>
                <a:cubicBezTo>
                  <a:pt x="0" y="398374"/>
                  <a:pt x="398374" y="0"/>
                  <a:pt x="889794" y="0"/>
                </a:cubicBezTo>
                <a:cubicBezTo>
                  <a:pt x="1381214" y="0"/>
                  <a:pt x="1779588" y="398374"/>
                  <a:pt x="1779588" y="889794"/>
                </a:cubicBezTo>
                <a:cubicBezTo>
                  <a:pt x="1779588" y="1381214"/>
                  <a:pt x="1381214" y="1779588"/>
                  <a:pt x="889794" y="1779588"/>
                </a:cubicBezTo>
                <a:cubicBezTo>
                  <a:pt x="398374" y="1779588"/>
                  <a:pt x="0" y="1381214"/>
                  <a:pt x="0" y="889794"/>
                </a:cubicBezTo>
                <a:close/>
                <a:moveTo>
                  <a:pt x="87912" y="889794"/>
                </a:moveTo>
                <a:cubicBezTo>
                  <a:pt x="87912" y="1332661"/>
                  <a:pt x="446927" y="1691676"/>
                  <a:pt x="889794" y="1691676"/>
                </a:cubicBezTo>
                <a:cubicBezTo>
                  <a:pt x="1332661" y="1691676"/>
                  <a:pt x="1691676" y="1332661"/>
                  <a:pt x="1691676" y="889794"/>
                </a:cubicBezTo>
                <a:cubicBezTo>
                  <a:pt x="1691676" y="446927"/>
                  <a:pt x="1332661" y="87912"/>
                  <a:pt x="889794" y="87912"/>
                </a:cubicBezTo>
                <a:cubicBezTo>
                  <a:pt x="446927" y="87912"/>
                  <a:pt x="87912" y="446927"/>
                  <a:pt x="87912" y="889794"/>
                </a:cubicBezTo>
                <a:close/>
              </a:path>
            </a:pathLst>
          </a:custGeom>
          <a:gradFill rotWithShape="1">
            <a:gsLst>
              <a:gs pos="0">
                <a:srgbClr val="404040"/>
              </a:gs>
              <a:gs pos="69000">
                <a:srgbClr val="A6A6A6"/>
              </a:gs>
              <a:gs pos="99001">
                <a:srgbClr val="D9D9D9"/>
              </a:gs>
              <a:gs pos="100000">
                <a:srgbClr val="D9D9D9"/>
              </a:gs>
            </a:gsLst>
            <a:lin ang="5400000"/>
          </a:gradFill>
          <a:ln w="28575">
            <a:noFill/>
            <a:round/>
            <a:headEnd/>
            <a:tailEnd/>
          </a:ln>
          <a:effectLst>
            <a:outerShdw blurRad="63500" dist="12700" dir="2700000" algn="tl" rotWithShape="0">
              <a:srgbClr val="000000">
                <a:alpha val="78000"/>
              </a:srgbClr>
            </a:outerShdw>
          </a:effectLst>
        </p:spPr>
        <p:txBody>
          <a:bodyPr anchor="ctr"/>
          <a:lstStyle/>
          <a:p>
            <a:endParaRPr lang="nb-NO"/>
          </a:p>
        </p:txBody>
      </p:sp>
      <p:sp useBgFill="1">
        <p:nvSpPr>
          <p:cNvPr id="15365" name="TextBox 72"/>
          <p:cNvSpPr txBox="1">
            <a:spLocks noChangeArrowheads="1"/>
          </p:cNvSpPr>
          <p:nvPr/>
        </p:nvSpPr>
        <p:spPr bwMode="auto">
          <a:xfrm>
            <a:off x="3792904" y="2835921"/>
            <a:ext cx="1556971" cy="461665"/>
          </a:xfrm>
          <a:prstGeom prst="rect">
            <a:avLst/>
          </a:prstGeom>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105" charset="0"/>
                <a:ea typeface="MS PGothic" pitchFamily="34" charset="-128"/>
              </a:defRPr>
            </a:lvl1pPr>
            <a:lvl2pPr marL="37931725" indent="-37474525" eaLnBrk="0" hangingPunct="0">
              <a:defRPr sz="2400">
                <a:solidFill>
                  <a:schemeClr val="tx1"/>
                </a:solidFill>
                <a:latin typeface="Calibri" pitchFamily="-105" charset="0"/>
                <a:ea typeface="MS PGothic" pitchFamily="34" charset="-128"/>
              </a:defRPr>
            </a:lvl2pPr>
            <a:lvl3pPr eaLnBrk="0" hangingPunct="0">
              <a:defRPr sz="2400">
                <a:solidFill>
                  <a:schemeClr val="tx1"/>
                </a:solidFill>
                <a:latin typeface="Calibri" pitchFamily="-105" charset="0"/>
                <a:ea typeface="MS PGothic" pitchFamily="34" charset="-128"/>
              </a:defRPr>
            </a:lvl3pPr>
            <a:lvl4pPr eaLnBrk="0" hangingPunct="0">
              <a:defRPr sz="2400">
                <a:solidFill>
                  <a:schemeClr val="tx1"/>
                </a:solidFill>
                <a:latin typeface="Calibri" pitchFamily="-105" charset="0"/>
                <a:ea typeface="MS PGothic" pitchFamily="34" charset="-128"/>
              </a:defRPr>
            </a:lvl4pPr>
            <a:lvl5pPr eaLnBrk="0" hangingPunct="0">
              <a:defRPr sz="2400">
                <a:solidFill>
                  <a:schemeClr val="tx1"/>
                </a:solidFill>
                <a:latin typeface="Calibri" pitchFamily="-105" charset="0"/>
                <a:ea typeface="MS PGothic" pitchFamily="34" charset="-128"/>
              </a:defRPr>
            </a:lvl5pPr>
            <a:lvl6pPr marL="457200" eaLnBrk="0" fontAlgn="base" hangingPunct="0">
              <a:spcBef>
                <a:spcPct val="0"/>
              </a:spcBef>
              <a:spcAft>
                <a:spcPct val="0"/>
              </a:spcAft>
              <a:defRPr sz="2400">
                <a:solidFill>
                  <a:schemeClr val="tx1"/>
                </a:solidFill>
                <a:latin typeface="Calibri" pitchFamily="-105" charset="0"/>
                <a:ea typeface="MS PGothic" pitchFamily="34" charset="-128"/>
              </a:defRPr>
            </a:lvl6pPr>
            <a:lvl7pPr marL="914400" eaLnBrk="0" fontAlgn="base" hangingPunct="0">
              <a:spcBef>
                <a:spcPct val="0"/>
              </a:spcBef>
              <a:spcAft>
                <a:spcPct val="0"/>
              </a:spcAft>
              <a:defRPr sz="2400">
                <a:solidFill>
                  <a:schemeClr val="tx1"/>
                </a:solidFill>
                <a:latin typeface="Calibri" pitchFamily="-105" charset="0"/>
                <a:ea typeface="MS PGothic" pitchFamily="34" charset="-128"/>
              </a:defRPr>
            </a:lvl7pPr>
            <a:lvl8pPr marL="1371600" eaLnBrk="0" fontAlgn="base" hangingPunct="0">
              <a:spcBef>
                <a:spcPct val="0"/>
              </a:spcBef>
              <a:spcAft>
                <a:spcPct val="0"/>
              </a:spcAft>
              <a:defRPr sz="2400">
                <a:solidFill>
                  <a:schemeClr val="tx1"/>
                </a:solidFill>
                <a:latin typeface="Calibri" pitchFamily="-105" charset="0"/>
                <a:ea typeface="MS PGothic" pitchFamily="34" charset="-128"/>
              </a:defRPr>
            </a:lvl8pPr>
            <a:lvl9pPr marL="1828800" eaLnBrk="0" fontAlgn="base" hangingPunct="0">
              <a:spcBef>
                <a:spcPct val="0"/>
              </a:spcBef>
              <a:spcAft>
                <a:spcPct val="0"/>
              </a:spcAft>
              <a:defRPr sz="2400">
                <a:solidFill>
                  <a:schemeClr val="tx1"/>
                </a:solidFill>
                <a:latin typeface="Calibri" pitchFamily="-105" charset="0"/>
                <a:ea typeface="MS PGothic" pitchFamily="34" charset="-128"/>
              </a:defRPr>
            </a:lvl9pPr>
          </a:lstStyle>
          <a:p>
            <a:pPr algn="ctr" eaLnBrk="1" hangingPunct="1"/>
            <a:r>
              <a:rPr lang="en-US" sz="1200" b="1" dirty="0" smtClean="0">
                <a:solidFill>
                  <a:srgbClr val="404040"/>
                </a:solidFill>
              </a:rPr>
              <a:t>IT for Communicating Advocacy</a:t>
            </a:r>
            <a:endParaRPr lang="en-US" sz="1200" b="1" dirty="0">
              <a:solidFill>
                <a:srgbClr val="404040"/>
              </a:solidFill>
            </a:endParaRPr>
          </a:p>
        </p:txBody>
      </p:sp>
      <p:sp>
        <p:nvSpPr>
          <p:cNvPr id="15366" name="TextBox 73"/>
          <p:cNvSpPr txBox="1">
            <a:spLocks noChangeArrowheads="1"/>
          </p:cNvSpPr>
          <p:nvPr/>
        </p:nvSpPr>
        <p:spPr bwMode="auto">
          <a:xfrm>
            <a:off x="3688685" y="3236975"/>
            <a:ext cx="1881845"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105" charset="0"/>
                <a:ea typeface="MS PGothic" pitchFamily="34" charset="-128"/>
              </a:defRPr>
            </a:lvl1pPr>
            <a:lvl2pPr marL="37931725" indent="-37474525" eaLnBrk="0" hangingPunct="0">
              <a:defRPr sz="2400">
                <a:solidFill>
                  <a:schemeClr val="tx1"/>
                </a:solidFill>
                <a:latin typeface="Calibri" pitchFamily="-105" charset="0"/>
                <a:ea typeface="MS PGothic" pitchFamily="34" charset="-128"/>
              </a:defRPr>
            </a:lvl2pPr>
            <a:lvl3pPr eaLnBrk="0" hangingPunct="0">
              <a:defRPr sz="2400">
                <a:solidFill>
                  <a:schemeClr val="tx1"/>
                </a:solidFill>
                <a:latin typeface="Calibri" pitchFamily="-105" charset="0"/>
                <a:ea typeface="MS PGothic" pitchFamily="34" charset="-128"/>
              </a:defRPr>
            </a:lvl3pPr>
            <a:lvl4pPr eaLnBrk="0" hangingPunct="0">
              <a:defRPr sz="2400">
                <a:solidFill>
                  <a:schemeClr val="tx1"/>
                </a:solidFill>
                <a:latin typeface="Calibri" pitchFamily="-105" charset="0"/>
                <a:ea typeface="MS PGothic" pitchFamily="34" charset="-128"/>
              </a:defRPr>
            </a:lvl4pPr>
            <a:lvl5pPr eaLnBrk="0" hangingPunct="0">
              <a:defRPr sz="2400">
                <a:solidFill>
                  <a:schemeClr val="tx1"/>
                </a:solidFill>
                <a:latin typeface="Calibri" pitchFamily="-105" charset="0"/>
                <a:ea typeface="MS PGothic" pitchFamily="34" charset="-128"/>
              </a:defRPr>
            </a:lvl5pPr>
            <a:lvl6pPr marL="457200" eaLnBrk="0" fontAlgn="base" hangingPunct="0">
              <a:spcBef>
                <a:spcPct val="0"/>
              </a:spcBef>
              <a:spcAft>
                <a:spcPct val="0"/>
              </a:spcAft>
              <a:defRPr sz="2400">
                <a:solidFill>
                  <a:schemeClr val="tx1"/>
                </a:solidFill>
                <a:latin typeface="Calibri" pitchFamily="-105" charset="0"/>
                <a:ea typeface="MS PGothic" pitchFamily="34" charset="-128"/>
              </a:defRPr>
            </a:lvl6pPr>
            <a:lvl7pPr marL="914400" eaLnBrk="0" fontAlgn="base" hangingPunct="0">
              <a:spcBef>
                <a:spcPct val="0"/>
              </a:spcBef>
              <a:spcAft>
                <a:spcPct val="0"/>
              </a:spcAft>
              <a:defRPr sz="2400">
                <a:solidFill>
                  <a:schemeClr val="tx1"/>
                </a:solidFill>
                <a:latin typeface="Calibri" pitchFamily="-105" charset="0"/>
                <a:ea typeface="MS PGothic" pitchFamily="34" charset="-128"/>
              </a:defRPr>
            </a:lvl7pPr>
            <a:lvl8pPr marL="1371600" eaLnBrk="0" fontAlgn="base" hangingPunct="0">
              <a:spcBef>
                <a:spcPct val="0"/>
              </a:spcBef>
              <a:spcAft>
                <a:spcPct val="0"/>
              </a:spcAft>
              <a:defRPr sz="2400">
                <a:solidFill>
                  <a:schemeClr val="tx1"/>
                </a:solidFill>
                <a:latin typeface="Calibri" pitchFamily="-105" charset="0"/>
                <a:ea typeface="MS PGothic" pitchFamily="34" charset="-128"/>
              </a:defRPr>
            </a:lvl8pPr>
            <a:lvl9pPr marL="1828800" eaLnBrk="0" fontAlgn="base" hangingPunct="0">
              <a:spcBef>
                <a:spcPct val="0"/>
              </a:spcBef>
              <a:spcAft>
                <a:spcPct val="0"/>
              </a:spcAft>
              <a:defRPr sz="2400">
                <a:solidFill>
                  <a:schemeClr val="tx1"/>
                </a:solidFill>
                <a:latin typeface="Calibri" pitchFamily="-105" charset="0"/>
                <a:ea typeface="MS PGothic" pitchFamily="34" charset="-128"/>
              </a:defRPr>
            </a:lvl9pPr>
          </a:lstStyle>
          <a:p>
            <a:pPr marL="171450" indent="-171450" eaLnBrk="1" hangingPunct="1">
              <a:buFont typeface="Arial" pitchFamily="34" charset="0"/>
              <a:buChar char="•"/>
            </a:pPr>
            <a:r>
              <a:rPr lang="en-US" sz="1100" dirty="0" smtClean="0">
                <a:solidFill>
                  <a:srgbClr val="404040"/>
                </a:solidFill>
              </a:rPr>
              <a:t>CMS systems</a:t>
            </a:r>
            <a:endParaRPr lang="en-US" sz="1100" dirty="0">
              <a:solidFill>
                <a:srgbClr val="404040"/>
              </a:solidFill>
            </a:endParaRPr>
          </a:p>
          <a:p>
            <a:pPr marL="171450" indent="-171450" eaLnBrk="1" hangingPunct="1">
              <a:buFont typeface="Arial" pitchFamily="34" charset="0"/>
              <a:buChar char="•"/>
            </a:pPr>
            <a:r>
              <a:rPr lang="en-US" sz="1100" dirty="0">
                <a:solidFill>
                  <a:srgbClr val="404040"/>
                </a:solidFill>
              </a:rPr>
              <a:t>P</a:t>
            </a:r>
            <a:r>
              <a:rPr lang="en-US" sz="1100" dirty="0" smtClean="0">
                <a:solidFill>
                  <a:srgbClr val="404040"/>
                </a:solidFill>
              </a:rPr>
              <a:t>ublication &amp; exhibition systems</a:t>
            </a:r>
            <a:endParaRPr lang="en-US" sz="1100" dirty="0">
              <a:solidFill>
                <a:srgbClr val="404040"/>
              </a:solidFill>
            </a:endParaRPr>
          </a:p>
          <a:p>
            <a:pPr marL="171450" indent="-171450" eaLnBrk="1" hangingPunct="1">
              <a:buFont typeface="Arial" pitchFamily="34" charset="0"/>
              <a:buChar char="•"/>
            </a:pPr>
            <a:r>
              <a:rPr lang="en-US" sz="1100" dirty="0" smtClean="0">
                <a:solidFill>
                  <a:srgbClr val="404040"/>
                </a:solidFill>
              </a:rPr>
              <a:t>Social media</a:t>
            </a:r>
          </a:p>
          <a:p>
            <a:pPr marL="171450" indent="-171450" eaLnBrk="1" hangingPunct="1">
              <a:buFont typeface="Arial" pitchFamily="34" charset="0"/>
              <a:buChar char="•"/>
            </a:pPr>
            <a:r>
              <a:rPr lang="en-US" sz="1100" dirty="0" smtClean="0">
                <a:solidFill>
                  <a:srgbClr val="404040"/>
                </a:solidFill>
              </a:rPr>
              <a:t>Social action sites</a:t>
            </a:r>
            <a:endParaRPr lang="en-US" sz="1100" dirty="0">
              <a:solidFill>
                <a:srgbClr val="404040"/>
              </a:solidFill>
            </a:endParaRPr>
          </a:p>
        </p:txBody>
      </p:sp>
      <p:sp>
        <p:nvSpPr>
          <p:cNvPr id="2" name="Rectangular Callout 1"/>
          <p:cNvSpPr>
            <a:spLocks noChangeArrowheads="1"/>
          </p:cNvSpPr>
          <p:nvPr/>
        </p:nvSpPr>
        <p:spPr bwMode="auto">
          <a:xfrm>
            <a:off x="5213350" y="945747"/>
            <a:ext cx="2623075" cy="1890174"/>
          </a:xfrm>
          <a:prstGeom prst="wedgeRectCallout">
            <a:avLst>
              <a:gd name="adj1" fmla="val -43421"/>
              <a:gd name="adj2" fmla="val 85606"/>
            </a:avLst>
          </a:prstGeom>
          <a:gradFill rotWithShape="1">
            <a:gsLst>
              <a:gs pos="0">
                <a:schemeClr val="bg1">
                  <a:lumMod val="85000"/>
                </a:schemeClr>
              </a:gs>
              <a:gs pos="19000">
                <a:srgbClr val="F2F2F2"/>
              </a:gs>
              <a:gs pos="60001">
                <a:srgbClr val="D9D9D9"/>
              </a:gs>
              <a:gs pos="100000">
                <a:srgbClr val="BFBFBF"/>
              </a:gs>
            </a:gsLst>
            <a:lin ang="5400000"/>
          </a:gradFill>
          <a:ln>
            <a:noFill/>
          </a:ln>
          <a:effectLst>
            <a:outerShdw dist="12700" dir="2700000" algn="tl" rotWithShape="0">
              <a:srgbClr val="808080">
                <a:alpha val="78000"/>
              </a:srgbClr>
            </a:outerShdw>
          </a:effectLst>
          <a:extLst/>
        </p:spPr>
        <p:txBody>
          <a:bodyPr anchor="ctr"/>
          <a:lstStyle/>
          <a:p>
            <a:pPr algn="ctr"/>
            <a:endParaRPr lang="nb-NO">
              <a:solidFill>
                <a:srgbClr val="404040"/>
              </a:solidFill>
            </a:endParaRPr>
          </a:p>
        </p:txBody>
      </p:sp>
      <p:sp>
        <p:nvSpPr>
          <p:cNvPr id="75" name="Rectangular Callout 74"/>
          <p:cNvSpPr>
            <a:spLocks noChangeArrowheads="1"/>
          </p:cNvSpPr>
          <p:nvPr/>
        </p:nvSpPr>
        <p:spPr bwMode="auto">
          <a:xfrm>
            <a:off x="1168400" y="1153331"/>
            <a:ext cx="2624504" cy="1531132"/>
          </a:xfrm>
          <a:prstGeom prst="wedgeRectCallout">
            <a:avLst>
              <a:gd name="adj1" fmla="val 49367"/>
              <a:gd name="adj2" fmla="val 88117"/>
            </a:avLst>
          </a:prstGeom>
          <a:gradFill rotWithShape="1">
            <a:gsLst>
              <a:gs pos="0">
                <a:schemeClr val="bg1">
                  <a:lumMod val="85000"/>
                </a:schemeClr>
              </a:gs>
              <a:gs pos="19000">
                <a:srgbClr val="F2F2F2"/>
              </a:gs>
              <a:gs pos="60001">
                <a:srgbClr val="D9D9D9"/>
              </a:gs>
              <a:gs pos="100000">
                <a:srgbClr val="BFBFBF"/>
              </a:gs>
            </a:gsLst>
            <a:lin ang="5400000"/>
          </a:gradFill>
          <a:ln>
            <a:noFill/>
          </a:ln>
          <a:effectLst>
            <a:outerShdw dist="12700" dir="2700000" algn="tl" rotWithShape="0">
              <a:srgbClr val="808080">
                <a:alpha val="78000"/>
              </a:srgbClr>
            </a:outerShdw>
          </a:effectLst>
          <a:extLst/>
        </p:spPr>
        <p:txBody>
          <a:bodyPr anchor="ctr"/>
          <a:lstStyle/>
          <a:p>
            <a:pPr algn="ctr"/>
            <a:endParaRPr lang="nb-NO">
              <a:solidFill>
                <a:srgbClr val="404040"/>
              </a:solidFill>
            </a:endParaRPr>
          </a:p>
        </p:txBody>
      </p:sp>
      <p:sp>
        <p:nvSpPr>
          <p:cNvPr id="76" name="Rectangular Callout 75"/>
          <p:cNvSpPr>
            <a:spLocks noChangeArrowheads="1"/>
          </p:cNvSpPr>
          <p:nvPr/>
        </p:nvSpPr>
        <p:spPr bwMode="auto">
          <a:xfrm>
            <a:off x="1576410" y="4501747"/>
            <a:ext cx="2623075" cy="1154743"/>
          </a:xfrm>
          <a:prstGeom prst="wedgeRectCallout">
            <a:avLst>
              <a:gd name="adj1" fmla="val 34088"/>
              <a:gd name="adj2" fmla="val -102465"/>
            </a:avLst>
          </a:prstGeom>
          <a:gradFill rotWithShape="1">
            <a:gsLst>
              <a:gs pos="0">
                <a:srgbClr val="A6A6A6"/>
              </a:gs>
              <a:gs pos="41000">
                <a:srgbClr val="F2F2F2"/>
              </a:gs>
              <a:gs pos="60001">
                <a:srgbClr val="D9D9D9"/>
              </a:gs>
              <a:gs pos="100000">
                <a:srgbClr val="BFBFBF"/>
              </a:gs>
            </a:gsLst>
            <a:lin ang="5400000"/>
          </a:gradFill>
          <a:ln>
            <a:noFill/>
          </a:ln>
          <a:effectLst>
            <a:outerShdw dist="12700" dir="2700000" algn="tl" rotWithShape="0">
              <a:srgbClr val="808080">
                <a:alpha val="78000"/>
              </a:srgbClr>
            </a:outerShdw>
          </a:effectLst>
          <a:extLst>
            <a:ext uri="{91240B29-F687-4F45-9708-019B960494DF}">
              <a14:hiddenLine xmlns:a14="http://schemas.microsoft.com/office/drawing/2010/main" w="28575">
                <a:solidFill>
                  <a:srgbClr val="000000"/>
                </a:solidFill>
                <a:miter lim="800000"/>
                <a:headEnd/>
                <a:tailEnd/>
              </a14:hiddenLine>
            </a:ext>
          </a:extLst>
        </p:spPr>
        <p:txBody>
          <a:bodyPr anchor="ctr"/>
          <a:lstStyle/>
          <a:p>
            <a:pPr algn="ctr"/>
            <a:endParaRPr lang="nb-NO">
              <a:solidFill>
                <a:srgbClr val="404040"/>
              </a:solidFill>
            </a:endParaRPr>
          </a:p>
        </p:txBody>
      </p:sp>
      <p:sp>
        <p:nvSpPr>
          <p:cNvPr id="15370" name="TextBox 2"/>
          <p:cNvSpPr txBox="1">
            <a:spLocks noChangeArrowheads="1"/>
          </p:cNvSpPr>
          <p:nvPr/>
        </p:nvSpPr>
        <p:spPr bwMode="auto">
          <a:xfrm>
            <a:off x="1341438" y="1187056"/>
            <a:ext cx="21552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105" charset="0"/>
                <a:ea typeface="MS PGothic" pitchFamily="34" charset="-128"/>
              </a:defRPr>
            </a:lvl1pPr>
            <a:lvl2pPr marL="37931725" indent="-37474525" eaLnBrk="0" hangingPunct="0">
              <a:defRPr sz="2400">
                <a:solidFill>
                  <a:schemeClr val="tx1"/>
                </a:solidFill>
                <a:latin typeface="Calibri" pitchFamily="-105" charset="0"/>
                <a:ea typeface="MS PGothic" pitchFamily="34" charset="-128"/>
              </a:defRPr>
            </a:lvl2pPr>
            <a:lvl3pPr eaLnBrk="0" hangingPunct="0">
              <a:defRPr sz="2400">
                <a:solidFill>
                  <a:schemeClr val="tx1"/>
                </a:solidFill>
                <a:latin typeface="Calibri" pitchFamily="-105" charset="0"/>
                <a:ea typeface="MS PGothic" pitchFamily="34" charset="-128"/>
              </a:defRPr>
            </a:lvl3pPr>
            <a:lvl4pPr eaLnBrk="0" hangingPunct="0">
              <a:defRPr sz="2400">
                <a:solidFill>
                  <a:schemeClr val="tx1"/>
                </a:solidFill>
                <a:latin typeface="Calibri" pitchFamily="-105" charset="0"/>
                <a:ea typeface="MS PGothic" pitchFamily="34" charset="-128"/>
              </a:defRPr>
            </a:lvl4pPr>
            <a:lvl5pPr eaLnBrk="0" hangingPunct="0">
              <a:defRPr sz="2400">
                <a:solidFill>
                  <a:schemeClr val="tx1"/>
                </a:solidFill>
                <a:latin typeface="Calibri" pitchFamily="-105" charset="0"/>
                <a:ea typeface="MS PGothic" pitchFamily="34" charset="-128"/>
              </a:defRPr>
            </a:lvl5pPr>
            <a:lvl6pPr marL="457200" eaLnBrk="0" fontAlgn="base" hangingPunct="0">
              <a:spcBef>
                <a:spcPct val="0"/>
              </a:spcBef>
              <a:spcAft>
                <a:spcPct val="0"/>
              </a:spcAft>
              <a:defRPr sz="2400">
                <a:solidFill>
                  <a:schemeClr val="tx1"/>
                </a:solidFill>
                <a:latin typeface="Calibri" pitchFamily="-105" charset="0"/>
                <a:ea typeface="MS PGothic" pitchFamily="34" charset="-128"/>
              </a:defRPr>
            </a:lvl6pPr>
            <a:lvl7pPr marL="914400" eaLnBrk="0" fontAlgn="base" hangingPunct="0">
              <a:spcBef>
                <a:spcPct val="0"/>
              </a:spcBef>
              <a:spcAft>
                <a:spcPct val="0"/>
              </a:spcAft>
              <a:defRPr sz="2400">
                <a:solidFill>
                  <a:schemeClr val="tx1"/>
                </a:solidFill>
                <a:latin typeface="Calibri" pitchFamily="-105" charset="0"/>
                <a:ea typeface="MS PGothic" pitchFamily="34" charset="-128"/>
              </a:defRPr>
            </a:lvl7pPr>
            <a:lvl8pPr marL="1371600" eaLnBrk="0" fontAlgn="base" hangingPunct="0">
              <a:spcBef>
                <a:spcPct val="0"/>
              </a:spcBef>
              <a:spcAft>
                <a:spcPct val="0"/>
              </a:spcAft>
              <a:defRPr sz="2400">
                <a:solidFill>
                  <a:schemeClr val="tx1"/>
                </a:solidFill>
                <a:latin typeface="Calibri" pitchFamily="-105" charset="0"/>
                <a:ea typeface="MS PGothic" pitchFamily="34" charset="-128"/>
              </a:defRPr>
            </a:lvl8pPr>
            <a:lvl9pPr marL="1828800" eaLnBrk="0" fontAlgn="base" hangingPunct="0">
              <a:spcBef>
                <a:spcPct val="0"/>
              </a:spcBef>
              <a:spcAft>
                <a:spcPct val="0"/>
              </a:spcAft>
              <a:defRPr sz="2400">
                <a:solidFill>
                  <a:schemeClr val="tx1"/>
                </a:solidFill>
                <a:latin typeface="Calibri" pitchFamily="-105" charset="0"/>
                <a:ea typeface="MS PGothic" pitchFamily="34" charset="-128"/>
              </a:defRPr>
            </a:lvl9pPr>
          </a:lstStyle>
          <a:p>
            <a:pPr eaLnBrk="1" hangingPunct="1"/>
            <a:r>
              <a:rPr lang="en-US" sz="1200" b="1" dirty="0" smtClean="0">
                <a:solidFill>
                  <a:srgbClr val="404040"/>
                </a:solidFill>
              </a:rPr>
              <a:t>Content Management Systems</a:t>
            </a:r>
            <a:endParaRPr lang="en-US" sz="1200" b="1" dirty="0">
              <a:solidFill>
                <a:srgbClr val="404040"/>
              </a:solidFill>
            </a:endParaRPr>
          </a:p>
        </p:txBody>
      </p:sp>
      <p:sp>
        <p:nvSpPr>
          <p:cNvPr id="15371" name="TextBox 76"/>
          <p:cNvSpPr txBox="1">
            <a:spLocks noChangeArrowheads="1"/>
          </p:cNvSpPr>
          <p:nvPr/>
        </p:nvSpPr>
        <p:spPr bwMode="auto">
          <a:xfrm>
            <a:off x="5335588" y="932508"/>
            <a:ext cx="22320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105" charset="0"/>
                <a:ea typeface="MS PGothic" pitchFamily="34" charset="-128"/>
              </a:defRPr>
            </a:lvl1pPr>
            <a:lvl2pPr marL="37931725" indent="-37474525" eaLnBrk="0" hangingPunct="0">
              <a:defRPr sz="2400">
                <a:solidFill>
                  <a:schemeClr val="tx1"/>
                </a:solidFill>
                <a:latin typeface="Calibri" pitchFamily="-105" charset="0"/>
                <a:ea typeface="MS PGothic" pitchFamily="34" charset="-128"/>
              </a:defRPr>
            </a:lvl2pPr>
            <a:lvl3pPr eaLnBrk="0" hangingPunct="0">
              <a:defRPr sz="2400">
                <a:solidFill>
                  <a:schemeClr val="tx1"/>
                </a:solidFill>
                <a:latin typeface="Calibri" pitchFamily="-105" charset="0"/>
                <a:ea typeface="MS PGothic" pitchFamily="34" charset="-128"/>
              </a:defRPr>
            </a:lvl3pPr>
            <a:lvl4pPr eaLnBrk="0" hangingPunct="0">
              <a:defRPr sz="2400">
                <a:solidFill>
                  <a:schemeClr val="tx1"/>
                </a:solidFill>
                <a:latin typeface="Calibri" pitchFamily="-105" charset="0"/>
                <a:ea typeface="MS PGothic" pitchFamily="34" charset="-128"/>
              </a:defRPr>
            </a:lvl4pPr>
            <a:lvl5pPr eaLnBrk="0" hangingPunct="0">
              <a:defRPr sz="2400">
                <a:solidFill>
                  <a:schemeClr val="tx1"/>
                </a:solidFill>
                <a:latin typeface="Calibri" pitchFamily="-105" charset="0"/>
                <a:ea typeface="MS PGothic" pitchFamily="34" charset="-128"/>
              </a:defRPr>
            </a:lvl5pPr>
            <a:lvl6pPr marL="457200" eaLnBrk="0" fontAlgn="base" hangingPunct="0">
              <a:spcBef>
                <a:spcPct val="0"/>
              </a:spcBef>
              <a:spcAft>
                <a:spcPct val="0"/>
              </a:spcAft>
              <a:defRPr sz="2400">
                <a:solidFill>
                  <a:schemeClr val="tx1"/>
                </a:solidFill>
                <a:latin typeface="Calibri" pitchFamily="-105" charset="0"/>
                <a:ea typeface="MS PGothic" pitchFamily="34" charset="-128"/>
              </a:defRPr>
            </a:lvl6pPr>
            <a:lvl7pPr marL="914400" eaLnBrk="0" fontAlgn="base" hangingPunct="0">
              <a:spcBef>
                <a:spcPct val="0"/>
              </a:spcBef>
              <a:spcAft>
                <a:spcPct val="0"/>
              </a:spcAft>
              <a:defRPr sz="2400">
                <a:solidFill>
                  <a:schemeClr val="tx1"/>
                </a:solidFill>
                <a:latin typeface="Calibri" pitchFamily="-105" charset="0"/>
                <a:ea typeface="MS PGothic" pitchFamily="34" charset="-128"/>
              </a:defRPr>
            </a:lvl7pPr>
            <a:lvl8pPr marL="1371600" eaLnBrk="0" fontAlgn="base" hangingPunct="0">
              <a:spcBef>
                <a:spcPct val="0"/>
              </a:spcBef>
              <a:spcAft>
                <a:spcPct val="0"/>
              </a:spcAft>
              <a:defRPr sz="2400">
                <a:solidFill>
                  <a:schemeClr val="tx1"/>
                </a:solidFill>
                <a:latin typeface="Calibri" pitchFamily="-105" charset="0"/>
                <a:ea typeface="MS PGothic" pitchFamily="34" charset="-128"/>
              </a:defRPr>
            </a:lvl8pPr>
            <a:lvl9pPr marL="1828800" eaLnBrk="0" fontAlgn="base" hangingPunct="0">
              <a:spcBef>
                <a:spcPct val="0"/>
              </a:spcBef>
              <a:spcAft>
                <a:spcPct val="0"/>
              </a:spcAft>
              <a:defRPr sz="2400">
                <a:solidFill>
                  <a:schemeClr val="tx1"/>
                </a:solidFill>
                <a:latin typeface="Calibri" pitchFamily="-105" charset="0"/>
                <a:ea typeface="MS PGothic" pitchFamily="34" charset="-128"/>
              </a:defRPr>
            </a:lvl9pPr>
          </a:lstStyle>
          <a:p>
            <a:pPr eaLnBrk="1" hangingPunct="1"/>
            <a:r>
              <a:rPr lang="en-US" sz="1200" b="1" dirty="0" smtClean="0">
                <a:solidFill>
                  <a:srgbClr val="404040"/>
                </a:solidFill>
              </a:rPr>
              <a:t>Publication &amp; Exhibition Platforms</a:t>
            </a:r>
            <a:endParaRPr lang="en-US" sz="1200" b="1" dirty="0">
              <a:solidFill>
                <a:srgbClr val="404040"/>
              </a:solidFill>
            </a:endParaRPr>
          </a:p>
        </p:txBody>
      </p:sp>
      <p:sp>
        <p:nvSpPr>
          <p:cNvPr id="15372" name="TextBox 77"/>
          <p:cNvSpPr txBox="1">
            <a:spLocks noChangeArrowheads="1"/>
          </p:cNvSpPr>
          <p:nvPr/>
        </p:nvSpPr>
        <p:spPr bwMode="auto">
          <a:xfrm>
            <a:off x="1703410" y="4568042"/>
            <a:ext cx="12201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105" charset="0"/>
                <a:ea typeface="MS PGothic" pitchFamily="34" charset="-128"/>
              </a:defRPr>
            </a:lvl1pPr>
            <a:lvl2pPr marL="37931725" indent="-37474525" eaLnBrk="0" hangingPunct="0">
              <a:defRPr sz="2400">
                <a:solidFill>
                  <a:schemeClr val="tx1"/>
                </a:solidFill>
                <a:latin typeface="Calibri" pitchFamily="-105" charset="0"/>
                <a:ea typeface="MS PGothic" pitchFamily="34" charset="-128"/>
              </a:defRPr>
            </a:lvl2pPr>
            <a:lvl3pPr eaLnBrk="0" hangingPunct="0">
              <a:defRPr sz="2400">
                <a:solidFill>
                  <a:schemeClr val="tx1"/>
                </a:solidFill>
                <a:latin typeface="Calibri" pitchFamily="-105" charset="0"/>
                <a:ea typeface="MS PGothic" pitchFamily="34" charset="-128"/>
              </a:defRPr>
            </a:lvl3pPr>
            <a:lvl4pPr eaLnBrk="0" hangingPunct="0">
              <a:defRPr sz="2400">
                <a:solidFill>
                  <a:schemeClr val="tx1"/>
                </a:solidFill>
                <a:latin typeface="Calibri" pitchFamily="-105" charset="0"/>
                <a:ea typeface="MS PGothic" pitchFamily="34" charset="-128"/>
              </a:defRPr>
            </a:lvl4pPr>
            <a:lvl5pPr eaLnBrk="0" hangingPunct="0">
              <a:defRPr sz="2400">
                <a:solidFill>
                  <a:schemeClr val="tx1"/>
                </a:solidFill>
                <a:latin typeface="Calibri" pitchFamily="-105" charset="0"/>
                <a:ea typeface="MS PGothic" pitchFamily="34" charset="-128"/>
              </a:defRPr>
            </a:lvl5pPr>
            <a:lvl6pPr marL="457200" eaLnBrk="0" fontAlgn="base" hangingPunct="0">
              <a:spcBef>
                <a:spcPct val="0"/>
              </a:spcBef>
              <a:spcAft>
                <a:spcPct val="0"/>
              </a:spcAft>
              <a:defRPr sz="2400">
                <a:solidFill>
                  <a:schemeClr val="tx1"/>
                </a:solidFill>
                <a:latin typeface="Calibri" pitchFamily="-105" charset="0"/>
                <a:ea typeface="MS PGothic" pitchFamily="34" charset="-128"/>
              </a:defRPr>
            </a:lvl6pPr>
            <a:lvl7pPr marL="914400" eaLnBrk="0" fontAlgn="base" hangingPunct="0">
              <a:spcBef>
                <a:spcPct val="0"/>
              </a:spcBef>
              <a:spcAft>
                <a:spcPct val="0"/>
              </a:spcAft>
              <a:defRPr sz="2400">
                <a:solidFill>
                  <a:schemeClr val="tx1"/>
                </a:solidFill>
                <a:latin typeface="Calibri" pitchFamily="-105" charset="0"/>
                <a:ea typeface="MS PGothic" pitchFamily="34" charset="-128"/>
              </a:defRPr>
            </a:lvl7pPr>
            <a:lvl8pPr marL="1371600" eaLnBrk="0" fontAlgn="base" hangingPunct="0">
              <a:spcBef>
                <a:spcPct val="0"/>
              </a:spcBef>
              <a:spcAft>
                <a:spcPct val="0"/>
              </a:spcAft>
              <a:defRPr sz="2400">
                <a:solidFill>
                  <a:schemeClr val="tx1"/>
                </a:solidFill>
                <a:latin typeface="Calibri" pitchFamily="-105" charset="0"/>
                <a:ea typeface="MS PGothic" pitchFamily="34" charset="-128"/>
              </a:defRPr>
            </a:lvl8pPr>
            <a:lvl9pPr marL="1828800" eaLnBrk="0" fontAlgn="base" hangingPunct="0">
              <a:spcBef>
                <a:spcPct val="0"/>
              </a:spcBef>
              <a:spcAft>
                <a:spcPct val="0"/>
              </a:spcAft>
              <a:defRPr sz="2400">
                <a:solidFill>
                  <a:schemeClr val="tx1"/>
                </a:solidFill>
                <a:latin typeface="Calibri" pitchFamily="-105" charset="0"/>
                <a:ea typeface="MS PGothic" pitchFamily="34" charset="-128"/>
              </a:defRPr>
            </a:lvl9pPr>
          </a:lstStyle>
          <a:p>
            <a:pPr eaLnBrk="1" hangingPunct="1"/>
            <a:r>
              <a:rPr lang="en-US" sz="1200" b="1" dirty="0" smtClean="0">
                <a:solidFill>
                  <a:srgbClr val="404040"/>
                </a:solidFill>
              </a:rPr>
              <a:t>Social Media</a:t>
            </a:r>
            <a:endParaRPr lang="en-US" sz="1200" b="1" dirty="0">
              <a:solidFill>
                <a:srgbClr val="404040"/>
              </a:solidFill>
            </a:endParaRPr>
          </a:p>
        </p:txBody>
      </p:sp>
      <p:sp>
        <p:nvSpPr>
          <p:cNvPr id="15373" name="TextBox 6"/>
          <p:cNvSpPr txBox="1">
            <a:spLocks noChangeArrowheads="1"/>
          </p:cNvSpPr>
          <p:nvPr/>
        </p:nvSpPr>
        <p:spPr bwMode="auto">
          <a:xfrm>
            <a:off x="1341438" y="1422166"/>
            <a:ext cx="209731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105" charset="0"/>
                <a:ea typeface="MS PGothic" pitchFamily="34" charset="-128"/>
              </a:defRPr>
            </a:lvl1pPr>
            <a:lvl2pPr marL="37931725" indent="-37474525" eaLnBrk="0" hangingPunct="0">
              <a:defRPr sz="2400">
                <a:solidFill>
                  <a:schemeClr val="tx1"/>
                </a:solidFill>
                <a:latin typeface="Calibri" pitchFamily="-105" charset="0"/>
                <a:ea typeface="MS PGothic" pitchFamily="34" charset="-128"/>
              </a:defRPr>
            </a:lvl2pPr>
            <a:lvl3pPr eaLnBrk="0" hangingPunct="0">
              <a:defRPr sz="2400">
                <a:solidFill>
                  <a:schemeClr val="tx1"/>
                </a:solidFill>
                <a:latin typeface="Calibri" pitchFamily="-105" charset="0"/>
                <a:ea typeface="MS PGothic" pitchFamily="34" charset="-128"/>
              </a:defRPr>
            </a:lvl3pPr>
            <a:lvl4pPr eaLnBrk="0" hangingPunct="0">
              <a:defRPr sz="2400">
                <a:solidFill>
                  <a:schemeClr val="tx1"/>
                </a:solidFill>
                <a:latin typeface="Calibri" pitchFamily="-105" charset="0"/>
                <a:ea typeface="MS PGothic" pitchFamily="34" charset="-128"/>
              </a:defRPr>
            </a:lvl4pPr>
            <a:lvl5pPr eaLnBrk="0" hangingPunct="0">
              <a:defRPr sz="2400">
                <a:solidFill>
                  <a:schemeClr val="tx1"/>
                </a:solidFill>
                <a:latin typeface="Calibri" pitchFamily="-105" charset="0"/>
                <a:ea typeface="MS PGothic" pitchFamily="34" charset="-128"/>
              </a:defRPr>
            </a:lvl5pPr>
            <a:lvl6pPr marL="457200" eaLnBrk="0" fontAlgn="base" hangingPunct="0">
              <a:spcBef>
                <a:spcPct val="0"/>
              </a:spcBef>
              <a:spcAft>
                <a:spcPct val="0"/>
              </a:spcAft>
              <a:defRPr sz="2400">
                <a:solidFill>
                  <a:schemeClr val="tx1"/>
                </a:solidFill>
                <a:latin typeface="Calibri" pitchFamily="-105" charset="0"/>
                <a:ea typeface="MS PGothic" pitchFamily="34" charset="-128"/>
              </a:defRPr>
            </a:lvl6pPr>
            <a:lvl7pPr marL="914400" eaLnBrk="0" fontAlgn="base" hangingPunct="0">
              <a:spcBef>
                <a:spcPct val="0"/>
              </a:spcBef>
              <a:spcAft>
                <a:spcPct val="0"/>
              </a:spcAft>
              <a:defRPr sz="2400">
                <a:solidFill>
                  <a:schemeClr val="tx1"/>
                </a:solidFill>
                <a:latin typeface="Calibri" pitchFamily="-105" charset="0"/>
                <a:ea typeface="MS PGothic" pitchFamily="34" charset="-128"/>
              </a:defRPr>
            </a:lvl7pPr>
            <a:lvl8pPr marL="1371600" eaLnBrk="0" fontAlgn="base" hangingPunct="0">
              <a:spcBef>
                <a:spcPct val="0"/>
              </a:spcBef>
              <a:spcAft>
                <a:spcPct val="0"/>
              </a:spcAft>
              <a:defRPr sz="2400">
                <a:solidFill>
                  <a:schemeClr val="tx1"/>
                </a:solidFill>
                <a:latin typeface="Calibri" pitchFamily="-105" charset="0"/>
                <a:ea typeface="MS PGothic" pitchFamily="34" charset="-128"/>
              </a:defRPr>
            </a:lvl8pPr>
            <a:lvl9pPr marL="1828800" eaLnBrk="0" fontAlgn="base" hangingPunct="0">
              <a:spcBef>
                <a:spcPct val="0"/>
              </a:spcBef>
              <a:spcAft>
                <a:spcPct val="0"/>
              </a:spcAft>
              <a:defRPr sz="2400">
                <a:solidFill>
                  <a:schemeClr val="tx1"/>
                </a:solidFill>
                <a:latin typeface="Calibri" pitchFamily="-105" charset="0"/>
                <a:ea typeface="MS PGothic" pitchFamily="34" charset="-128"/>
              </a:defRPr>
            </a:lvl9pPr>
          </a:lstStyle>
          <a:p>
            <a:pPr marL="171450" indent="-171450" eaLnBrk="1" hangingPunct="1">
              <a:buFont typeface="Arial" pitchFamily="34" charset="0"/>
              <a:buChar char="•"/>
            </a:pPr>
            <a:r>
              <a:rPr lang="en-US" sz="1200" dirty="0" err="1" smtClean="0">
                <a:solidFill>
                  <a:srgbClr val="404040"/>
                </a:solidFill>
              </a:rPr>
              <a:t>Wordpress</a:t>
            </a:r>
            <a:endParaRPr lang="en-US" sz="1200" dirty="0" smtClean="0">
              <a:solidFill>
                <a:srgbClr val="404040"/>
              </a:solidFill>
            </a:endParaRPr>
          </a:p>
          <a:p>
            <a:pPr marL="171450" indent="-171450" eaLnBrk="1" hangingPunct="1">
              <a:buFont typeface="Arial" pitchFamily="34" charset="0"/>
              <a:buChar char="•"/>
            </a:pPr>
            <a:r>
              <a:rPr lang="en-US" sz="1200" dirty="0" smtClean="0">
                <a:solidFill>
                  <a:srgbClr val="404040"/>
                </a:solidFill>
              </a:rPr>
              <a:t>Drupal</a:t>
            </a:r>
          </a:p>
          <a:p>
            <a:pPr marL="171450" indent="-171450" eaLnBrk="1" hangingPunct="1">
              <a:buFont typeface="Arial" pitchFamily="34" charset="0"/>
              <a:buChar char="•"/>
            </a:pPr>
            <a:r>
              <a:rPr lang="en-US" sz="1200" dirty="0" err="1" smtClean="0">
                <a:solidFill>
                  <a:srgbClr val="404040"/>
                </a:solidFill>
              </a:rPr>
              <a:t>Joomla</a:t>
            </a:r>
            <a:endParaRPr lang="en-US" sz="1200" dirty="0" smtClean="0">
              <a:solidFill>
                <a:srgbClr val="404040"/>
              </a:solidFill>
            </a:endParaRPr>
          </a:p>
          <a:p>
            <a:pPr marL="171450" indent="-171450" eaLnBrk="1" hangingPunct="1">
              <a:buFont typeface="Arial" pitchFamily="34" charset="0"/>
              <a:buChar char="•"/>
            </a:pPr>
            <a:r>
              <a:rPr lang="en-US" sz="1200" dirty="0" err="1" smtClean="0">
                <a:solidFill>
                  <a:srgbClr val="404040"/>
                </a:solidFill>
              </a:rPr>
              <a:t>MediaWiki</a:t>
            </a:r>
            <a:endParaRPr lang="en-US" sz="1200" dirty="0" smtClean="0">
              <a:solidFill>
                <a:srgbClr val="404040"/>
              </a:solidFill>
            </a:endParaRPr>
          </a:p>
          <a:p>
            <a:pPr marL="171450" indent="-171450" eaLnBrk="1" hangingPunct="1">
              <a:buFont typeface="Arial" pitchFamily="34" charset="0"/>
              <a:buChar char="•"/>
            </a:pPr>
            <a:r>
              <a:rPr lang="en-US" sz="1200" dirty="0" smtClean="0">
                <a:solidFill>
                  <a:srgbClr val="404040"/>
                </a:solidFill>
              </a:rPr>
              <a:t>PBWiki</a:t>
            </a:r>
          </a:p>
          <a:p>
            <a:pPr marL="171450" indent="-171450" eaLnBrk="1" hangingPunct="1">
              <a:buFont typeface="Arial" pitchFamily="34" charset="0"/>
              <a:buChar char="•"/>
            </a:pPr>
            <a:r>
              <a:rPr lang="en-US" sz="1200" dirty="0" smtClean="0">
                <a:solidFill>
                  <a:srgbClr val="404040"/>
                </a:solidFill>
              </a:rPr>
              <a:t>Radiant</a:t>
            </a:r>
            <a:endParaRPr lang="en-US" sz="1200" dirty="0">
              <a:solidFill>
                <a:srgbClr val="404040"/>
              </a:solidFill>
            </a:endParaRPr>
          </a:p>
        </p:txBody>
      </p:sp>
      <p:sp>
        <p:nvSpPr>
          <p:cNvPr id="15374" name="TextBox 78"/>
          <p:cNvSpPr txBox="1">
            <a:spLocks noChangeArrowheads="1"/>
          </p:cNvSpPr>
          <p:nvPr/>
        </p:nvSpPr>
        <p:spPr bwMode="auto">
          <a:xfrm>
            <a:off x="5340100" y="1352715"/>
            <a:ext cx="209731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105" charset="0"/>
                <a:ea typeface="MS PGothic" pitchFamily="34" charset="-128"/>
              </a:defRPr>
            </a:lvl1pPr>
            <a:lvl2pPr marL="37931725" indent="-37474525" eaLnBrk="0" hangingPunct="0">
              <a:defRPr sz="2400">
                <a:solidFill>
                  <a:schemeClr val="tx1"/>
                </a:solidFill>
                <a:latin typeface="Calibri" pitchFamily="-105" charset="0"/>
                <a:ea typeface="MS PGothic" pitchFamily="34" charset="-128"/>
              </a:defRPr>
            </a:lvl2pPr>
            <a:lvl3pPr eaLnBrk="0" hangingPunct="0">
              <a:defRPr sz="2400">
                <a:solidFill>
                  <a:schemeClr val="tx1"/>
                </a:solidFill>
                <a:latin typeface="Calibri" pitchFamily="-105" charset="0"/>
                <a:ea typeface="MS PGothic" pitchFamily="34" charset="-128"/>
              </a:defRPr>
            </a:lvl3pPr>
            <a:lvl4pPr eaLnBrk="0" hangingPunct="0">
              <a:defRPr sz="2400">
                <a:solidFill>
                  <a:schemeClr val="tx1"/>
                </a:solidFill>
                <a:latin typeface="Calibri" pitchFamily="-105" charset="0"/>
                <a:ea typeface="MS PGothic" pitchFamily="34" charset="-128"/>
              </a:defRPr>
            </a:lvl4pPr>
            <a:lvl5pPr eaLnBrk="0" hangingPunct="0">
              <a:defRPr sz="2400">
                <a:solidFill>
                  <a:schemeClr val="tx1"/>
                </a:solidFill>
                <a:latin typeface="Calibri" pitchFamily="-105" charset="0"/>
                <a:ea typeface="MS PGothic" pitchFamily="34" charset="-128"/>
              </a:defRPr>
            </a:lvl5pPr>
            <a:lvl6pPr marL="457200" eaLnBrk="0" fontAlgn="base" hangingPunct="0">
              <a:spcBef>
                <a:spcPct val="0"/>
              </a:spcBef>
              <a:spcAft>
                <a:spcPct val="0"/>
              </a:spcAft>
              <a:defRPr sz="2400">
                <a:solidFill>
                  <a:schemeClr val="tx1"/>
                </a:solidFill>
                <a:latin typeface="Calibri" pitchFamily="-105" charset="0"/>
                <a:ea typeface="MS PGothic" pitchFamily="34" charset="-128"/>
              </a:defRPr>
            </a:lvl6pPr>
            <a:lvl7pPr marL="914400" eaLnBrk="0" fontAlgn="base" hangingPunct="0">
              <a:spcBef>
                <a:spcPct val="0"/>
              </a:spcBef>
              <a:spcAft>
                <a:spcPct val="0"/>
              </a:spcAft>
              <a:defRPr sz="2400">
                <a:solidFill>
                  <a:schemeClr val="tx1"/>
                </a:solidFill>
                <a:latin typeface="Calibri" pitchFamily="-105" charset="0"/>
                <a:ea typeface="MS PGothic" pitchFamily="34" charset="-128"/>
              </a:defRPr>
            </a:lvl7pPr>
            <a:lvl8pPr marL="1371600" eaLnBrk="0" fontAlgn="base" hangingPunct="0">
              <a:spcBef>
                <a:spcPct val="0"/>
              </a:spcBef>
              <a:spcAft>
                <a:spcPct val="0"/>
              </a:spcAft>
              <a:defRPr sz="2400">
                <a:solidFill>
                  <a:schemeClr val="tx1"/>
                </a:solidFill>
                <a:latin typeface="Calibri" pitchFamily="-105" charset="0"/>
                <a:ea typeface="MS PGothic" pitchFamily="34" charset="-128"/>
              </a:defRPr>
            </a:lvl8pPr>
            <a:lvl9pPr marL="1828800" eaLnBrk="0" fontAlgn="base" hangingPunct="0">
              <a:spcBef>
                <a:spcPct val="0"/>
              </a:spcBef>
              <a:spcAft>
                <a:spcPct val="0"/>
              </a:spcAft>
              <a:defRPr sz="2400">
                <a:solidFill>
                  <a:schemeClr val="tx1"/>
                </a:solidFill>
                <a:latin typeface="Calibri" pitchFamily="-105" charset="0"/>
                <a:ea typeface="MS PGothic" pitchFamily="34" charset="-128"/>
              </a:defRPr>
            </a:lvl9pPr>
          </a:lstStyle>
          <a:p>
            <a:pPr marL="171450" indent="-171450" eaLnBrk="1" hangingPunct="1">
              <a:buFont typeface="Arial" pitchFamily="34" charset="0"/>
              <a:buChar char="•"/>
            </a:pPr>
            <a:r>
              <a:rPr lang="en-US" sz="1200" dirty="0" smtClean="0">
                <a:solidFill>
                  <a:srgbClr val="404040"/>
                </a:solidFill>
              </a:rPr>
              <a:t>Open Journal Systems</a:t>
            </a:r>
          </a:p>
          <a:p>
            <a:pPr marL="171450" indent="-171450" eaLnBrk="1" hangingPunct="1">
              <a:buFont typeface="Arial" pitchFamily="34" charset="0"/>
              <a:buChar char="•"/>
            </a:pPr>
            <a:r>
              <a:rPr lang="en-US" sz="1200" dirty="0" smtClean="0">
                <a:solidFill>
                  <a:srgbClr val="404040"/>
                </a:solidFill>
              </a:rPr>
              <a:t>CommentPress</a:t>
            </a:r>
          </a:p>
          <a:p>
            <a:pPr marL="171450" indent="-171450" eaLnBrk="1" hangingPunct="1">
              <a:buFont typeface="Arial" pitchFamily="34" charset="0"/>
              <a:buChar char="•"/>
            </a:pPr>
            <a:r>
              <a:rPr lang="en-US" sz="1200" dirty="0" err="1" smtClean="0">
                <a:solidFill>
                  <a:srgbClr val="404040"/>
                </a:solidFill>
              </a:rPr>
              <a:t>Omeka</a:t>
            </a:r>
            <a:endParaRPr lang="en-US" sz="1200" dirty="0" smtClean="0">
              <a:solidFill>
                <a:srgbClr val="404040"/>
              </a:solidFill>
            </a:endParaRPr>
          </a:p>
          <a:p>
            <a:pPr marL="171450" indent="-171450" eaLnBrk="1" hangingPunct="1">
              <a:buFont typeface="Arial" pitchFamily="34" charset="0"/>
              <a:buChar char="•"/>
            </a:pPr>
            <a:r>
              <a:rPr lang="en-US" sz="1200" dirty="0" err="1" smtClean="0">
                <a:solidFill>
                  <a:srgbClr val="404040"/>
                </a:solidFill>
              </a:rPr>
              <a:t>Neatline</a:t>
            </a:r>
            <a:endParaRPr lang="en-US" sz="1200" dirty="0" smtClean="0">
              <a:solidFill>
                <a:srgbClr val="404040"/>
              </a:solidFill>
            </a:endParaRPr>
          </a:p>
          <a:p>
            <a:pPr marL="171450" indent="-171450" eaLnBrk="1" hangingPunct="1">
              <a:buFont typeface="Arial" pitchFamily="34" charset="0"/>
              <a:buChar char="•"/>
            </a:pPr>
            <a:r>
              <a:rPr lang="en-US" sz="1200" dirty="0" smtClean="0">
                <a:solidFill>
                  <a:srgbClr val="404040"/>
                </a:solidFill>
              </a:rPr>
              <a:t>Scalar</a:t>
            </a:r>
          </a:p>
          <a:p>
            <a:pPr marL="171450" indent="-171450" eaLnBrk="1" hangingPunct="1">
              <a:buFont typeface="Arial" pitchFamily="34" charset="0"/>
              <a:buChar char="•"/>
            </a:pPr>
            <a:r>
              <a:rPr lang="en-US" sz="1200" dirty="0" err="1" smtClean="0">
                <a:solidFill>
                  <a:srgbClr val="404040"/>
                </a:solidFill>
              </a:rPr>
              <a:t>Wix</a:t>
            </a:r>
            <a:endParaRPr lang="en-US" sz="1200" dirty="0" smtClean="0">
              <a:solidFill>
                <a:srgbClr val="404040"/>
              </a:solidFill>
            </a:endParaRPr>
          </a:p>
          <a:p>
            <a:pPr marL="171450" indent="-171450" eaLnBrk="1" hangingPunct="1">
              <a:buFont typeface="Arial" pitchFamily="34" charset="0"/>
              <a:buChar char="•"/>
            </a:pPr>
            <a:r>
              <a:rPr lang="en-US" sz="1200" dirty="0" smtClean="0">
                <a:solidFill>
                  <a:srgbClr val="404040"/>
                </a:solidFill>
              </a:rPr>
              <a:t>YouTube, Podcasts, etc.</a:t>
            </a:r>
            <a:endParaRPr lang="en-US" sz="1200" dirty="0">
              <a:solidFill>
                <a:srgbClr val="404040"/>
              </a:solidFill>
            </a:endParaRPr>
          </a:p>
        </p:txBody>
      </p:sp>
      <p:sp>
        <p:nvSpPr>
          <p:cNvPr id="15375" name="TextBox 79"/>
          <p:cNvSpPr txBox="1">
            <a:spLocks noChangeArrowheads="1"/>
          </p:cNvSpPr>
          <p:nvPr/>
        </p:nvSpPr>
        <p:spPr bwMode="auto">
          <a:xfrm>
            <a:off x="1703410" y="4818134"/>
            <a:ext cx="209874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105" charset="0"/>
                <a:ea typeface="MS PGothic" pitchFamily="34" charset="-128"/>
              </a:defRPr>
            </a:lvl1pPr>
            <a:lvl2pPr marL="37931725" indent="-37474525" eaLnBrk="0" hangingPunct="0">
              <a:defRPr sz="2400">
                <a:solidFill>
                  <a:schemeClr val="tx1"/>
                </a:solidFill>
                <a:latin typeface="Calibri" pitchFamily="-105" charset="0"/>
                <a:ea typeface="MS PGothic" pitchFamily="34" charset="-128"/>
              </a:defRPr>
            </a:lvl2pPr>
            <a:lvl3pPr eaLnBrk="0" hangingPunct="0">
              <a:defRPr sz="2400">
                <a:solidFill>
                  <a:schemeClr val="tx1"/>
                </a:solidFill>
                <a:latin typeface="Calibri" pitchFamily="-105" charset="0"/>
                <a:ea typeface="MS PGothic" pitchFamily="34" charset="-128"/>
              </a:defRPr>
            </a:lvl3pPr>
            <a:lvl4pPr eaLnBrk="0" hangingPunct="0">
              <a:defRPr sz="2400">
                <a:solidFill>
                  <a:schemeClr val="tx1"/>
                </a:solidFill>
                <a:latin typeface="Calibri" pitchFamily="-105" charset="0"/>
                <a:ea typeface="MS PGothic" pitchFamily="34" charset="-128"/>
              </a:defRPr>
            </a:lvl4pPr>
            <a:lvl5pPr eaLnBrk="0" hangingPunct="0">
              <a:defRPr sz="2400">
                <a:solidFill>
                  <a:schemeClr val="tx1"/>
                </a:solidFill>
                <a:latin typeface="Calibri" pitchFamily="-105" charset="0"/>
                <a:ea typeface="MS PGothic" pitchFamily="34" charset="-128"/>
              </a:defRPr>
            </a:lvl5pPr>
            <a:lvl6pPr marL="457200" eaLnBrk="0" fontAlgn="base" hangingPunct="0">
              <a:spcBef>
                <a:spcPct val="0"/>
              </a:spcBef>
              <a:spcAft>
                <a:spcPct val="0"/>
              </a:spcAft>
              <a:defRPr sz="2400">
                <a:solidFill>
                  <a:schemeClr val="tx1"/>
                </a:solidFill>
                <a:latin typeface="Calibri" pitchFamily="-105" charset="0"/>
                <a:ea typeface="MS PGothic" pitchFamily="34" charset="-128"/>
              </a:defRPr>
            </a:lvl6pPr>
            <a:lvl7pPr marL="914400" eaLnBrk="0" fontAlgn="base" hangingPunct="0">
              <a:spcBef>
                <a:spcPct val="0"/>
              </a:spcBef>
              <a:spcAft>
                <a:spcPct val="0"/>
              </a:spcAft>
              <a:defRPr sz="2400">
                <a:solidFill>
                  <a:schemeClr val="tx1"/>
                </a:solidFill>
                <a:latin typeface="Calibri" pitchFamily="-105" charset="0"/>
                <a:ea typeface="MS PGothic" pitchFamily="34" charset="-128"/>
              </a:defRPr>
            </a:lvl7pPr>
            <a:lvl8pPr marL="1371600" eaLnBrk="0" fontAlgn="base" hangingPunct="0">
              <a:spcBef>
                <a:spcPct val="0"/>
              </a:spcBef>
              <a:spcAft>
                <a:spcPct val="0"/>
              </a:spcAft>
              <a:defRPr sz="2400">
                <a:solidFill>
                  <a:schemeClr val="tx1"/>
                </a:solidFill>
                <a:latin typeface="Calibri" pitchFamily="-105" charset="0"/>
                <a:ea typeface="MS PGothic" pitchFamily="34" charset="-128"/>
              </a:defRPr>
            </a:lvl8pPr>
            <a:lvl9pPr marL="1828800" eaLnBrk="0" fontAlgn="base" hangingPunct="0">
              <a:spcBef>
                <a:spcPct val="0"/>
              </a:spcBef>
              <a:spcAft>
                <a:spcPct val="0"/>
              </a:spcAft>
              <a:defRPr sz="2400">
                <a:solidFill>
                  <a:schemeClr val="tx1"/>
                </a:solidFill>
                <a:latin typeface="Calibri" pitchFamily="-105" charset="0"/>
                <a:ea typeface="MS PGothic" pitchFamily="34" charset="-128"/>
              </a:defRPr>
            </a:lvl9pPr>
          </a:lstStyle>
          <a:p>
            <a:pPr marL="171450" indent="-171450" eaLnBrk="1" hangingPunct="1">
              <a:buFont typeface="Arial" pitchFamily="34" charset="0"/>
              <a:buChar char="•"/>
            </a:pPr>
            <a:r>
              <a:rPr lang="en-US" sz="1200" dirty="0" smtClean="0">
                <a:solidFill>
                  <a:srgbClr val="404040"/>
                </a:solidFill>
              </a:rPr>
              <a:t>Blogs</a:t>
            </a:r>
          </a:p>
          <a:p>
            <a:pPr marL="171450" indent="-171450" eaLnBrk="1" hangingPunct="1">
              <a:buFont typeface="Arial" pitchFamily="34" charset="0"/>
              <a:buChar char="•"/>
            </a:pPr>
            <a:r>
              <a:rPr lang="en-US" sz="1200" dirty="0" smtClean="0">
                <a:solidFill>
                  <a:srgbClr val="404040"/>
                </a:solidFill>
              </a:rPr>
              <a:t>Facebook</a:t>
            </a:r>
          </a:p>
          <a:p>
            <a:pPr marL="171450" indent="-171450" eaLnBrk="1" hangingPunct="1">
              <a:buFont typeface="Arial" pitchFamily="34" charset="0"/>
              <a:buChar char="•"/>
            </a:pPr>
            <a:r>
              <a:rPr lang="en-US" sz="1200" dirty="0" smtClean="0">
                <a:solidFill>
                  <a:srgbClr val="404040"/>
                </a:solidFill>
              </a:rPr>
              <a:t>Twitter</a:t>
            </a:r>
            <a:endParaRPr lang="en-US" sz="1200" dirty="0">
              <a:solidFill>
                <a:srgbClr val="404040"/>
              </a:solidFill>
            </a:endParaRPr>
          </a:p>
        </p:txBody>
      </p:sp>
      <p:sp>
        <p:nvSpPr>
          <p:cNvPr id="17" name="Rectangle 16"/>
          <p:cNvSpPr/>
          <p:nvPr/>
        </p:nvSpPr>
        <p:spPr>
          <a:xfrm>
            <a:off x="377975" y="304800"/>
            <a:ext cx="8610600" cy="461665"/>
          </a:xfrm>
          <a:prstGeom prst="rect">
            <a:avLst/>
          </a:prstGeom>
          <a:effectLst>
            <a:reflection blurRad="6350" stA="52000" endA="300" endPos="35000" dir="5400000" sy="-100000" algn="bl" rotWithShape="0"/>
          </a:effectLst>
        </p:spPr>
        <p:txBody>
          <a:bodyPr wrap="square">
            <a:spAutoFit/>
          </a:bodyPr>
          <a:lstStyle/>
          <a:p>
            <a:r>
              <a:rPr lang="en-US" sz="2400" b="1" cap="small" dirty="0" smtClean="0"/>
              <a:t>Off-the-Shelf IT for Advocacy &amp; Public Engagement </a:t>
            </a:r>
            <a:r>
              <a:rPr lang="en-US" sz="1200" b="1" cap="small" dirty="0" smtClean="0"/>
              <a:t>[examples]</a:t>
            </a:r>
            <a:endParaRPr lang="en-US" sz="1200" b="1" cap="small" dirty="0"/>
          </a:p>
        </p:txBody>
      </p:sp>
      <p:cxnSp>
        <p:nvCxnSpPr>
          <p:cNvPr id="18" name="Straight Connector 17"/>
          <p:cNvCxnSpPr/>
          <p:nvPr/>
        </p:nvCxnSpPr>
        <p:spPr>
          <a:xfrm>
            <a:off x="457200" y="779055"/>
            <a:ext cx="7924800" cy="0"/>
          </a:xfrm>
          <a:prstGeom prst="line">
            <a:avLst/>
          </a:prstGeom>
          <a:ln w="15875">
            <a:solidFill>
              <a:schemeClr val="tx1">
                <a:lumMod val="65000"/>
                <a:lumOff val="35000"/>
              </a:schemeClr>
            </a:solidFill>
          </a:ln>
          <a:effectLst/>
        </p:spPr>
        <p:style>
          <a:lnRef idx="1">
            <a:schemeClr val="accent1"/>
          </a:lnRef>
          <a:fillRef idx="0">
            <a:schemeClr val="accent1"/>
          </a:fillRef>
          <a:effectRef idx="0">
            <a:schemeClr val="accent1"/>
          </a:effectRef>
          <a:fontRef idx="minor">
            <a:schemeClr val="tx1"/>
          </a:fontRef>
        </p:style>
      </p:cxnSp>
      <p:sp>
        <p:nvSpPr>
          <p:cNvPr id="19" name="Rectangular Callout 18"/>
          <p:cNvSpPr>
            <a:spLocks noChangeArrowheads="1"/>
          </p:cNvSpPr>
          <p:nvPr/>
        </p:nvSpPr>
        <p:spPr bwMode="auto">
          <a:xfrm>
            <a:off x="5148075" y="4654147"/>
            <a:ext cx="2623075" cy="1154743"/>
          </a:xfrm>
          <a:prstGeom prst="wedgeRectCallout">
            <a:avLst>
              <a:gd name="adj1" fmla="val -55322"/>
              <a:gd name="adj2" fmla="val -97333"/>
            </a:avLst>
          </a:prstGeom>
          <a:gradFill rotWithShape="1">
            <a:gsLst>
              <a:gs pos="0">
                <a:srgbClr val="A6A6A6"/>
              </a:gs>
              <a:gs pos="41000">
                <a:srgbClr val="F2F2F2"/>
              </a:gs>
              <a:gs pos="60001">
                <a:srgbClr val="D9D9D9"/>
              </a:gs>
              <a:gs pos="100000">
                <a:srgbClr val="BFBFBF"/>
              </a:gs>
            </a:gsLst>
            <a:lin ang="5400000"/>
          </a:gradFill>
          <a:ln>
            <a:noFill/>
          </a:ln>
          <a:effectLst>
            <a:outerShdw dist="12700" dir="2700000" algn="tl" rotWithShape="0">
              <a:srgbClr val="808080">
                <a:alpha val="78000"/>
              </a:srgbClr>
            </a:outerShdw>
          </a:effectLst>
          <a:extLst>
            <a:ext uri="{91240B29-F687-4F45-9708-019B960494DF}">
              <a14:hiddenLine xmlns:a14="http://schemas.microsoft.com/office/drawing/2010/main" w="28575">
                <a:solidFill>
                  <a:srgbClr val="000000"/>
                </a:solidFill>
                <a:miter lim="800000"/>
                <a:headEnd/>
                <a:tailEnd/>
              </a14:hiddenLine>
            </a:ext>
          </a:extLst>
        </p:spPr>
        <p:txBody>
          <a:bodyPr anchor="ctr"/>
          <a:lstStyle/>
          <a:p>
            <a:pPr algn="ctr"/>
            <a:endParaRPr lang="nb-NO">
              <a:solidFill>
                <a:srgbClr val="404040"/>
              </a:solidFill>
            </a:endParaRPr>
          </a:p>
        </p:txBody>
      </p:sp>
      <p:sp>
        <p:nvSpPr>
          <p:cNvPr id="20" name="TextBox 77"/>
          <p:cNvSpPr txBox="1">
            <a:spLocks noChangeArrowheads="1"/>
          </p:cNvSpPr>
          <p:nvPr/>
        </p:nvSpPr>
        <p:spPr bwMode="auto">
          <a:xfrm>
            <a:off x="5275075" y="4720442"/>
            <a:ext cx="22925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105" charset="0"/>
                <a:ea typeface="MS PGothic" pitchFamily="34" charset="-128"/>
              </a:defRPr>
            </a:lvl1pPr>
            <a:lvl2pPr marL="37931725" indent="-37474525" eaLnBrk="0" hangingPunct="0">
              <a:defRPr sz="2400">
                <a:solidFill>
                  <a:schemeClr val="tx1"/>
                </a:solidFill>
                <a:latin typeface="Calibri" pitchFamily="-105" charset="0"/>
                <a:ea typeface="MS PGothic" pitchFamily="34" charset="-128"/>
              </a:defRPr>
            </a:lvl2pPr>
            <a:lvl3pPr eaLnBrk="0" hangingPunct="0">
              <a:defRPr sz="2400">
                <a:solidFill>
                  <a:schemeClr val="tx1"/>
                </a:solidFill>
                <a:latin typeface="Calibri" pitchFamily="-105" charset="0"/>
                <a:ea typeface="MS PGothic" pitchFamily="34" charset="-128"/>
              </a:defRPr>
            </a:lvl3pPr>
            <a:lvl4pPr eaLnBrk="0" hangingPunct="0">
              <a:defRPr sz="2400">
                <a:solidFill>
                  <a:schemeClr val="tx1"/>
                </a:solidFill>
                <a:latin typeface="Calibri" pitchFamily="-105" charset="0"/>
                <a:ea typeface="MS PGothic" pitchFamily="34" charset="-128"/>
              </a:defRPr>
            </a:lvl4pPr>
            <a:lvl5pPr eaLnBrk="0" hangingPunct="0">
              <a:defRPr sz="2400">
                <a:solidFill>
                  <a:schemeClr val="tx1"/>
                </a:solidFill>
                <a:latin typeface="Calibri" pitchFamily="-105" charset="0"/>
                <a:ea typeface="MS PGothic" pitchFamily="34" charset="-128"/>
              </a:defRPr>
            </a:lvl5pPr>
            <a:lvl6pPr marL="457200" eaLnBrk="0" fontAlgn="base" hangingPunct="0">
              <a:spcBef>
                <a:spcPct val="0"/>
              </a:spcBef>
              <a:spcAft>
                <a:spcPct val="0"/>
              </a:spcAft>
              <a:defRPr sz="2400">
                <a:solidFill>
                  <a:schemeClr val="tx1"/>
                </a:solidFill>
                <a:latin typeface="Calibri" pitchFamily="-105" charset="0"/>
                <a:ea typeface="MS PGothic" pitchFamily="34" charset="-128"/>
              </a:defRPr>
            </a:lvl6pPr>
            <a:lvl7pPr marL="914400" eaLnBrk="0" fontAlgn="base" hangingPunct="0">
              <a:spcBef>
                <a:spcPct val="0"/>
              </a:spcBef>
              <a:spcAft>
                <a:spcPct val="0"/>
              </a:spcAft>
              <a:defRPr sz="2400">
                <a:solidFill>
                  <a:schemeClr val="tx1"/>
                </a:solidFill>
                <a:latin typeface="Calibri" pitchFamily="-105" charset="0"/>
                <a:ea typeface="MS PGothic" pitchFamily="34" charset="-128"/>
              </a:defRPr>
            </a:lvl7pPr>
            <a:lvl8pPr marL="1371600" eaLnBrk="0" fontAlgn="base" hangingPunct="0">
              <a:spcBef>
                <a:spcPct val="0"/>
              </a:spcBef>
              <a:spcAft>
                <a:spcPct val="0"/>
              </a:spcAft>
              <a:defRPr sz="2400">
                <a:solidFill>
                  <a:schemeClr val="tx1"/>
                </a:solidFill>
                <a:latin typeface="Calibri" pitchFamily="-105" charset="0"/>
                <a:ea typeface="MS PGothic" pitchFamily="34" charset="-128"/>
              </a:defRPr>
            </a:lvl8pPr>
            <a:lvl9pPr marL="1828800" eaLnBrk="0" fontAlgn="base" hangingPunct="0">
              <a:spcBef>
                <a:spcPct val="0"/>
              </a:spcBef>
              <a:spcAft>
                <a:spcPct val="0"/>
              </a:spcAft>
              <a:defRPr sz="2400">
                <a:solidFill>
                  <a:schemeClr val="tx1"/>
                </a:solidFill>
                <a:latin typeface="Calibri" pitchFamily="-105" charset="0"/>
                <a:ea typeface="MS PGothic" pitchFamily="34" charset="-128"/>
              </a:defRPr>
            </a:lvl9pPr>
          </a:lstStyle>
          <a:p>
            <a:pPr eaLnBrk="1" hangingPunct="1"/>
            <a:r>
              <a:rPr lang="en-US" sz="1200" b="1" dirty="0" smtClean="0">
                <a:solidFill>
                  <a:srgbClr val="404040"/>
                </a:solidFill>
              </a:rPr>
              <a:t>Social Action Sites</a:t>
            </a:r>
            <a:endParaRPr lang="en-US" sz="1200" b="1" dirty="0">
              <a:solidFill>
                <a:srgbClr val="404040"/>
              </a:solidFill>
            </a:endParaRPr>
          </a:p>
        </p:txBody>
      </p:sp>
      <p:sp>
        <p:nvSpPr>
          <p:cNvPr id="21" name="TextBox 79"/>
          <p:cNvSpPr txBox="1">
            <a:spLocks noChangeArrowheads="1"/>
          </p:cNvSpPr>
          <p:nvPr/>
        </p:nvSpPr>
        <p:spPr bwMode="auto">
          <a:xfrm>
            <a:off x="5275075" y="4970534"/>
            <a:ext cx="209874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105" charset="0"/>
                <a:ea typeface="MS PGothic" pitchFamily="34" charset="-128"/>
              </a:defRPr>
            </a:lvl1pPr>
            <a:lvl2pPr marL="37931725" indent="-37474525" eaLnBrk="0" hangingPunct="0">
              <a:defRPr sz="2400">
                <a:solidFill>
                  <a:schemeClr val="tx1"/>
                </a:solidFill>
                <a:latin typeface="Calibri" pitchFamily="-105" charset="0"/>
                <a:ea typeface="MS PGothic" pitchFamily="34" charset="-128"/>
              </a:defRPr>
            </a:lvl2pPr>
            <a:lvl3pPr eaLnBrk="0" hangingPunct="0">
              <a:defRPr sz="2400">
                <a:solidFill>
                  <a:schemeClr val="tx1"/>
                </a:solidFill>
                <a:latin typeface="Calibri" pitchFamily="-105" charset="0"/>
                <a:ea typeface="MS PGothic" pitchFamily="34" charset="-128"/>
              </a:defRPr>
            </a:lvl3pPr>
            <a:lvl4pPr eaLnBrk="0" hangingPunct="0">
              <a:defRPr sz="2400">
                <a:solidFill>
                  <a:schemeClr val="tx1"/>
                </a:solidFill>
                <a:latin typeface="Calibri" pitchFamily="-105" charset="0"/>
                <a:ea typeface="MS PGothic" pitchFamily="34" charset="-128"/>
              </a:defRPr>
            </a:lvl4pPr>
            <a:lvl5pPr eaLnBrk="0" hangingPunct="0">
              <a:defRPr sz="2400">
                <a:solidFill>
                  <a:schemeClr val="tx1"/>
                </a:solidFill>
                <a:latin typeface="Calibri" pitchFamily="-105" charset="0"/>
                <a:ea typeface="MS PGothic" pitchFamily="34" charset="-128"/>
              </a:defRPr>
            </a:lvl5pPr>
            <a:lvl6pPr marL="457200" eaLnBrk="0" fontAlgn="base" hangingPunct="0">
              <a:spcBef>
                <a:spcPct val="0"/>
              </a:spcBef>
              <a:spcAft>
                <a:spcPct val="0"/>
              </a:spcAft>
              <a:defRPr sz="2400">
                <a:solidFill>
                  <a:schemeClr val="tx1"/>
                </a:solidFill>
                <a:latin typeface="Calibri" pitchFamily="-105" charset="0"/>
                <a:ea typeface="MS PGothic" pitchFamily="34" charset="-128"/>
              </a:defRPr>
            </a:lvl6pPr>
            <a:lvl7pPr marL="914400" eaLnBrk="0" fontAlgn="base" hangingPunct="0">
              <a:spcBef>
                <a:spcPct val="0"/>
              </a:spcBef>
              <a:spcAft>
                <a:spcPct val="0"/>
              </a:spcAft>
              <a:defRPr sz="2400">
                <a:solidFill>
                  <a:schemeClr val="tx1"/>
                </a:solidFill>
                <a:latin typeface="Calibri" pitchFamily="-105" charset="0"/>
                <a:ea typeface="MS PGothic" pitchFamily="34" charset="-128"/>
              </a:defRPr>
            </a:lvl7pPr>
            <a:lvl8pPr marL="1371600" eaLnBrk="0" fontAlgn="base" hangingPunct="0">
              <a:spcBef>
                <a:spcPct val="0"/>
              </a:spcBef>
              <a:spcAft>
                <a:spcPct val="0"/>
              </a:spcAft>
              <a:defRPr sz="2400">
                <a:solidFill>
                  <a:schemeClr val="tx1"/>
                </a:solidFill>
                <a:latin typeface="Calibri" pitchFamily="-105" charset="0"/>
                <a:ea typeface="MS PGothic" pitchFamily="34" charset="-128"/>
              </a:defRPr>
            </a:lvl8pPr>
            <a:lvl9pPr marL="1828800" eaLnBrk="0" fontAlgn="base" hangingPunct="0">
              <a:spcBef>
                <a:spcPct val="0"/>
              </a:spcBef>
              <a:spcAft>
                <a:spcPct val="0"/>
              </a:spcAft>
              <a:defRPr sz="2400">
                <a:solidFill>
                  <a:schemeClr val="tx1"/>
                </a:solidFill>
                <a:latin typeface="Calibri" pitchFamily="-105" charset="0"/>
                <a:ea typeface="MS PGothic" pitchFamily="34" charset="-128"/>
              </a:defRPr>
            </a:lvl9pPr>
          </a:lstStyle>
          <a:p>
            <a:pPr marL="171450" indent="-171450" eaLnBrk="1" hangingPunct="1">
              <a:buFont typeface="Arial" pitchFamily="34" charset="0"/>
              <a:buChar char="•"/>
            </a:pPr>
            <a:r>
              <a:rPr lang="en-US" sz="1200" dirty="0" smtClean="0">
                <a:solidFill>
                  <a:srgbClr val="404040"/>
                </a:solidFill>
              </a:rPr>
              <a:t>Petition tools</a:t>
            </a:r>
          </a:p>
          <a:p>
            <a:pPr marL="171450" indent="-171450" eaLnBrk="1" hangingPunct="1">
              <a:buFont typeface="Arial" pitchFamily="34" charset="0"/>
              <a:buChar char="•"/>
            </a:pPr>
            <a:r>
              <a:rPr lang="en-US" sz="1200" dirty="0" smtClean="0">
                <a:solidFill>
                  <a:srgbClr val="404040"/>
                </a:solidFill>
              </a:rPr>
              <a:t>Boycott organizing tools</a:t>
            </a:r>
          </a:p>
          <a:p>
            <a:pPr marL="171450" indent="-171450" eaLnBrk="1" hangingPunct="1">
              <a:buFont typeface="Arial" pitchFamily="34" charset="0"/>
              <a:buChar char="•"/>
            </a:pPr>
            <a:r>
              <a:rPr lang="en-US" sz="1200" dirty="0" smtClean="0">
                <a:solidFill>
                  <a:srgbClr val="404040"/>
                </a:solidFill>
              </a:rPr>
              <a:t>Polling &amp; Survey tools</a:t>
            </a:r>
            <a:endParaRPr lang="en-US" sz="1200" dirty="0">
              <a:solidFill>
                <a:srgbClr val="404040"/>
              </a:solidFill>
            </a:endParaRPr>
          </a:p>
        </p:txBody>
      </p:sp>
      <p:pic>
        <p:nvPicPr>
          <p:cNvPr id="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9295" y="1239127"/>
            <a:ext cx="4653511" cy="407035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52102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fade">
                                      <p:cBhvr>
                                        <p:cTn id="10" dur="500"/>
                                        <p:tgtEl>
                                          <p:spTgt spid="8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366"/>
                                        </p:tgtEl>
                                        <p:attrNameLst>
                                          <p:attrName>style.visibility</p:attrName>
                                        </p:attrNameLst>
                                      </p:cBhvr>
                                      <p:to>
                                        <p:strVal val="visible"/>
                                      </p:to>
                                    </p:set>
                                    <p:animEffect transition="in" filter="fade">
                                      <p:cBhvr>
                                        <p:cTn id="13" dur="500"/>
                                        <p:tgtEl>
                                          <p:spTgt spid="1536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365"/>
                                        </p:tgtEl>
                                        <p:attrNameLst>
                                          <p:attrName>style.visibility</p:attrName>
                                        </p:attrNameLst>
                                      </p:cBhvr>
                                      <p:to>
                                        <p:strVal val="visible"/>
                                      </p:to>
                                    </p:set>
                                    <p:animEffect transition="in" filter="fade">
                                      <p:cBhvr>
                                        <p:cTn id="16" dur="500"/>
                                        <p:tgtEl>
                                          <p:spTgt spid="1536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370"/>
                                        </p:tgtEl>
                                        <p:attrNameLst>
                                          <p:attrName>style.visibility</p:attrName>
                                        </p:attrNameLst>
                                      </p:cBhvr>
                                      <p:to>
                                        <p:strVal val="visible"/>
                                      </p:to>
                                    </p:set>
                                    <p:animEffect transition="in" filter="fade">
                                      <p:cBhvr>
                                        <p:cTn id="24" dur="500"/>
                                        <p:tgtEl>
                                          <p:spTgt spid="1537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373"/>
                                        </p:tgtEl>
                                        <p:attrNameLst>
                                          <p:attrName>style.visibility</p:attrName>
                                        </p:attrNameLst>
                                      </p:cBhvr>
                                      <p:to>
                                        <p:strVal val="visible"/>
                                      </p:to>
                                    </p:set>
                                    <p:animEffect transition="in" filter="fade">
                                      <p:cBhvr>
                                        <p:cTn id="27" dur="500"/>
                                        <p:tgtEl>
                                          <p:spTgt spid="1537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371"/>
                                        </p:tgtEl>
                                        <p:attrNameLst>
                                          <p:attrName>style.visibility</p:attrName>
                                        </p:attrNameLst>
                                      </p:cBhvr>
                                      <p:to>
                                        <p:strVal val="visible"/>
                                      </p:to>
                                    </p:set>
                                    <p:animEffect transition="in" filter="fade">
                                      <p:cBhvr>
                                        <p:cTn id="35" dur="500"/>
                                        <p:tgtEl>
                                          <p:spTgt spid="1537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374"/>
                                        </p:tgtEl>
                                        <p:attrNameLst>
                                          <p:attrName>style.visibility</p:attrName>
                                        </p:attrNameLst>
                                      </p:cBhvr>
                                      <p:to>
                                        <p:strVal val="visible"/>
                                      </p:to>
                                    </p:set>
                                    <p:animEffect transition="in" filter="fade">
                                      <p:cBhvr>
                                        <p:cTn id="38" dur="500"/>
                                        <p:tgtEl>
                                          <p:spTgt spid="1537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6"/>
                                        </p:tgtEl>
                                        <p:attrNameLst>
                                          <p:attrName>style.visibility</p:attrName>
                                        </p:attrNameLst>
                                      </p:cBhvr>
                                      <p:to>
                                        <p:strVal val="visible"/>
                                      </p:to>
                                    </p:set>
                                    <p:animEffect transition="in" filter="fade">
                                      <p:cBhvr>
                                        <p:cTn id="43" dur="500"/>
                                        <p:tgtEl>
                                          <p:spTgt spid="7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5372"/>
                                        </p:tgtEl>
                                        <p:attrNameLst>
                                          <p:attrName>style.visibility</p:attrName>
                                        </p:attrNameLst>
                                      </p:cBhvr>
                                      <p:to>
                                        <p:strVal val="visible"/>
                                      </p:to>
                                    </p:set>
                                    <p:animEffect transition="in" filter="fade">
                                      <p:cBhvr>
                                        <p:cTn id="46" dur="500"/>
                                        <p:tgtEl>
                                          <p:spTgt spid="1537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5375"/>
                                        </p:tgtEl>
                                        <p:attrNameLst>
                                          <p:attrName>style.visibility</p:attrName>
                                        </p:attrNameLst>
                                      </p:cBhvr>
                                      <p:to>
                                        <p:strVal val="visible"/>
                                      </p:to>
                                    </p:set>
                                    <p:animEffect transition="in" filter="fade">
                                      <p:cBhvr>
                                        <p:cTn id="49" dur="500"/>
                                        <p:tgtEl>
                                          <p:spTgt spid="1537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nodeType="click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500" fill="hold"/>
                                        <p:tgtEl>
                                          <p:spTgt spid="22"/>
                                        </p:tgtEl>
                                        <p:attrNameLst>
                                          <p:attrName>ppt_x</p:attrName>
                                        </p:attrNameLst>
                                      </p:cBhvr>
                                      <p:tavLst>
                                        <p:tav tm="0">
                                          <p:val>
                                            <p:strVal val="1+#ppt_w/2"/>
                                          </p:val>
                                        </p:tav>
                                        <p:tav tm="100000">
                                          <p:val>
                                            <p:strVal val="#ppt_x"/>
                                          </p:val>
                                        </p:tav>
                                      </p:tavLst>
                                    </p:anim>
                                    <p:anim calcmode="lin" valueType="num">
                                      <p:cBhvr additive="base">
                                        <p:cTn id="66"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72" grpId="0" animBg="1"/>
      <p:bldP spid="15365" grpId="0" animBg="1"/>
      <p:bldP spid="15366" grpId="0"/>
      <p:bldP spid="2" grpId="0" animBg="1"/>
      <p:bldP spid="75" grpId="0" animBg="1"/>
      <p:bldP spid="76" grpId="0" animBg="1"/>
      <p:bldP spid="15370" grpId="0"/>
      <p:bldP spid="15371" grpId="0"/>
      <p:bldP spid="15372" grpId="0"/>
      <p:bldP spid="15373" grpId="0"/>
      <p:bldP spid="15374" grpId="0"/>
      <p:bldP spid="15375" grpId="0"/>
      <p:bldP spid="19" grpId="0" animBg="1"/>
      <p:bldP spid="20"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80"/>
          <p:cNvSpPr/>
          <p:nvPr/>
        </p:nvSpPr>
        <p:spPr>
          <a:xfrm>
            <a:off x="0" y="0"/>
            <a:ext cx="9144000" cy="5464175"/>
          </a:xfrm>
          <a:prstGeom prst="rect">
            <a:avLst/>
          </a:prstGeom>
          <a:gradFill flip="none" rotWithShape="1">
            <a:gsLst>
              <a:gs pos="0">
                <a:schemeClr val="tx1">
                  <a:lumMod val="95000"/>
                  <a:lumOff val="5000"/>
                  <a:alpha val="16000"/>
                </a:schemeClr>
              </a:gs>
              <a:gs pos="100000">
                <a:srgbClr val="FFFFFF"/>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nb-NO">
              <a:solidFill>
                <a:srgbClr val="FFFFFF"/>
              </a:solidFill>
              <a:ea typeface="MS PGothic" pitchFamily="34" charset="-128"/>
            </a:endParaRPr>
          </a:p>
        </p:txBody>
      </p:sp>
      <p:sp>
        <p:nvSpPr>
          <p:cNvPr id="83" name="Oval 82"/>
          <p:cNvSpPr/>
          <p:nvPr/>
        </p:nvSpPr>
        <p:spPr>
          <a:xfrm>
            <a:off x="2415180" y="6128394"/>
            <a:ext cx="4307500" cy="234305"/>
          </a:xfrm>
          <a:prstGeom prst="ellipse">
            <a:avLst/>
          </a:prstGeom>
          <a:gradFill flip="none" rotWithShape="1">
            <a:gsLst>
              <a:gs pos="0">
                <a:schemeClr val="tx1">
                  <a:lumMod val="95000"/>
                  <a:lumOff val="5000"/>
                  <a:alpha val="78000"/>
                </a:schemeClr>
              </a:gs>
              <a:gs pos="100000">
                <a:schemeClr val="accent1">
                  <a:tint val="50000"/>
                  <a:shade val="100000"/>
                  <a:satMod val="350000"/>
                  <a:alpha val="0"/>
                </a:schemeClr>
              </a:gs>
            </a:gsLst>
            <a:path path="shap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nb-NO">
              <a:solidFill>
                <a:srgbClr val="FFFFFF"/>
              </a:solidFill>
              <a:ea typeface="MS PGothic" pitchFamily="34" charset="-128"/>
            </a:endParaRPr>
          </a:p>
        </p:txBody>
      </p:sp>
      <p:sp>
        <p:nvSpPr>
          <p:cNvPr id="72" name="Donut 71"/>
          <p:cNvSpPr>
            <a:spLocks/>
          </p:cNvSpPr>
          <p:nvPr/>
        </p:nvSpPr>
        <p:spPr bwMode="auto">
          <a:xfrm>
            <a:off x="3269029" y="2284049"/>
            <a:ext cx="2658328" cy="2658328"/>
          </a:xfrm>
          <a:custGeom>
            <a:avLst/>
            <a:gdLst>
              <a:gd name="T0" fmla="*/ 0 w 1779587"/>
              <a:gd name="T1" fmla="*/ 889794 h 1779587"/>
              <a:gd name="T2" fmla="*/ 889794 w 1779587"/>
              <a:gd name="T3" fmla="*/ 0 h 1779587"/>
              <a:gd name="T4" fmla="*/ 1779588 w 1779587"/>
              <a:gd name="T5" fmla="*/ 889794 h 1779587"/>
              <a:gd name="T6" fmla="*/ 889794 w 1779587"/>
              <a:gd name="T7" fmla="*/ 1779588 h 1779587"/>
              <a:gd name="T8" fmla="*/ 0 w 1779587"/>
              <a:gd name="T9" fmla="*/ 889794 h 1779587"/>
              <a:gd name="T10" fmla="*/ 87912 w 1779587"/>
              <a:gd name="T11" fmla="*/ 889794 h 1779587"/>
              <a:gd name="T12" fmla="*/ 889794 w 1779587"/>
              <a:gd name="T13" fmla="*/ 1691676 h 1779587"/>
              <a:gd name="T14" fmla="*/ 1691676 w 1779587"/>
              <a:gd name="T15" fmla="*/ 889794 h 1779587"/>
              <a:gd name="T16" fmla="*/ 889794 w 1779587"/>
              <a:gd name="T17" fmla="*/ 87912 h 1779587"/>
              <a:gd name="T18" fmla="*/ 87912 w 1779587"/>
              <a:gd name="T19" fmla="*/ 889794 h 17795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79587"/>
              <a:gd name="T31" fmla="*/ 0 h 1779587"/>
              <a:gd name="T32" fmla="*/ 1779587 w 1779587"/>
              <a:gd name="T33" fmla="*/ 1779587 h 17795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79587" h="1779587">
                <a:moveTo>
                  <a:pt x="0" y="889794"/>
                </a:moveTo>
                <a:cubicBezTo>
                  <a:pt x="0" y="398374"/>
                  <a:pt x="398374" y="0"/>
                  <a:pt x="889794" y="0"/>
                </a:cubicBezTo>
                <a:cubicBezTo>
                  <a:pt x="1381214" y="0"/>
                  <a:pt x="1779588" y="398374"/>
                  <a:pt x="1779588" y="889794"/>
                </a:cubicBezTo>
                <a:cubicBezTo>
                  <a:pt x="1779588" y="1381214"/>
                  <a:pt x="1381214" y="1779588"/>
                  <a:pt x="889794" y="1779588"/>
                </a:cubicBezTo>
                <a:cubicBezTo>
                  <a:pt x="398374" y="1779588"/>
                  <a:pt x="0" y="1381214"/>
                  <a:pt x="0" y="889794"/>
                </a:cubicBezTo>
                <a:close/>
                <a:moveTo>
                  <a:pt x="87912" y="889794"/>
                </a:moveTo>
                <a:cubicBezTo>
                  <a:pt x="87912" y="1332661"/>
                  <a:pt x="446927" y="1691676"/>
                  <a:pt x="889794" y="1691676"/>
                </a:cubicBezTo>
                <a:cubicBezTo>
                  <a:pt x="1332661" y="1691676"/>
                  <a:pt x="1691676" y="1332661"/>
                  <a:pt x="1691676" y="889794"/>
                </a:cubicBezTo>
                <a:cubicBezTo>
                  <a:pt x="1691676" y="446927"/>
                  <a:pt x="1332661" y="87912"/>
                  <a:pt x="889794" y="87912"/>
                </a:cubicBezTo>
                <a:cubicBezTo>
                  <a:pt x="446927" y="87912"/>
                  <a:pt x="87912" y="446927"/>
                  <a:pt x="87912" y="889794"/>
                </a:cubicBezTo>
                <a:close/>
              </a:path>
            </a:pathLst>
          </a:custGeom>
          <a:gradFill rotWithShape="1">
            <a:gsLst>
              <a:gs pos="0">
                <a:srgbClr val="404040"/>
              </a:gs>
              <a:gs pos="69000">
                <a:srgbClr val="A6A6A6"/>
              </a:gs>
              <a:gs pos="99001">
                <a:srgbClr val="D9D9D9"/>
              </a:gs>
              <a:gs pos="100000">
                <a:srgbClr val="D9D9D9"/>
              </a:gs>
            </a:gsLst>
            <a:lin ang="5400000"/>
          </a:gradFill>
          <a:ln w="28575">
            <a:noFill/>
            <a:round/>
            <a:headEnd/>
            <a:tailEnd/>
          </a:ln>
          <a:effectLst>
            <a:outerShdw blurRad="63500" dist="12700" dir="2700000" algn="tl" rotWithShape="0">
              <a:srgbClr val="000000">
                <a:alpha val="78000"/>
              </a:srgbClr>
            </a:outerShdw>
          </a:effectLst>
        </p:spPr>
        <p:txBody>
          <a:bodyPr anchor="ctr"/>
          <a:lstStyle/>
          <a:p>
            <a:endParaRPr lang="nb-NO"/>
          </a:p>
        </p:txBody>
      </p:sp>
      <p:sp>
        <p:nvSpPr>
          <p:cNvPr id="2" name="Rectangular Callout 1"/>
          <p:cNvSpPr>
            <a:spLocks noChangeArrowheads="1"/>
          </p:cNvSpPr>
          <p:nvPr/>
        </p:nvSpPr>
        <p:spPr bwMode="auto">
          <a:xfrm>
            <a:off x="309046" y="1221451"/>
            <a:ext cx="2891910" cy="2372551"/>
          </a:xfrm>
          <a:prstGeom prst="wedgeRectCallout">
            <a:avLst>
              <a:gd name="adj1" fmla="val 68094"/>
              <a:gd name="adj2" fmla="val 44223"/>
            </a:avLst>
          </a:prstGeom>
          <a:gradFill rotWithShape="1">
            <a:gsLst>
              <a:gs pos="0">
                <a:schemeClr val="bg1">
                  <a:lumMod val="85000"/>
                </a:schemeClr>
              </a:gs>
              <a:gs pos="19000">
                <a:srgbClr val="F2F2F2"/>
              </a:gs>
              <a:gs pos="60001">
                <a:srgbClr val="D9D9D9"/>
              </a:gs>
              <a:gs pos="100000">
                <a:srgbClr val="BFBFBF"/>
              </a:gs>
            </a:gsLst>
            <a:lin ang="5400000"/>
          </a:gradFill>
          <a:ln>
            <a:noFill/>
          </a:ln>
          <a:effectLst>
            <a:outerShdw dist="12700" dir="2700000" algn="tl" rotWithShape="0">
              <a:srgbClr val="808080">
                <a:alpha val="78000"/>
              </a:srgbClr>
            </a:outerShdw>
          </a:effectLst>
          <a:extLst/>
        </p:spPr>
        <p:txBody>
          <a:bodyPr anchor="ctr"/>
          <a:lstStyle/>
          <a:p>
            <a:pPr algn="ctr"/>
            <a:endParaRPr lang="nb-NO">
              <a:solidFill>
                <a:srgbClr val="404040"/>
              </a:solidFill>
            </a:endParaRPr>
          </a:p>
        </p:txBody>
      </p:sp>
      <p:sp>
        <p:nvSpPr>
          <p:cNvPr id="75" name="Rectangular Callout 74: Pipes box"/>
          <p:cNvSpPr>
            <a:spLocks noChangeArrowheads="1"/>
          </p:cNvSpPr>
          <p:nvPr/>
        </p:nvSpPr>
        <p:spPr bwMode="auto">
          <a:xfrm>
            <a:off x="5726209" y="1082154"/>
            <a:ext cx="3031936" cy="1924391"/>
          </a:xfrm>
          <a:prstGeom prst="wedgeRectCallout">
            <a:avLst>
              <a:gd name="adj1" fmla="val -94752"/>
              <a:gd name="adj2" fmla="val 83884"/>
            </a:avLst>
          </a:prstGeom>
          <a:gradFill rotWithShape="1">
            <a:gsLst>
              <a:gs pos="0">
                <a:schemeClr val="bg1">
                  <a:lumMod val="85000"/>
                </a:schemeClr>
              </a:gs>
              <a:gs pos="19000">
                <a:srgbClr val="F2F2F2"/>
              </a:gs>
              <a:gs pos="60001">
                <a:srgbClr val="D9D9D9"/>
              </a:gs>
              <a:gs pos="100000">
                <a:srgbClr val="BFBFBF"/>
              </a:gs>
            </a:gsLst>
            <a:lin ang="5400000"/>
          </a:gradFill>
          <a:ln>
            <a:noFill/>
          </a:ln>
          <a:effectLst>
            <a:outerShdw dist="12700" dir="2700000" algn="tl" rotWithShape="0">
              <a:srgbClr val="808080">
                <a:alpha val="78000"/>
              </a:srgbClr>
            </a:outerShdw>
          </a:effectLst>
          <a:extLst/>
        </p:spPr>
        <p:txBody>
          <a:bodyPr anchor="ctr"/>
          <a:lstStyle/>
          <a:p>
            <a:pPr algn="ctr"/>
            <a:endParaRPr lang="nb-NO">
              <a:solidFill>
                <a:srgbClr val="404040"/>
              </a:solidFill>
            </a:endParaRPr>
          </a:p>
        </p:txBody>
      </p:sp>
      <p:sp>
        <p:nvSpPr>
          <p:cNvPr id="76" name="Rectangular Callout 75"/>
          <p:cNvSpPr>
            <a:spLocks noChangeArrowheads="1"/>
          </p:cNvSpPr>
          <p:nvPr/>
        </p:nvSpPr>
        <p:spPr bwMode="auto">
          <a:xfrm>
            <a:off x="991145" y="4332202"/>
            <a:ext cx="1737415" cy="1593123"/>
          </a:xfrm>
          <a:prstGeom prst="wedgeRectCallout">
            <a:avLst>
              <a:gd name="adj1" fmla="val 109622"/>
              <a:gd name="adj2" fmla="val -56760"/>
            </a:avLst>
          </a:prstGeom>
          <a:gradFill rotWithShape="1">
            <a:gsLst>
              <a:gs pos="0">
                <a:srgbClr val="A6A6A6"/>
              </a:gs>
              <a:gs pos="41000">
                <a:srgbClr val="F2F2F2"/>
              </a:gs>
              <a:gs pos="60001">
                <a:srgbClr val="D9D9D9"/>
              </a:gs>
              <a:gs pos="100000">
                <a:srgbClr val="BFBFBF"/>
              </a:gs>
            </a:gsLst>
            <a:lin ang="5400000"/>
          </a:gradFill>
          <a:ln>
            <a:noFill/>
          </a:ln>
          <a:effectLst>
            <a:outerShdw dist="12700" dir="2700000" algn="tl" rotWithShape="0">
              <a:srgbClr val="808080">
                <a:alpha val="78000"/>
              </a:srgbClr>
            </a:outerShdw>
          </a:effectLst>
          <a:extLst>
            <a:ext uri="{91240B29-F687-4F45-9708-019B960494DF}">
              <a14:hiddenLine xmlns:a14="http://schemas.microsoft.com/office/drawing/2010/main" w="28575">
                <a:solidFill>
                  <a:srgbClr val="000000"/>
                </a:solidFill>
                <a:miter lim="800000"/>
                <a:headEnd/>
                <a:tailEnd/>
              </a14:hiddenLine>
            </a:ext>
          </a:extLst>
        </p:spPr>
        <p:txBody>
          <a:bodyPr anchor="ctr"/>
          <a:lstStyle/>
          <a:p>
            <a:pPr algn="ctr"/>
            <a:endParaRPr lang="nb-NO">
              <a:solidFill>
                <a:srgbClr val="404040"/>
              </a:solidFill>
            </a:endParaRPr>
          </a:p>
        </p:txBody>
      </p:sp>
      <p:sp>
        <p:nvSpPr>
          <p:cNvPr id="15370" name="TextBox 2: Pipes"/>
          <p:cNvSpPr txBox="1">
            <a:spLocks noChangeArrowheads="1"/>
          </p:cNvSpPr>
          <p:nvPr/>
        </p:nvSpPr>
        <p:spPr bwMode="auto">
          <a:xfrm>
            <a:off x="5899247" y="1115879"/>
            <a:ext cx="25949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105" charset="0"/>
                <a:ea typeface="MS PGothic" pitchFamily="34" charset="-128"/>
              </a:defRPr>
            </a:lvl1pPr>
            <a:lvl2pPr marL="37931725" indent="-37474525" eaLnBrk="0" hangingPunct="0">
              <a:defRPr sz="2400">
                <a:solidFill>
                  <a:schemeClr val="tx1"/>
                </a:solidFill>
                <a:latin typeface="Calibri" pitchFamily="-105" charset="0"/>
                <a:ea typeface="MS PGothic" pitchFamily="34" charset="-128"/>
              </a:defRPr>
            </a:lvl2pPr>
            <a:lvl3pPr eaLnBrk="0" hangingPunct="0">
              <a:defRPr sz="2400">
                <a:solidFill>
                  <a:schemeClr val="tx1"/>
                </a:solidFill>
                <a:latin typeface="Calibri" pitchFamily="-105" charset="0"/>
                <a:ea typeface="MS PGothic" pitchFamily="34" charset="-128"/>
              </a:defRPr>
            </a:lvl3pPr>
            <a:lvl4pPr eaLnBrk="0" hangingPunct="0">
              <a:defRPr sz="2400">
                <a:solidFill>
                  <a:schemeClr val="tx1"/>
                </a:solidFill>
                <a:latin typeface="Calibri" pitchFamily="-105" charset="0"/>
                <a:ea typeface="MS PGothic" pitchFamily="34" charset="-128"/>
              </a:defRPr>
            </a:lvl4pPr>
            <a:lvl5pPr eaLnBrk="0" hangingPunct="0">
              <a:defRPr sz="2400">
                <a:solidFill>
                  <a:schemeClr val="tx1"/>
                </a:solidFill>
                <a:latin typeface="Calibri" pitchFamily="-105" charset="0"/>
                <a:ea typeface="MS PGothic" pitchFamily="34" charset="-128"/>
              </a:defRPr>
            </a:lvl5pPr>
            <a:lvl6pPr marL="457200" eaLnBrk="0" fontAlgn="base" hangingPunct="0">
              <a:spcBef>
                <a:spcPct val="0"/>
              </a:spcBef>
              <a:spcAft>
                <a:spcPct val="0"/>
              </a:spcAft>
              <a:defRPr sz="2400">
                <a:solidFill>
                  <a:schemeClr val="tx1"/>
                </a:solidFill>
                <a:latin typeface="Calibri" pitchFamily="-105" charset="0"/>
                <a:ea typeface="MS PGothic" pitchFamily="34" charset="-128"/>
              </a:defRPr>
            </a:lvl6pPr>
            <a:lvl7pPr marL="914400" eaLnBrk="0" fontAlgn="base" hangingPunct="0">
              <a:spcBef>
                <a:spcPct val="0"/>
              </a:spcBef>
              <a:spcAft>
                <a:spcPct val="0"/>
              </a:spcAft>
              <a:defRPr sz="2400">
                <a:solidFill>
                  <a:schemeClr val="tx1"/>
                </a:solidFill>
                <a:latin typeface="Calibri" pitchFamily="-105" charset="0"/>
                <a:ea typeface="MS PGothic" pitchFamily="34" charset="-128"/>
              </a:defRPr>
            </a:lvl7pPr>
            <a:lvl8pPr marL="1371600" eaLnBrk="0" fontAlgn="base" hangingPunct="0">
              <a:spcBef>
                <a:spcPct val="0"/>
              </a:spcBef>
              <a:spcAft>
                <a:spcPct val="0"/>
              </a:spcAft>
              <a:defRPr sz="2400">
                <a:solidFill>
                  <a:schemeClr val="tx1"/>
                </a:solidFill>
                <a:latin typeface="Calibri" pitchFamily="-105" charset="0"/>
                <a:ea typeface="MS PGothic" pitchFamily="34" charset="-128"/>
              </a:defRPr>
            </a:lvl8pPr>
            <a:lvl9pPr marL="1828800" eaLnBrk="0" fontAlgn="base" hangingPunct="0">
              <a:spcBef>
                <a:spcPct val="0"/>
              </a:spcBef>
              <a:spcAft>
                <a:spcPct val="0"/>
              </a:spcAft>
              <a:defRPr sz="2400">
                <a:solidFill>
                  <a:schemeClr val="tx1"/>
                </a:solidFill>
                <a:latin typeface="Calibri" pitchFamily="-105" charset="0"/>
                <a:ea typeface="MS PGothic" pitchFamily="34" charset="-128"/>
              </a:defRPr>
            </a:lvl9pPr>
          </a:lstStyle>
          <a:p>
            <a:pPr eaLnBrk="1" hangingPunct="1"/>
            <a:r>
              <a:rPr lang="en-US" sz="1200" b="1" dirty="0" smtClean="0">
                <a:solidFill>
                  <a:srgbClr val="404040"/>
                </a:solidFill>
              </a:rPr>
              <a:t>“Pipes”</a:t>
            </a:r>
            <a:endParaRPr lang="en-US" sz="1200" b="1" dirty="0">
              <a:solidFill>
                <a:srgbClr val="404040"/>
              </a:solidFill>
            </a:endParaRPr>
          </a:p>
        </p:txBody>
      </p:sp>
      <p:sp>
        <p:nvSpPr>
          <p:cNvPr id="15371" name="TextBox 76: Humanities Datasets"/>
          <p:cNvSpPr txBox="1">
            <a:spLocks noChangeArrowheads="1"/>
          </p:cNvSpPr>
          <p:nvPr/>
        </p:nvSpPr>
        <p:spPr bwMode="auto">
          <a:xfrm>
            <a:off x="385855" y="1208213"/>
            <a:ext cx="22320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105" charset="0"/>
                <a:ea typeface="MS PGothic" pitchFamily="34" charset="-128"/>
              </a:defRPr>
            </a:lvl1pPr>
            <a:lvl2pPr marL="37931725" indent="-37474525" eaLnBrk="0" hangingPunct="0">
              <a:defRPr sz="2400">
                <a:solidFill>
                  <a:schemeClr val="tx1"/>
                </a:solidFill>
                <a:latin typeface="Calibri" pitchFamily="-105" charset="0"/>
                <a:ea typeface="MS PGothic" pitchFamily="34" charset="-128"/>
              </a:defRPr>
            </a:lvl2pPr>
            <a:lvl3pPr eaLnBrk="0" hangingPunct="0">
              <a:defRPr sz="2400">
                <a:solidFill>
                  <a:schemeClr val="tx1"/>
                </a:solidFill>
                <a:latin typeface="Calibri" pitchFamily="-105" charset="0"/>
                <a:ea typeface="MS PGothic" pitchFamily="34" charset="-128"/>
              </a:defRPr>
            </a:lvl3pPr>
            <a:lvl4pPr eaLnBrk="0" hangingPunct="0">
              <a:defRPr sz="2400">
                <a:solidFill>
                  <a:schemeClr val="tx1"/>
                </a:solidFill>
                <a:latin typeface="Calibri" pitchFamily="-105" charset="0"/>
                <a:ea typeface="MS PGothic" pitchFamily="34" charset="-128"/>
              </a:defRPr>
            </a:lvl4pPr>
            <a:lvl5pPr eaLnBrk="0" hangingPunct="0">
              <a:defRPr sz="2400">
                <a:solidFill>
                  <a:schemeClr val="tx1"/>
                </a:solidFill>
                <a:latin typeface="Calibri" pitchFamily="-105" charset="0"/>
                <a:ea typeface="MS PGothic" pitchFamily="34" charset="-128"/>
              </a:defRPr>
            </a:lvl5pPr>
            <a:lvl6pPr marL="457200" eaLnBrk="0" fontAlgn="base" hangingPunct="0">
              <a:spcBef>
                <a:spcPct val="0"/>
              </a:spcBef>
              <a:spcAft>
                <a:spcPct val="0"/>
              </a:spcAft>
              <a:defRPr sz="2400">
                <a:solidFill>
                  <a:schemeClr val="tx1"/>
                </a:solidFill>
                <a:latin typeface="Calibri" pitchFamily="-105" charset="0"/>
                <a:ea typeface="MS PGothic" pitchFamily="34" charset="-128"/>
              </a:defRPr>
            </a:lvl6pPr>
            <a:lvl7pPr marL="914400" eaLnBrk="0" fontAlgn="base" hangingPunct="0">
              <a:spcBef>
                <a:spcPct val="0"/>
              </a:spcBef>
              <a:spcAft>
                <a:spcPct val="0"/>
              </a:spcAft>
              <a:defRPr sz="2400">
                <a:solidFill>
                  <a:schemeClr val="tx1"/>
                </a:solidFill>
                <a:latin typeface="Calibri" pitchFamily="-105" charset="0"/>
                <a:ea typeface="MS PGothic" pitchFamily="34" charset="-128"/>
              </a:defRPr>
            </a:lvl7pPr>
            <a:lvl8pPr marL="1371600" eaLnBrk="0" fontAlgn="base" hangingPunct="0">
              <a:spcBef>
                <a:spcPct val="0"/>
              </a:spcBef>
              <a:spcAft>
                <a:spcPct val="0"/>
              </a:spcAft>
              <a:defRPr sz="2400">
                <a:solidFill>
                  <a:schemeClr val="tx1"/>
                </a:solidFill>
                <a:latin typeface="Calibri" pitchFamily="-105" charset="0"/>
                <a:ea typeface="MS PGothic" pitchFamily="34" charset="-128"/>
              </a:defRPr>
            </a:lvl8pPr>
            <a:lvl9pPr marL="1828800" eaLnBrk="0" fontAlgn="base" hangingPunct="0">
              <a:spcBef>
                <a:spcPct val="0"/>
              </a:spcBef>
              <a:spcAft>
                <a:spcPct val="0"/>
              </a:spcAft>
              <a:defRPr sz="2400">
                <a:solidFill>
                  <a:schemeClr val="tx1"/>
                </a:solidFill>
                <a:latin typeface="Calibri" pitchFamily="-105" charset="0"/>
                <a:ea typeface="MS PGothic" pitchFamily="34" charset="-128"/>
              </a:defRPr>
            </a:lvl9pPr>
          </a:lstStyle>
          <a:p>
            <a:pPr eaLnBrk="1" hangingPunct="1"/>
            <a:r>
              <a:rPr lang="en-US" sz="1200" b="1" dirty="0" smtClean="0">
                <a:solidFill>
                  <a:srgbClr val="404040"/>
                </a:solidFill>
              </a:rPr>
              <a:t>Humanities Datasets</a:t>
            </a:r>
            <a:endParaRPr lang="en-US" sz="1200" b="1" dirty="0">
              <a:solidFill>
                <a:srgbClr val="404040"/>
              </a:solidFill>
            </a:endParaRPr>
          </a:p>
        </p:txBody>
      </p:sp>
      <p:sp>
        <p:nvSpPr>
          <p:cNvPr id="15372" name="TextBox 77: Funding Platforms"/>
          <p:cNvSpPr txBox="1">
            <a:spLocks noChangeArrowheads="1"/>
          </p:cNvSpPr>
          <p:nvPr/>
        </p:nvSpPr>
        <p:spPr bwMode="auto">
          <a:xfrm>
            <a:off x="1118145" y="4398497"/>
            <a:ext cx="23017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105" charset="0"/>
                <a:ea typeface="MS PGothic" pitchFamily="34" charset="-128"/>
              </a:defRPr>
            </a:lvl1pPr>
            <a:lvl2pPr marL="37931725" indent="-37474525" eaLnBrk="0" hangingPunct="0">
              <a:defRPr sz="2400">
                <a:solidFill>
                  <a:schemeClr val="tx1"/>
                </a:solidFill>
                <a:latin typeface="Calibri" pitchFamily="-105" charset="0"/>
                <a:ea typeface="MS PGothic" pitchFamily="34" charset="-128"/>
              </a:defRPr>
            </a:lvl2pPr>
            <a:lvl3pPr eaLnBrk="0" hangingPunct="0">
              <a:defRPr sz="2400">
                <a:solidFill>
                  <a:schemeClr val="tx1"/>
                </a:solidFill>
                <a:latin typeface="Calibri" pitchFamily="-105" charset="0"/>
                <a:ea typeface="MS PGothic" pitchFamily="34" charset="-128"/>
              </a:defRPr>
            </a:lvl3pPr>
            <a:lvl4pPr eaLnBrk="0" hangingPunct="0">
              <a:defRPr sz="2400">
                <a:solidFill>
                  <a:schemeClr val="tx1"/>
                </a:solidFill>
                <a:latin typeface="Calibri" pitchFamily="-105" charset="0"/>
                <a:ea typeface="MS PGothic" pitchFamily="34" charset="-128"/>
              </a:defRPr>
            </a:lvl4pPr>
            <a:lvl5pPr eaLnBrk="0" hangingPunct="0">
              <a:defRPr sz="2400">
                <a:solidFill>
                  <a:schemeClr val="tx1"/>
                </a:solidFill>
                <a:latin typeface="Calibri" pitchFamily="-105" charset="0"/>
                <a:ea typeface="MS PGothic" pitchFamily="34" charset="-128"/>
              </a:defRPr>
            </a:lvl5pPr>
            <a:lvl6pPr marL="457200" eaLnBrk="0" fontAlgn="base" hangingPunct="0">
              <a:spcBef>
                <a:spcPct val="0"/>
              </a:spcBef>
              <a:spcAft>
                <a:spcPct val="0"/>
              </a:spcAft>
              <a:defRPr sz="2400">
                <a:solidFill>
                  <a:schemeClr val="tx1"/>
                </a:solidFill>
                <a:latin typeface="Calibri" pitchFamily="-105" charset="0"/>
                <a:ea typeface="MS PGothic" pitchFamily="34" charset="-128"/>
              </a:defRPr>
            </a:lvl6pPr>
            <a:lvl7pPr marL="914400" eaLnBrk="0" fontAlgn="base" hangingPunct="0">
              <a:spcBef>
                <a:spcPct val="0"/>
              </a:spcBef>
              <a:spcAft>
                <a:spcPct val="0"/>
              </a:spcAft>
              <a:defRPr sz="2400">
                <a:solidFill>
                  <a:schemeClr val="tx1"/>
                </a:solidFill>
                <a:latin typeface="Calibri" pitchFamily="-105" charset="0"/>
                <a:ea typeface="MS PGothic" pitchFamily="34" charset="-128"/>
              </a:defRPr>
            </a:lvl7pPr>
            <a:lvl8pPr marL="1371600" eaLnBrk="0" fontAlgn="base" hangingPunct="0">
              <a:spcBef>
                <a:spcPct val="0"/>
              </a:spcBef>
              <a:spcAft>
                <a:spcPct val="0"/>
              </a:spcAft>
              <a:defRPr sz="2400">
                <a:solidFill>
                  <a:schemeClr val="tx1"/>
                </a:solidFill>
                <a:latin typeface="Calibri" pitchFamily="-105" charset="0"/>
                <a:ea typeface="MS PGothic" pitchFamily="34" charset="-128"/>
              </a:defRPr>
            </a:lvl8pPr>
            <a:lvl9pPr marL="1828800" eaLnBrk="0" fontAlgn="base" hangingPunct="0">
              <a:spcBef>
                <a:spcPct val="0"/>
              </a:spcBef>
              <a:spcAft>
                <a:spcPct val="0"/>
              </a:spcAft>
              <a:defRPr sz="2400">
                <a:solidFill>
                  <a:schemeClr val="tx1"/>
                </a:solidFill>
                <a:latin typeface="Calibri" pitchFamily="-105" charset="0"/>
                <a:ea typeface="MS PGothic" pitchFamily="34" charset="-128"/>
              </a:defRPr>
            </a:lvl9pPr>
          </a:lstStyle>
          <a:p>
            <a:pPr eaLnBrk="1" hangingPunct="1"/>
            <a:r>
              <a:rPr lang="en-US" sz="1200" b="1" dirty="0" smtClean="0">
                <a:solidFill>
                  <a:srgbClr val="404040"/>
                </a:solidFill>
              </a:rPr>
              <a:t>Funding Platforms</a:t>
            </a:r>
            <a:endParaRPr lang="en-US" sz="1200" b="1" dirty="0">
              <a:solidFill>
                <a:srgbClr val="404040"/>
              </a:solidFill>
            </a:endParaRPr>
          </a:p>
        </p:txBody>
      </p:sp>
      <p:sp>
        <p:nvSpPr>
          <p:cNvPr id="15373" name="TextBox 6: Pipes body"/>
          <p:cNvSpPr txBox="1">
            <a:spLocks noChangeArrowheads="1"/>
          </p:cNvSpPr>
          <p:nvPr/>
        </p:nvSpPr>
        <p:spPr bwMode="auto">
          <a:xfrm>
            <a:off x="5899247" y="1355130"/>
            <a:ext cx="278208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105" charset="0"/>
                <a:ea typeface="MS PGothic" pitchFamily="34" charset="-128"/>
              </a:defRPr>
            </a:lvl1pPr>
            <a:lvl2pPr marL="37931725" indent="-37474525" eaLnBrk="0" hangingPunct="0">
              <a:defRPr sz="2400">
                <a:solidFill>
                  <a:schemeClr val="tx1"/>
                </a:solidFill>
                <a:latin typeface="Calibri" pitchFamily="-105" charset="0"/>
                <a:ea typeface="MS PGothic" pitchFamily="34" charset="-128"/>
              </a:defRPr>
            </a:lvl2pPr>
            <a:lvl3pPr eaLnBrk="0" hangingPunct="0">
              <a:defRPr sz="2400">
                <a:solidFill>
                  <a:schemeClr val="tx1"/>
                </a:solidFill>
                <a:latin typeface="Calibri" pitchFamily="-105" charset="0"/>
                <a:ea typeface="MS PGothic" pitchFamily="34" charset="-128"/>
              </a:defRPr>
            </a:lvl3pPr>
            <a:lvl4pPr eaLnBrk="0" hangingPunct="0">
              <a:defRPr sz="2400">
                <a:solidFill>
                  <a:schemeClr val="tx1"/>
                </a:solidFill>
                <a:latin typeface="Calibri" pitchFamily="-105" charset="0"/>
                <a:ea typeface="MS PGothic" pitchFamily="34" charset="-128"/>
              </a:defRPr>
            </a:lvl4pPr>
            <a:lvl5pPr eaLnBrk="0" hangingPunct="0">
              <a:defRPr sz="2400">
                <a:solidFill>
                  <a:schemeClr val="tx1"/>
                </a:solidFill>
                <a:latin typeface="Calibri" pitchFamily="-105" charset="0"/>
                <a:ea typeface="MS PGothic" pitchFamily="34" charset="-128"/>
              </a:defRPr>
            </a:lvl5pPr>
            <a:lvl6pPr marL="457200" eaLnBrk="0" fontAlgn="base" hangingPunct="0">
              <a:spcBef>
                <a:spcPct val="0"/>
              </a:spcBef>
              <a:spcAft>
                <a:spcPct val="0"/>
              </a:spcAft>
              <a:defRPr sz="2400">
                <a:solidFill>
                  <a:schemeClr val="tx1"/>
                </a:solidFill>
                <a:latin typeface="Calibri" pitchFamily="-105" charset="0"/>
                <a:ea typeface="MS PGothic" pitchFamily="34" charset="-128"/>
              </a:defRPr>
            </a:lvl6pPr>
            <a:lvl7pPr marL="914400" eaLnBrk="0" fontAlgn="base" hangingPunct="0">
              <a:spcBef>
                <a:spcPct val="0"/>
              </a:spcBef>
              <a:spcAft>
                <a:spcPct val="0"/>
              </a:spcAft>
              <a:defRPr sz="2400">
                <a:solidFill>
                  <a:schemeClr val="tx1"/>
                </a:solidFill>
                <a:latin typeface="Calibri" pitchFamily="-105" charset="0"/>
                <a:ea typeface="MS PGothic" pitchFamily="34" charset="-128"/>
              </a:defRPr>
            </a:lvl7pPr>
            <a:lvl8pPr marL="1371600" eaLnBrk="0" fontAlgn="base" hangingPunct="0">
              <a:spcBef>
                <a:spcPct val="0"/>
              </a:spcBef>
              <a:spcAft>
                <a:spcPct val="0"/>
              </a:spcAft>
              <a:defRPr sz="2400">
                <a:solidFill>
                  <a:schemeClr val="tx1"/>
                </a:solidFill>
                <a:latin typeface="Calibri" pitchFamily="-105" charset="0"/>
                <a:ea typeface="MS PGothic" pitchFamily="34" charset="-128"/>
              </a:defRPr>
            </a:lvl8pPr>
            <a:lvl9pPr marL="1828800" eaLnBrk="0" fontAlgn="base" hangingPunct="0">
              <a:spcBef>
                <a:spcPct val="0"/>
              </a:spcBef>
              <a:spcAft>
                <a:spcPct val="0"/>
              </a:spcAft>
              <a:defRPr sz="2400">
                <a:solidFill>
                  <a:schemeClr val="tx1"/>
                </a:solidFill>
                <a:latin typeface="Calibri" pitchFamily="-105" charset="0"/>
                <a:ea typeface="MS PGothic" pitchFamily="34" charset="-128"/>
              </a:defRPr>
            </a:lvl9pPr>
          </a:lstStyle>
          <a:p>
            <a:pPr marL="171450" indent="-171450" eaLnBrk="1" hangingPunct="1">
              <a:buFont typeface="Arial" pitchFamily="34" charset="0"/>
              <a:buChar char="•"/>
            </a:pPr>
            <a:r>
              <a:rPr lang="en-US" sz="1200" dirty="0" smtClean="0">
                <a:solidFill>
                  <a:srgbClr val="404040"/>
                </a:solidFill>
              </a:rPr>
              <a:t>RSS Feed readers (e.g., </a:t>
            </a:r>
            <a:r>
              <a:rPr lang="en-US" sz="1200" dirty="0" err="1" smtClean="0">
                <a:solidFill>
                  <a:srgbClr val="404040"/>
                </a:solidFill>
              </a:rPr>
              <a:t>Feedly</a:t>
            </a:r>
            <a:r>
              <a:rPr lang="en-US" sz="1200" dirty="0" smtClean="0">
                <a:solidFill>
                  <a:srgbClr val="404040"/>
                </a:solidFill>
              </a:rPr>
              <a:t>)</a:t>
            </a:r>
          </a:p>
          <a:p>
            <a:pPr marL="171450" indent="-171450" eaLnBrk="1" hangingPunct="1">
              <a:buFont typeface="Arial" pitchFamily="34" charset="0"/>
              <a:buChar char="•"/>
            </a:pPr>
            <a:r>
              <a:rPr lang="en-US" sz="1200" dirty="0" smtClean="0">
                <a:solidFill>
                  <a:srgbClr val="404040"/>
                </a:solidFill>
              </a:rPr>
              <a:t>Linked Data </a:t>
            </a:r>
            <a:r>
              <a:rPr lang="en-US" sz="1200" dirty="0" err="1" smtClean="0">
                <a:solidFill>
                  <a:srgbClr val="404040"/>
                </a:solidFill>
              </a:rPr>
              <a:t>Browers</a:t>
            </a:r>
            <a:r>
              <a:rPr lang="en-US" sz="1200" dirty="0" smtClean="0">
                <a:solidFill>
                  <a:srgbClr val="404040"/>
                </a:solidFill>
              </a:rPr>
              <a:t> (e.g., </a:t>
            </a:r>
            <a:r>
              <a:rPr lang="en-US" sz="1200" dirty="0" err="1" smtClean="0">
                <a:solidFill>
                  <a:srgbClr val="404040"/>
                </a:solidFill>
              </a:rPr>
              <a:t>OpenLink</a:t>
            </a:r>
            <a:r>
              <a:rPr lang="en-US" sz="1200" dirty="0" smtClean="0">
                <a:solidFill>
                  <a:srgbClr val="404040"/>
                </a:solidFill>
              </a:rPr>
              <a:t> Data Explorer)</a:t>
            </a:r>
          </a:p>
          <a:p>
            <a:pPr marL="171450" indent="-171450" eaLnBrk="1" hangingPunct="1">
              <a:buFont typeface="Arial" pitchFamily="34" charset="0"/>
              <a:buChar char="•"/>
            </a:pPr>
            <a:r>
              <a:rPr lang="en-US" sz="1200" dirty="0" smtClean="0">
                <a:solidFill>
                  <a:srgbClr val="404040"/>
                </a:solidFill>
              </a:rPr>
              <a:t>API’s (e.g., DLPA API’s)</a:t>
            </a:r>
          </a:p>
          <a:p>
            <a:pPr marL="171450" indent="-171450" eaLnBrk="1" hangingPunct="1">
              <a:buFont typeface="Arial" pitchFamily="34" charset="0"/>
              <a:buChar char="•"/>
            </a:pPr>
            <a:r>
              <a:rPr lang="en-US" sz="1200" dirty="0" smtClean="0">
                <a:solidFill>
                  <a:srgbClr val="404040"/>
                </a:solidFill>
              </a:rPr>
              <a:t>Mashup tools (e.g., Yahoo Pipes)</a:t>
            </a:r>
          </a:p>
          <a:p>
            <a:pPr marL="171450" indent="-171450" eaLnBrk="1" hangingPunct="1">
              <a:buFont typeface="Arial" pitchFamily="34" charset="0"/>
              <a:buChar char="•"/>
            </a:pPr>
            <a:r>
              <a:rPr lang="en-US" sz="1200" dirty="0" smtClean="0">
                <a:solidFill>
                  <a:srgbClr val="404040"/>
                </a:solidFill>
              </a:rPr>
              <a:t>Scrapers (e.g., </a:t>
            </a:r>
            <a:r>
              <a:rPr lang="en-US" sz="1200" dirty="0" err="1" smtClean="0">
                <a:solidFill>
                  <a:srgbClr val="404040"/>
                </a:solidFill>
              </a:rPr>
              <a:t>Scrapy</a:t>
            </a:r>
            <a:r>
              <a:rPr lang="en-US" sz="1200" dirty="0" smtClean="0">
                <a:solidFill>
                  <a:srgbClr val="404040"/>
                </a:solidFill>
              </a:rPr>
              <a:t>, </a:t>
            </a:r>
            <a:r>
              <a:rPr lang="en-US" sz="1200" dirty="0" err="1" smtClean="0">
                <a:solidFill>
                  <a:srgbClr val="404040"/>
                </a:solidFill>
              </a:rPr>
              <a:t>TheWebMiner</a:t>
            </a:r>
            <a:r>
              <a:rPr lang="en-US" sz="1200" dirty="0" smtClean="0">
                <a:solidFill>
                  <a:srgbClr val="404040"/>
                </a:solidFill>
              </a:rPr>
              <a:t>)</a:t>
            </a:r>
          </a:p>
          <a:p>
            <a:pPr marL="171450" indent="-171450" eaLnBrk="1" hangingPunct="1">
              <a:buFont typeface="Arial" pitchFamily="34" charset="0"/>
              <a:buChar char="•"/>
            </a:pPr>
            <a:r>
              <a:rPr lang="en-US" sz="1200" dirty="0" smtClean="0">
                <a:solidFill>
                  <a:srgbClr val="404040"/>
                </a:solidFill>
              </a:rPr>
              <a:t>Classifiers (e.g., Roy </a:t>
            </a:r>
            <a:r>
              <a:rPr lang="en-US" sz="1200" dirty="0" err="1" smtClean="0">
                <a:solidFill>
                  <a:srgbClr val="404040"/>
                </a:solidFill>
              </a:rPr>
              <a:t>Rosenzweig</a:t>
            </a:r>
            <a:r>
              <a:rPr lang="en-US" sz="1200" dirty="0" smtClean="0">
                <a:solidFill>
                  <a:srgbClr val="404040"/>
                </a:solidFill>
              </a:rPr>
              <a:t> Center </a:t>
            </a:r>
            <a:r>
              <a:rPr lang="en-US" sz="1200" dirty="0" err="1" smtClean="0">
                <a:solidFill>
                  <a:srgbClr val="404040"/>
                </a:solidFill>
              </a:rPr>
              <a:t>classifer</a:t>
            </a:r>
            <a:r>
              <a:rPr lang="en-US" sz="1200" dirty="0" smtClean="0">
                <a:solidFill>
                  <a:srgbClr val="404040"/>
                </a:solidFill>
              </a:rPr>
              <a:t>)</a:t>
            </a:r>
            <a:endParaRPr lang="en-US" sz="1200" dirty="0">
              <a:solidFill>
                <a:srgbClr val="404040"/>
              </a:solidFill>
            </a:endParaRPr>
          </a:p>
        </p:txBody>
      </p:sp>
      <p:sp>
        <p:nvSpPr>
          <p:cNvPr id="15374" name="TextBox 78"/>
          <p:cNvSpPr txBox="1">
            <a:spLocks noChangeArrowheads="1"/>
          </p:cNvSpPr>
          <p:nvPr/>
        </p:nvSpPr>
        <p:spPr bwMode="auto">
          <a:xfrm>
            <a:off x="377976" y="1470345"/>
            <a:ext cx="269623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105" charset="0"/>
                <a:ea typeface="MS PGothic" pitchFamily="34" charset="-128"/>
              </a:defRPr>
            </a:lvl1pPr>
            <a:lvl2pPr marL="37931725" indent="-37474525" eaLnBrk="0" hangingPunct="0">
              <a:defRPr sz="2400">
                <a:solidFill>
                  <a:schemeClr val="tx1"/>
                </a:solidFill>
                <a:latin typeface="Calibri" pitchFamily="-105" charset="0"/>
                <a:ea typeface="MS PGothic" pitchFamily="34" charset="-128"/>
              </a:defRPr>
            </a:lvl2pPr>
            <a:lvl3pPr eaLnBrk="0" hangingPunct="0">
              <a:defRPr sz="2400">
                <a:solidFill>
                  <a:schemeClr val="tx1"/>
                </a:solidFill>
                <a:latin typeface="Calibri" pitchFamily="-105" charset="0"/>
                <a:ea typeface="MS PGothic" pitchFamily="34" charset="-128"/>
              </a:defRPr>
            </a:lvl3pPr>
            <a:lvl4pPr eaLnBrk="0" hangingPunct="0">
              <a:defRPr sz="2400">
                <a:solidFill>
                  <a:schemeClr val="tx1"/>
                </a:solidFill>
                <a:latin typeface="Calibri" pitchFamily="-105" charset="0"/>
                <a:ea typeface="MS PGothic" pitchFamily="34" charset="-128"/>
              </a:defRPr>
            </a:lvl4pPr>
            <a:lvl5pPr eaLnBrk="0" hangingPunct="0">
              <a:defRPr sz="2400">
                <a:solidFill>
                  <a:schemeClr val="tx1"/>
                </a:solidFill>
                <a:latin typeface="Calibri" pitchFamily="-105" charset="0"/>
                <a:ea typeface="MS PGothic" pitchFamily="34" charset="-128"/>
              </a:defRPr>
            </a:lvl5pPr>
            <a:lvl6pPr marL="457200" eaLnBrk="0" fontAlgn="base" hangingPunct="0">
              <a:spcBef>
                <a:spcPct val="0"/>
              </a:spcBef>
              <a:spcAft>
                <a:spcPct val="0"/>
              </a:spcAft>
              <a:defRPr sz="2400">
                <a:solidFill>
                  <a:schemeClr val="tx1"/>
                </a:solidFill>
                <a:latin typeface="Calibri" pitchFamily="-105" charset="0"/>
                <a:ea typeface="MS PGothic" pitchFamily="34" charset="-128"/>
              </a:defRPr>
            </a:lvl6pPr>
            <a:lvl7pPr marL="914400" eaLnBrk="0" fontAlgn="base" hangingPunct="0">
              <a:spcBef>
                <a:spcPct val="0"/>
              </a:spcBef>
              <a:spcAft>
                <a:spcPct val="0"/>
              </a:spcAft>
              <a:defRPr sz="2400">
                <a:solidFill>
                  <a:schemeClr val="tx1"/>
                </a:solidFill>
                <a:latin typeface="Calibri" pitchFamily="-105" charset="0"/>
                <a:ea typeface="MS PGothic" pitchFamily="34" charset="-128"/>
              </a:defRPr>
            </a:lvl7pPr>
            <a:lvl8pPr marL="1371600" eaLnBrk="0" fontAlgn="base" hangingPunct="0">
              <a:spcBef>
                <a:spcPct val="0"/>
              </a:spcBef>
              <a:spcAft>
                <a:spcPct val="0"/>
              </a:spcAft>
              <a:defRPr sz="2400">
                <a:solidFill>
                  <a:schemeClr val="tx1"/>
                </a:solidFill>
                <a:latin typeface="Calibri" pitchFamily="-105" charset="0"/>
                <a:ea typeface="MS PGothic" pitchFamily="34" charset="-128"/>
              </a:defRPr>
            </a:lvl8pPr>
            <a:lvl9pPr marL="1828800" eaLnBrk="0" fontAlgn="base" hangingPunct="0">
              <a:spcBef>
                <a:spcPct val="0"/>
              </a:spcBef>
              <a:spcAft>
                <a:spcPct val="0"/>
              </a:spcAft>
              <a:defRPr sz="2400">
                <a:solidFill>
                  <a:schemeClr val="tx1"/>
                </a:solidFill>
                <a:latin typeface="Calibri" pitchFamily="-105" charset="0"/>
                <a:ea typeface="MS PGothic" pitchFamily="34" charset="-128"/>
              </a:defRPr>
            </a:lvl9pPr>
          </a:lstStyle>
          <a:p>
            <a:pPr marL="171450" indent="-171450" eaLnBrk="1" hangingPunct="1">
              <a:buFont typeface="Arial" pitchFamily="34" charset="0"/>
              <a:buChar char="•"/>
            </a:pPr>
            <a:r>
              <a:rPr lang="en-US" sz="1200" dirty="0" smtClean="0">
                <a:solidFill>
                  <a:srgbClr val="404040"/>
                </a:solidFill>
              </a:rPr>
              <a:t>Humanities-related repositories, datasets, &amp; linked data--e.g.:</a:t>
            </a:r>
          </a:p>
          <a:p>
            <a:pPr marL="548640" indent="-171450" eaLnBrk="1" hangingPunct="1">
              <a:buFont typeface="Courier New" pitchFamily="49" charset="0"/>
              <a:buChar char="o"/>
            </a:pPr>
            <a:r>
              <a:rPr lang="en-US" sz="1200" dirty="0" err="1">
                <a:solidFill>
                  <a:srgbClr val="404040"/>
                </a:solidFill>
              </a:rPr>
              <a:t>Europeana</a:t>
            </a:r>
            <a:endParaRPr lang="en-US" sz="1200" dirty="0">
              <a:solidFill>
                <a:srgbClr val="404040"/>
              </a:solidFill>
            </a:endParaRPr>
          </a:p>
          <a:p>
            <a:pPr marL="548640" indent="-171450" eaLnBrk="1" hangingPunct="1">
              <a:buFont typeface="Courier New" pitchFamily="49" charset="0"/>
              <a:buChar char="o"/>
            </a:pPr>
            <a:r>
              <a:rPr lang="en-US" sz="1200" dirty="0">
                <a:solidFill>
                  <a:srgbClr val="404040"/>
                </a:solidFill>
              </a:rPr>
              <a:t>DLPA</a:t>
            </a:r>
          </a:p>
          <a:p>
            <a:pPr marL="548640" indent="-171450" eaLnBrk="1" hangingPunct="1">
              <a:buFont typeface="Courier New" pitchFamily="49" charset="0"/>
              <a:buChar char="o"/>
            </a:pPr>
            <a:r>
              <a:rPr lang="en-US" sz="1200" dirty="0" err="1">
                <a:solidFill>
                  <a:srgbClr val="404040"/>
                </a:solidFill>
              </a:rPr>
              <a:t>HuNI</a:t>
            </a:r>
            <a:endParaRPr lang="en-US" sz="1200" dirty="0">
              <a:solidFill>
                <a:srgbClr val="404040"/>
              </a:solidFill>
            </a:endParaRPr>
          </a:p>
          <a:p>
            <a:pPr marL="548640" indent="-171450" eaLnBrk="1" hangingPunct="1">
              <a:buFont typeface="Courier New" pitchFamily="49" charset="0"/>
              <a:buChar char="o"/>
            </a:pPr>
            <a:r>
              <a:rPr lang="en-US" sz="1200" dirty="0" err="1">
                <a:solidFill>
                  <a:srgbClr val="404040"/>
                </a:solidFill>
              </a:rPr>
              <a:t>DPpedia</a:t>
            </a:r>
            <a:endParaRPr lang="en-US" sz="1200" dirty="0">
              <a:solidFill>
                <a:srgbClr val="404040"/>
              </a:solidFill>
            </a:endParaRPr>
          </a:p>
          <a:p>
            <a:pPr marL="548640" indent="-171450" eaLnBrk="1" hangingPunct="1">
              <a:buFont typeface="Courier New" pitchFamily="49" charset="0"/>
              <a:buChar char="o"/>
            </a:pPr>
            <a:r>
              <a:rPr lang="en-US" sz="1200" dirty="0">
                <a:solidFill>
                  <a:srgbClr val="404040"/>
                </a:solidFill>
              </a:rPr>
              <a:t>YAGO</a:t>
            </a:r>
          </a:p>
          <a:p>
            <a:pPr marL="548640" indent="-171450" eaLnBrk="1" hangingPunct="1">
              <a:buFont typeface="Courier New" pitchFamily="49" charset="0"/>
              <a:buChar char="o"/>
            </a:pPr>
            <a:r>
              <a:rPr lang="en-US" sz="1200" dirty="0">
                <a:solidFill>
                  <a:srgbClr val="404040"/>
                </a:solidFill>
              </a:rPr>
              <a:t>SNAC</a:t>
            </a:r>
          </a:p>
          <a:p>
            <a:pPr marL="171450" indent="-171450" eaLnBrk="1" hangingPunct="1">
              <a:buFont typeface="Arial" pitchFamily="34" charset="0"/>
              <a:buChar char="•"/>
            </a:pPr>
            <a:r>
              <a:rPr lang="en-US" sz="1200" dirty="0" smtClean="0">
                <a:solidFill>
                  <a:srgbClr val="404040"/>
                </a:solidFill>
              </a:rPr>
              <a:t>Corpora of public </a:t>
            </a:r>
            <a:r>
              <a:rPr lang="en-US" sz="1200" dirty="0">
                <a:solidFill>
                  <a:srgbClr val="404040"/>
                </a:solidFill>
              </a:rPr>
              <a:t>d</a:t>
            </a:r>
            <a:r>
              <a:rPr lang="en-US" sz="1200" dirty="0" smtClean="0">
                <a:solidFill>
                  <a:srgbClr val="404040"/>
                </a:solidFill>
              </a:rPr>
              <a:t>iscourse about humanities (WhatEvery1Says)</a:t>
            </a:r>
          </a:p>
          <a:p>
            <a:pPr marL="171450" indent="-171450" eaLnBrk="1" hangingPunct="1">
              <a:buFont typeface="Arial" pitchFamily="34" charset="0"/>
              <a:buChar char="•"/>
            </a:pPr>
            <a:r>
              <a:rPr lang="en-US" sz="1200" dirty="0" smtClean="0">
                <a:solidFill>
                  <a:srgbClr val="404040"/>
                </a:solidFill>
              </a:rPr>
              <a:t>Humanities statistics</a:t>
            </a:r>
            <a:endParaRPr lang="en-US" sz="1200" dirty="0">
              <a:solidFill>
                <a:srgbClr val="404040"/>
              </a:solidFill>
            </a:endParaRPr>
          </a:p>
        </p:txBody>
      </p:sp>
      <p:sp>
        <p:nvSpPr>
          <p:cNvPr id="15375" name="TextBox 79"/>
          <p:cNvSpPr txBox="1">
            <a:spLocks noChangeArrowheads="1"/>
          </p:cNvSpPr>
          <p:nvPr/>
        </p:nvSpPr>
        <p:spPr bwMode="auto">
          <a:xfrm>
            <a:off x="1118145" y="4648589"/>
            <a:ext cx="209874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105" charset="0"/>
                <a:ea typeface="MS PGothic" pitchFamily="34" charset="-128"/>
              </a:defRPr>
            </a:lvl1pPr>
            <a:lvl2pPr marL="37931725" indent="-37474525" eaLnBrk="0" hangingPunct="0">
              <a:defRPr sz="2400">
                <a:solidFill>
                  <a:schemeClr val="tx1"/>
                </a:solidFill>
                <a:latin typeface="Calibri" pitchFamily="-105" charset="0"/>
                <a:ea typeface="MS PGothic" pitchFamily="34" charset="-128"/>
              </a:defRPr>
            </a:lvl2pPr>
            <a:lvl3pPr eaLnBrk="0" hangingPunct="0">
              <a:defRPr sz="2400">
                <a:solidFill>
                  <a:schemeClr val="tx1"/>
                </a:solidFill>
                <a:latin typeface="Calibri" pitchFamily="-105" charset="0"/>
                <a:ea typeface="MS PGothic" pitchFamily="34" charset="-128"/>
              </a:defRPr>
            </a:lvl3pPr>
            <a:lvl4pPr eaLnBrk="0" hangingPunct="0">
              <a:defRPr sz="2400">
                <a:solidFill>
                  <a:schemeClr val="tx1"/>
                </a:solidFill>
                <a:latin typeface="Calibri" pitchFamily="-105" charset="0"/>
                <a:ea typeface="MS PGothic" pitchFamily="34" charset="-128"/>
              </a:defRPr>
            </a:lvl4pPr>
            <a:lvl5pPr eaLnBrk="0" hangingPunct="0">
              <a:defRPr sz="2400">
                <a:solidFill>
                  <a:schemeClr val="tx1"/>
                </a:solidFill>
                <a:latin typeface="Calibri" pitchFamily="-105" charset="0"/>
                <a:ea typeface="MS PGothic" pitchFamily="34" charset="-128"/>
              </a:defRPr>
            </a:lvl5pPr>
            <a:lvl6pPr marL="457200" eaLnBrk="0" fontAlgn="base" hangingPunct="0">
              <a:spcBef>
                <a:spcPct val="0"/>
              </a:spcBef>
              <a:spcAft>
                <a:spcPct val="0"/>
              </a:spcAft>
              <a:defRPr sz="2400">
                <a:solidFill>
                  <a:schemeClr val="tx1"/>
                </a:solidFill>
                <a:latin typeface="Calibri" pitchFamily="-105" charset="0"/>
                <a:ea typeface="MS PGothic" pitchFamily="34" charset="-128"/>
              </a:defRPr>
            </a:lvl6pPr>
            <a:lvl7pPr marL="914400" eaLnBrk="0" fontAlgn="base" hangingPunct="0">
              <a:spcBef>
                <a:spcPct val="0"/>
              </a:spcBef>
              <a:spcAft>
                <a:spcPct val="0"/>
              </a:spcAft>
              <a:defRPr sz="2400">
                <a:solidFill>
                  <a:schemeClr val="tx1"/>
                </a:solidFill>
                <a:latin typeface="Calibri" pitchFamily="-105" charset="0"/>
                <a:ea typeface="MS PGothic" pitchFamily="34" charset="-128"/>
              </a:defRPr>
            </a:lvl7pPr>
            <a:lvl8pPr marL="1371600" eaLnBrk="0" fontAlgn="base" hangingPunct="0">
              <a:spcBef>
                <a:spcPct val="0"/>
              </a:spcBef>
              <a:spcAft>
                <a:spcPct val="0"/>
              </a:spcAft>
              <a:defRPr sz="2400">
                <a:solidFill>
                  <a:schemeClr val="tx1"/>
                </a:solidFill>
                <a:latin typeface="Calibri" pitchFamily="-105" charset="0"/>
                <a:ea typeface="MS PGothic" pitchFamily="34" charset="-128"/>
              </a:defRPr>
            </a:lvl8pPr>
            <a:lvl9pPr marL="1828800" eaLnBrk="0" fontAlgn="base" hangingPunct="0">
              <a:spcBef>
                <a:spcPct val="0"/>
              </a:spcBef>
              <a:spcAft>
                <a:spcPct val="0"/>
              </a:spcAft>
              <a:defRPr sz="2400">
                <a:solidFill>
                  <a:schemeClr val="tx1"/>
                </a:solidFill>
                <a:latin typeface="Calibri" pitchFamily="-105" charset="0"/>
                <a:ea typeface="MS PGothic" pitchFamily="34" charset="-128"/>
              </a:defRPr>
            </a:lvl9pPr>
          </a:lstStyle>
          <a:p>
            <a:pPr marL="171450" indent="-171450" eaLnBrk="1" hangingPunct="1">
              <a:buFont typeface="Arial" pitchFamily="34" charset="0"/>
              <a:buChar char="•"/>
            </a:pPr>
            <a:r>
              <a:rPr lang="en-US" sz="1200" dirty="0" err="1" smtClean="0">
                <a:solidFill>
                  <a:srgbClr val="404040"/>
                </a:solidFill>
              </a:rPr>
              <a:t>Kickstarter</a:t>
            </a:r>
            <a:endParaRPr lang="en-US" sz="1200" dirty="0" smtClean="0">
              <a:solidFill>
                <a:srgbClr val="404040"/>
              </a:solidFill>
            </a:endParaRPr>
          </a:p>
          <a:p>
            <a:pPr marL="171450" indent="-171450" eaLnBrk="1" hangingPunct="1">
              <a:buFont typeface="Arial" pitchFamily="34" charset="0"/>
              <a:buChar char="•"/>
            </a:pPr>
            <a:r>
              <a:rPr lang="en-US" sz="1200" dirty="0" err="1" smtClean="0">
                <a:solidFill>
                  <a:srgbClr val="404040"/>
                </a:solidFill>
              </a:rPr>
              <a:t>Indiegogo</a:t>
            </a:r>
            <a:endParaRPr lang="en-US" sz="1200" dirty="0" smtClean="0">
              <a:solidFill>
                <a:srgbClr val="404040"/>
              </a:solidFill>
            </a:endParaRPr>
          </a:p>
          <a:p>
            <a:pPr marL="171450" indent="-171450" eaLnBrk="1" hangingPunct="1">
              <a:buFont typeface="Arial" pitchFamily="34" charset="0"/>
              <a:buChar char="•"/>
            </a:pPr>
            <a:r>
              <a:rPr lang="en-US" sz="1200" dirty="0" err="1" smtClean="0">
                <a:solidFill>
                  <a:srgbClr val="404040"/>
                </a:solidFill>
              </a:rPr>
              <a:t>RocketHub</a:t>
            </a:r>
            <a:endParaRPr lang="en-US" sz="1200" dirty="0" smtClean="0">
              <a:solidFill>
                <a:srgbClr val="404040"/>
              </a:solidFill>
            </a:endParaRPr>
          </a:p>
          <a:p>
            <a:pPr marL="171450" indent="-171450" eaLnBrk="1" hangingPunct="1">
              <a:buFont typeface="Arial" pitchFamily="34" charset="0"/>
              <a:buChar char="•"/>
            </a:pPr>
            <a:r>
              <a:rPr lang="en-US" sz="1200" dirty="0" err="1" smtClean="0">
                <a:solidFill>
                  <a:srgbClr val="404040"/>
                </a:solidFill>
              </a:rPr>
              <a:t>GoFundMe</a:t>
            </a:r>
            <a:endParaRPr lang="en-US" sz="1200" dirty="0" smtClean="0">
              <a:solidFill>
                <a:srgbClr val="404040"/>
              </a:solidFill>
            </a:endParaRPr>
          </a:p>
          <a:p>
            <a:pPr marL="171450" indent="-171450" eaLnBrk="1" hangingPunct="1">
              <a:buFont typeface="Arial" pitchFamily="34" charset="0"/>
              <a:buChar char="•"/>
            </a:pPr>
            <a:r>
              <a:rPr lang="en-US" sz="1200" dirty="0" err="1" smtClean="0">
                <a:solidFill>
                  <a:srgbClr val="404040"/>
                </a:solidFill>
              </a:rPr>
              <a:t>Razoo</a:t>
            </a:r>
            <a:endParaRPr lang="en-US" sz="1200" dirty="0">
              <a:solidFill>
                <a:srgbClr val="404040"/>
              </a:solidFill>
            </a:endParaRPr>
          </a:p>
          <a:p>
            <a:pPr marL="171450" indent="-171450" eaLnBrk="1" hangingPunct="1">
              <a:buFont typeface="Arial" pitchFamily="34" charset="0"/>
              <a:buChar char="•"/>
            </a:pPr>
            <a:r>
              <a:rPr lang="en-US" sz="1200" dirty="0" err="1" smtClean="0">
                <a:solidFill>
                  <a:srgbClr val="404040"/>
                </a:solidFill>
              </a:rPr>
              <a:t>Crowdrise</a:t>
            </a:r>
            <a:endParaRPr lang="en-US" sz="1200" dirty="0">
              <a:solidFill>
                <a:srgbClr val="404040"/>
              </a:solidFill>
            </a:endParaRPr>
          </a:p>
        </p:txBody>
      </p:sp>
      <p:sp>
        <p:nvSpPr>
          <p:cNvPr id="17" name="Rectangle 16"/>
          <p:cNvSpPr/>
          <p:nvPr/>
        </p:nvSpPr>
        <p:spPr>
          <a:xfrm>
            <a:off x="377975" y="304800"/>
            <a:ext cx="8610600" cy="461665"/>
          </a:xfrm>
          <a:prstGeom prst="rect">
            <a:avLst/>
          </a:prstGeom>
          <a:effectLst>
            <a:reflection blurRad="6350" stA="52000" endA="300" endPos="35000" dir="5400000" sy="-100000" algn="bl" rotWithShape="0"/>
          </a:effectLst>
        </p:spPr>
        <p:txBody>
          <a:bodyPr wrap="square">
            <a:spAutoFit/>
          </a:bodyPr>
          <a:lstStyle/>
          <a:p>
            <a:r>
              <a:rPr lang="en-US" sz="2400" b="1" cap="small" dirty="0" smtClean="0"/>
              <a:t>Off-the-Shelf IT for Advocacy &amp; Public Engagement </a:t>
            </a:r>
            <a:r>
              <a:rPr lang="en-US" sz="1200" b="1" cap="small" dirty="0" smtClean="0"/>
              <a:t>[examples]</a:t>
            </a:r>
            <a:endParaRPr lang="en-US" sz="1200" b="1" cap="small" dirty="0"/>
          </a:p>
        </p:txBody>
      </p:sp>
      <p:cxnSp>
        <p:nvCxnSpPr>
          <p:cNvPr id="18" name="Straight Connector 17"/>
          <p:cNvCxnSpPr/>
          <p:nvPr/>
        </p:nvCxnSpPr>
        <p:spPr>
          <a:xfrm>
            <a:off x="457200" y="779055"/>
            <a:ext cx="7924800" cy="0"/>
          </a:xfrm>
          <a:prstGeom prst="line">
            <a:avLst/>
          </a:prstGeom>
          <a:ln w="15875">
            <a:solidFill>
              <a:schemeClr val="tx1">
                <a:lumMod val="65000"/>
                <a:lumOff val="35000"/>
              </a:schemeClr>
            </a:solidFill>
          </a:ln>
          <a:effectLst/>
        </p:spPr>
        <p:style>
          <a:lnRef idx="1">
            <a:schemeClr val="accent1"/>
          </a:lnRef>
          <a:fillRef idx="0">
            <a:schemeClr val="accent1"/>
          </a:fillRef>
          <a:effectRef idx="0">
            <a:schemeClr val="accent1"/>
          </a:effectRef>
          <a:fontRef idx="minor">
            <a:schemeClr val="tx1"/>
          </a:fontRef>
        </p:style>
      </p:cxnSp>
      <p:sp>
        <p:nvSpPr>
          <p:cNvPr id="19" name="Rectangular Callout 18"/>
          <p:cNvSpPr>
            <a:spLocks noChangeArrowheads="1"/>
          </p:cNvSpPr>
          <p:nvPr/>
        </p:nvSpPr>
        <p:spPr bwMode="auto">
          <a:xfrm>
            <a:off x="6261820" y="3453427"/>
            <a:ext cx="2726755" cy="2318277"/>
          </a:xfrm>
          <a:prstGeom prst="wedgeRectCallout">
            <a:avLst>
              <a:gd name="adj1" fmla="val -96984"/>
              <a:gd name="adj2" fmla="val -33151"/>
            </a:avLst>
          </a:prstGeom>
          <a:gradFill rotWithShape="1">
            <a:gsLst>
              <a:gs pos="0">
                <a:srgbClr val="A6A6A6"/>
              </a:gs>
              <a:gs pos="41000">
                <a:srgbClr val="F2F2F2"/>
              </a:gs>
              <a:gs pos="60001">
                <a:srgbClr val="D9D9D9"/>
              </a:gs>
              <a:gs pos="100000">
                <a:srgbClr val="BFBFBF"/>
              </a:gs>
            </a:gsLst>
            <a:lin ang="5400000"/>
          </a:gradFill>
          <a:ln>
            <a:noFill/>
          </a:ln>
          <a:effectLst>
            <a:outerShdw dist="12700" dir="2700000" algn="tl" rotWithShape="0">
              <a:srgbClr val="808080">
                <a:alpha val="78000"/>
              </a:srgbClr>
            </a:outerShdw>
          </a:effectLst>
          <a:extLst>
            <a:ext uri="{91240B29-F687-4F45-9708-019B960494DF}">
              <a14:hiddenLine xmlns:a14="http://schemas.microsoft.com/office/drawing/2010/main" w="28575">
                <a:solidFill>
                  <a:srgbClr val="000000"/>
                </a:solidFill>
                <a:miter lim="800000"/>
                <a:headEnd/>
                <a:tailEnd/>
              </a14:hiddenLine>
            </a:ext>
          </a:extLst>
        </p:spPr>
        <p:txBody>
          <a:bodyPr anchor="ctr"/>
          <a:lstStyle/>
          <a:p>
            <a:pPr algn="ctr"/>
            <a:endParaRPr lang="nb-NO">
              <a:solidFill>
                <a:srgbClr val="404040"/>
              </a:solidFill>
            </a:endParaRPr>
          </a:p>
        </p:txBody>
      </p:sp>
      <p:sp>
        <p:nvSpPr>
          <p:cNvPr id="20" name="TextBox 77: Data Mining Tools"/>
          <p:cNvSpPr txBox="1">
            <a:spLocks noChangeArrowheads="1"/>
          </p:cNvSpPr>
          <p:nvPr/>
        </p:nvSpPr>
        <p:spPr bwMode="auto">
          <a:xfrm>
            <a:off x="6388820" y="3519723"/>
            <a:ext cx="22925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105" charset="0"/>
                <a:ea typeface="MS PGothic" pitchFamily="34" charset="-128"/>
              </a:defRPr>
            </a:lvl1pPr>
            <a:lvl2pPr marL="37931725" indent="-37474525" eaLnBrk="0" hangingPunct="0">
              <a:defRPr sz="2400">
                <a:solidFill>
                  <a:schemeClr val="tx1"/>
                </a:solidFill>
                <a:latin typeface="Calibri" pitchFamily="-105" charset="0"/>
                <a:ea typeface="MS PGothic" pitchFamily="34" charset="-128"/>
              </a:defRPr>
            </a:lvl2pPr>
            <a:lvl3pPr eaLnBrk="0" hangingPunct="0">
              <a:defRPr sz="2400">
                <a:solidFill>
                  <a:schemeClr val="tx1"/>
                </a:solidFill>
                <a:latin typeface="Calibri" pitchFamily="-105" charset="0"/>
                <a:ea typeface="MS PGothic" pitchFamily="34" charset="-128"/>
              </a:defRPr>
            </a:lvl3pPr>
            <a:lvl4pPr eaLnBrk="0" hangingPunct="0">
              <a:defRPr sz="2400">
                <a:solidFill>
                  <a:schemeClr val="tx1"/>
                </a:solidFill>
                <a:latin typeface="Calibri" pitchFamily="-105" charset="0"/>
                <a:ea typeface="MS PGothic" pitchFamily="34" charset="-128"/>
              </a:defRPr>
            </a:lvl4pPr>
            <a:lvl5pPr eaLnBrk="0" hangingPunct="0">
              <a:defRPr sz="2400">
                <a:solidFill>
                  <a:schemeClr val="tx1"/>
                </a:solidFill>
                <a:latin typeface="Calibri" pitchFamily="-105" charset="0"/>
                <a:ea typeface="MS PGothic" pitchFamily="34" charset="-128"/>
              </a:defRPr>
            </a:lvl5pPr>
            <a:lvl6pPr marL="457200" eaLnBrk="0" fontAlgn="base" hangingPunct="0">
              <a:spcBef>
                <a:spcPct val="0"/>
              </a:spcBef>
              <a:spcAft>
                <a:spcPct val="0"/>
              </a:spcAft>
              <a:defRPr sz="2400">
                <a:solidFill>
                  <a:schemeClr val="tx1"/>
                </a:solidFill>
                <a:latin typeface="Calibri" pitchFamily="-105" charset="0"/>
                <a:ea typeface="MS PGothic" pitchFamily="34" charset="-128"/>
              </a:defRPr>
            </a:lvl6pPr>
            <a:lvl7pPr marL="914400" eaLnBrk="0" fontAlgn="base" hangingPunct="0">
              <a:spcBef>
                <a:spcPct val="0"/>
              </a:spcBef>
              <a:spcAft>
                <a:spcPct val="0"/>
              </a:spcAft>
              <a:defRPr sz="2400">
                <a:solidFill>
                  <a:schemeClr val="tx1"/>
                </a:solidFill>
                <a:latin typeface="Calibri" pitchFamily="-105" charset="0"/>
                <a:ea typeface="MS PGothic" pitchFamily="34" charset="-128"/>
              </a:defRPr>
            </a:lvl7pPr>
            <a:lvl8pPr marL="1371600" eaLnBrk="0" fontAlgn="base" hangingPunct="0">
              <a:spcBef>
                <a:spcPct val="0"/>
              </a:spcBef>
              <a:spcAft>
                <a:spcPct val="0"/>
              </a:spcAft>
              <a:defRPr sz="2400">
                <a:solidFill>
                  <a:schemeClr val="tx1"/>
                </a:solidFill>
                <a:latin typeface="Calibri" pitchFamily="-105" charset="0"/>
                <a:ea typeface="MS PGothic" pitchFamily="34" charset="-128"/>
              </a:defRPr>
            </a:lvl8pPr>
            <a:lvl9pPr marL="1828800" eaLnBrk="0" fontAlgn="base" hangingPunct="0">
              <a:spcBef>
                <a:spcPct val="0"/>
              </a:spcBef>
              <a:spcAft>
                <a:spcPct val="0"/>
              </a:spcAft>
              <a:defRPr sz="2400">
                <a:solidFill>
                  <a:schemeClr val="tx1"/>
                </a:solidFill>
                <a:latin typeface="Calibri" pitchFamily="-105" charset="0"/>
                <a:ea typeface="MS PGothic" pitchFamily="34" charset="-128"/>
              </a:defRPr>
            </a:lvl9pPr>
          </a:lstStyle>
          <a:p>
            <a:pPr eaLnBrk="1" hangingPunct="1"/>
            <a:r>
              <a:rPr lang="en-US" sz="1200" b="1" dirty="0" err="1" smtClean="0">
                <a:solidFill>
                  <a:srgbClr val="404040"/>
                </a:solidFill>
              </a:rPr>
              <a:t>Datamining</a:t>
            </a:r>
            <a:r>
              <a:rPr lang="en-US" sz="1200" b="1" dirty="0" smtClean="0">
                <a:solidFill>
                  <a:srgbClr val="404040"/>
                </a:solidFill>
              </a:rPr>
              <a:t> Tools</a:t>
            </a:r>
            <a:endParaRPr lang="en-US" sz="1200" b="1" dirty="0">
              <a:solidFill>
                <a:srgbClr val="404040"/>
              </a:solidFill>
            </a:endParaRPr>
          </a:p>
        </p:txBody>
      </p:sp>
      <p:sp>
        <p:nvSpPr>
          <p:cNvPr id="21" name="TextBox 79"/>
          <p:cNvSpPr txBox="1">
            <a:spLocks noChangeArrowheads="1"/>
          </p:cNvSpPr>
          <p:nvPr/>
        </p:nvSpPr>
        <p:spPr bwMode="auto">
          <a:xfrm>
            <a:off x="6388820" y="3769815"/>
            <a:ext cx="256135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105" charset="0"/>
                <a:ea typeface="MS PGothic" pitchFamily="34" charset="-128"/>
              </a:defRPr>
            </a:lvl1pPr>
            <a:lvl2pPr marL="37931725" indent="-37474525" eaLnBrk="0" hangingPunct="0">
              <a:defRPr sz="2400">
                <a:solidFill>
                  <a:schemeClr val="tx1"/>
                </a:solidFill>
                <a:latin typeface="Calibri" pitchFamily="-105" charset="0"/>
                <a:ea typeface="MS PGothic" pitchFamily="34" charset="-128"/>
              </a:defRPr>
            </a:lvl2pPr>
            <a:lvl3pPr eaLnBrk="0" hangingPunct="0">
              <a:defRPr sz="2400">
                <a:solidFill>
                  <a:schemeClr val="tx1"/>
                </a:solidFill>
                <a:latin typeface="Calibri" pitchFamily="-105" charset="0"/>
                <a:ea typeface="MS PGothic" pitchFamily="34" charset="-128"/>
              </a:defRPr>
            </a:lvl3pPr>
            <a:lvl4pPr eaLnBrk="0" hangingPunct="0">
              <a:defRPr sz="2400">
                <a:solidFill>
                  <a:schemeClr val="tx1"/>
                </a:solidFill>
                <a:latin typeface="Calibri" pitchFamily="-105" charset="0"/>
                <a:ea typeface="MS PGothic" pitchFamily="34" charset="-128"/>
              </a:defRPr>
            </a:lvl4pPr>
            <a:lvl5pPr eaLnBrk="0" hangingPunct="0">
              <a:defRPr sz="2400">
                <a:solidFill>
                  <a:schemeClr val="tx1"/>
                </a:solidFill>
                <a:latin typeface="Calibri" pitchFamily="-105" charset="0"/>
                <a:ea typeface="MS PGothic" pitchFamily="34" charset="-128"/>
              </a:defRPr>
            </a:lvl5pPr>
            <a:lvl6pPr marL="457200" eaLnBrk="0" fontAlgn="base" hangingPunct="0">
              <a:spcBef>
                <a:spcPct val="0"/>
              </a:spcBef>
              <a:spcAft>
                <a:spcPct val="0"/>
              </a:spcAft>
              <a:defRPr sz="2400">
                <a:solidFill>
                  <a:schemeClr val="tx1"/>
                </a:solidFill>
                <a:latin typeface="Calibri" pitchFamily="-105" charset="0"/>
                <a:ea typeface="MS PGothic" pitchFamily="34" charset="-128"/>
              </a:defRPr>
            </a:lvl6pPr>
            <a:lvl7pPr marL="914400" eaLnBrk="0" fontAlgn="base" hangingPunct="0">
              <a:spcBef>
                <a:spcPct val="0"/>
              </a:spcBef>
              <a:spcAft>
                <a:spcPct val="0"/>
              </a:spcAft>
              <a:defRPr sz="2400">
                <a:solidFill>
                  <a:schemeClr val="tx1"/>
                </a:solidFill>
                <a:latin typeface="Calibri" pitchFamily="-105" charset="0"/>
                <a:ea typeface="MS PGothic" pitchFamily="34" charset="-128"/>
              </a:defRPr>
            </a:lvl7pPr>
            <a:lvl8pPr marL="1371600" eaLnBrk="0" fontAlgn="base" hangingPunct="0">
              <a:spcBef>
                <a:spcPct val="0"/>
              </a:spcBef>
              <a:spcAft>
                <a:spcPct val="0"/>
              </a:spcAft>
              <a:defRPr sz="2400">
                <a:solidFill>
                  <a:schemeClr val="tx1"/>
                </a:solidFill>
                <a:latin typeface="Calibri" pitchFamily="-105" charset="0"/>
                <a:ea typeface="MS PGothic" pitchFamily="34" charset="-128"/>
              </a:defRPr>
            </a:lvl8pPr>
            <a:lvl9pPr marL="1828800" eaLnBrk="0" fontAlgn="base" hangingPunct="0">
              <a:spcBef>
                <a:spcPct val="0"/>
              </a:spcBef>
              <a:spcAft>
                <a:spcPct val="0"/>
              </a:spcAft>
              <a:defRPr sz="2400">
                <a:solidFill>
                  <a:schemeClr val="tx1"/>
                </a:solidFill>
                <a:latin typeface="Calibri" pitchFamily="-105" charset="0"/>
                <a:ea typeface="MS PGothic" pitchFamily="34" charset="-128"/>
              </a:defRPr>
            </a:lvl9pPr>
          </a:lstStyle>
          <a:p>
            <a:pPr marL="171450" indent="-171450" eaLnBrk="1" hangingPunct="1">
              <a:buFont typeface="Arial" pitchFamily="34" charset="0"/>
              <a:buChar char="•"/>
            </a:pPr>
            <a:r>
              <a:rPr lang="en-US" sz="1200" dirty="0" smtClean="0">
                <a:solidFill>
                  <a:srgbClr val="404040"/>
                </a:solidFill>
              </a:rPr>
              <a:t>Text-mining tools (e.g., TAPoR, Voyeur, Google </a:t>
            </a:r>
            <a:r>
              <a:rPr lang="en-US" sz="1200" dirty="0" err="1" smtClean="0">
                <a:solidFill>
                  <a:srgbClr val="404040"/>
                </a:solidFill>
              </a:rPr>
              <a:t>Ngram</a:t>
            </a:r>
            <a:r>
              <a:rPr lang="en-US" sz="1200" dirty="0" smtClean="0">
                <a:solidFill>
                  <a:srgbClr val="404040"/>
                </a:solidFill>
              </a:rPr>
              <a:t> Viewer, </a:t>
            </a:r>
            <a:r>
              <a:rPr lang="en-US" sz="1200" dirty="0" err="1" smtClean="0">
                <a:solidFill>
                  <a:srgbClr val="404040"/>
                </a:solidFill>
              </a:rPr>
              <a:t>Jstor</a:t>
            </a:r>
            <a:r>
              <a:rPr lang="en-US" sz="1200" dirty="0" smtClean="0">
                <a:solidFill>
                  <a:srgbClr val="404040"/>
                </a:solidFill>
              </a:rPr>
              <a:t> Data for Research)</a:t>
            </a:r>
          </a:p>
          <a:p>
            <a:pPr marL="171450" indent="-171450" eaLnBrk="1" hangingPunct="1">
              <a:buFont typeface="Arial" pitchFamily="34" charset="0"/>
              <a:buChar char="•"/>
            </a:pPr>
            <a:r>
              <a:rPr lang="en-US" sz="1200" dirty="0" smtClean="0">
                <a:solidFill>
                  <a:srgbClr val="404040"/>
                </a:solidFill>
              </a:rPr>
              <a:t>Topic-modeling tools (e.g., Mallet suite)</a:t>
            </a:r>
          </a:p>
          <a:p>
            <a:pPr marL="171450" indent="-171450" eaLnBrk="1" hangingPunct="1">
              <a:buFont typeface="Arial" pitchFamily="34" charset="0"/>
              <a:buChar char="•"/>
            </a:pPr>
            <a:r>
              <a:rPr lang="en-US" sz="1200" dirty="0" smtClean="0">
                <a:solidFill>
                  <a:srgbClr val="404040"/>
                </a:solidFill>
              </a:rPr>
              <a:t>Social network analysis tools (e.g. UCINET)</a:t>
            </a:r>
          </a:p>
          <a:p>
            <a:pPr marL="171450" indent="-171450" eaLnBrk="1" hangingPunct="1">
              <a:buFont typeface="Arial" pitchFamily="34" charset="0"/>
              <a:buChar char="•"/>
            </a:pPr>
            <a:r>
              <a:rPr lang="en-US" sz="1200" dirty="0" smtClean="0">
                <a:solidFill>
                  <a:srgbClr val="404040"/>
                </a:solidFill>
              </a:rPr>
              <a:t>Bibliometric &amp; co-citation tools (e.g., </a:t>
            </a:r>
            <a:r>
              <a:rPr lang="en-US" sz="1200" dirty="0" err="1" smtClean="0">
                <a:solidFill>
                  <a:srgbClr val="404040"/>
                </a:solidFill>
              </a:rPr>
              <a:t>Jstor</a:t>
            </a:r>
            <a:r>
              <a:rPr lang="en-US" sz="1200" dirty="0" smtClean="0">
                <a:solidFill>
                  <a:srgbClr val="404040"/>
                </a:solidFill>
              </a:rPr>
              <a:t> Data for Research)</a:t>
            </a:r>
          </a:p>
          <a:p>
            <a:pPr marL="171450" indent="-171450" eaLnBrk="1" hangingPunct="1">
              <a:buFont typeface="Arial" pitchFamily="34" charset="0"/>
              <a:buChar char="•"/>
            </a:pPr>
            <a:r>
              <a:rPr lang="en-US" sz="1200" dirty="0" smtClean="0">
                <a:solidFill>
                  <a:srgbClr val="404040"/>
                </a:solidFill>
              </a:rPr>
              <a:t>Statistical tools (e.g., “R”)</a:t>
            </a:r>
          </a:p>
          <a:p>
            <a:pPr eaLnBrk="1" hangingPunct="1"/>
            <a:endParaRPr lang="en-US" sz="1200" dirty="0">
              <a:solidFill>
                <a:srgbClr val="404040"/>
              </a:solidFill>
            </a:endParaRPr>
          </a:p>
        </p:txBody>
      </p:sp>
      <p:sp useBgFill="1">
        <p:nvSpPr>
          <p:cNvPr id="15365" name="TextBox 72"/>
          <p:cNvSpPr txBox="1">
            <a:spLocks noChangeArrowheads="1"/>
          </p:cNvSpPr>
          <p:nvPr/>
        </p:nvSpPr>
        <p:spPr bwMode="auto">
          <a:xfrm>
            <a:off x="3821534" y="2951141"/>
            <a:ext cx="1556971" cy="461665"/>
          </a:xfrm>
          <a:prstGeom prst="rect">
            <a:avLst/>
          </a:prstGeom>
          <a:ln>
            <a:noFill/>
          </a:ln>
          <a:extLst/>
        </p:spPr>
        <p:txBody>
          <a:bodyPr wrap="square">
            <a:spAutoFit/>
          </a:bodyPr>
          <a:lstStyle>
            <a:lvl1pPr eaLnBrk="0" hangingPunct="0">
              <a:defRPr sz="2400">
                <a:solidFill>
                  <a:schemeClr val="tx1"/>
                </a:solidFill>
                <a:latin typeface="Calibri" pitchFamily="-105" charset="0"/>
                <a:ea typeface="MS PGothic" pitchFamily="34" charset="-128"/>
              </a:defRPr>
            </a:lvl1pPr>
            <a:lvl2pPr marL="37931725" indent="-37474525" eaLnBrk="0" hangingPunct="0">
              <a:defRPr sz="2400">
                <a:solidFill>
                  <a:schemeClr val="tx1"/>
                </a:solidFill>
                <a:latin typeface="Calibri" pitchFamily="-105" charset="0"/>
                <a:ea typeface="MS PGothic" pitchFamily="34" charset="-128"/>
              </a:defRPr>
            </a:lvl2pPr>
            <a:lvl3pPr eaLnBrk="0" hangingPunct="0">
              <a:defRPr sz="2400">
                <a:solidFill>
                  <a:schemeClr val="tx1"/>
                </a:solidFill>
                <a:latin typeface="Calibri" pitchFamily="-105" charset="0"/>
                <a:ea typeface="MS PGothic" pitchFamily="34" charset="-128"/>
              </a:defRPr>
            </a:lvl3pPr>
            <a:lvl4pPr eaLnBrk="0" hangingPunct="0">
              <a:defRPr sz="2400">
                <a:solidFill>
                  <a:schemeClr val="tx1"/>
                </a:solidFill>
                <a:latin typeface="Calibri" pitchFamily="-105" charset="0"/>
                <a:ea typeface="MS PGothic" pitchFamily="34" charset="-128"/>
              </a:defRPr>
            </a:lvl4pPr>
            <a:lvl5pPr eaLnBrk="0" hangingPunct="0">
              <a:defRPr sz="2400">
                <a:solidFill>
                  <a:schemeClr val="tx1"/>
                </a:solidFill>
                <a:latin typeface="Calibri" pitchFamily="-105" charset="0"/>
                <a:ea typeface="MS PGothic" pitchFamily="34" charset="-128"/>
              </a:defRPr>
            </a:lvl5pPr>
            <a:lvl6pPr marL="457200" eaLnBrk="0" fontAlgn="base" hangingPunct="0">
              <a:spcBef>
                <a:spcPct val="0"/>
              </a:spcBef>
              <a:spcAft>
                <a:spcPct val="0"/>
              </a:spcAft>
              <a:defRPr sz="2400">
                <a:solidFill>
                  <a:schemeClr val="tx1"/>
                </a:solidFill>
                <a:latin typeface="Calibri" pitchFamily="-105" charset="0"/>
                <a:ea typeface="MS PGothic" pitchFamily="34" charset="-128"/>
              </a:defRPr>
            </a:lvl6pPr>
            <a:lvl7pPr marL="914400" eaLnBrk="0" fontAlgn="base" hangingPunct="0">
              <a:spcBef>
                <a:spcPct val="0"/>
              </a:spcBef>
              <a:spcAft>
                <a:spcPct val="0"/>
              </a:spcAft>
              <a:defRPr sz="2400">
                <a:solidFill>
                  <a:schemeClr val="tx1"/>
                </a:solidFill>
                <a:latin typeface="Calibri" pitchFamily="-105" charset="0"/>
                <a:ea typeface="MS PGothic" pitchFamily="34" charset="-128"/>
              </a:defRPr>
            </a:lvl7pPr>
            <a:lvl8pPr marL="1371600" eaLnBrk="0" fontAlgn="base" hangingPunct="0">
              <a:spcBef>
                <a:spcPct val="0"/>
              </a:spcBef>
              <a:spcAft>
                <a:spcPct val="0"/>
              </a:spcAft>
              <a:defRPr sz="2400">
                <a:solidFill>
                  <a:schemeClr val="tx1"/>
                </a:solidFill>
                <a:latin typeface="Calibri" pitchFamily="-105" charset="0"/>
                <a:ea typeface="MS PGothic" pitchFamily="34" charset="-128"/>
              </a:defRPr>
            </a:lvl8pPr>
            <a:lvl9pPr marL="1828800" eaLnBrk="0" fontAlgn="base" hangingPunct="0">
              <a:spcBef>
                <a:spcPct val="0"/>
              </a:spcBef>
              <a:spcAft>
                <a:spcPct val="0"/>
              </a:spcAft>
              <a:defRPr sz="2400">
                <a:solidFill>
                  <a:schemeClr val="tx1"/>
                </a:solidFill>
                <a:latin typeface="Calibri" pitchFamily="-105" charset="0"/>
                <a:ea typeface="MS PGothic" pitchFamily="34" charset="-128"/>
              </a:defRPr>
            </a:lvl9pPr>
          </a:lstStyle>
          <a:p>
            <a:pPr algn="ctr" eaLnBrk="1" hangingPunct="1"/>
            <a:r>
              <a:rPr lang="en-US" sz="1200" b="1" dirty="0" smtClean="0">
                <a:solidFill>
                  <a:srgbClr val="404040"/>
                </a:solidFill>
              </a:rPr>
              <a:t>IT for Researching &amp; Producing Advocacy</a:t>
            </a:r>
            <a:endParaRPr lang="en-US" sz="1200" b="1" dirty="0">
              <a:solidFill>
                <a:srgbClr val="404040"/>
              </a:solidFill>
            </a:endParaRPr>
          </a:p>
        </p:txBody>
      </p:sp>
      <p:sp>
        <p:nvSpPr>
          <p:cNvPr id="24" name="Rectangular Callout 23"/>
          <p:cNvSpPr>
            <a:spLocks noChangeArrowheads="1"/>
          </p:cNvSpPr>
          <p:nvPr/>
        </p:nvSpPr>
        <p:spPr bwMode="auto">
          <a:xfrm>
            <a:off x="3496660" y="5207956"/>
            <a:ext cx="2292764" cy="1408659"/>
          </a:xfrm>
          <a:prstGeom prst="wedgeRectCallout">
            <a:avLst>
              <a:gd name="adj1" fmla="val 24117"/>
              <a:gd name="adj2" fmla="val -127108"/>
            </a:avLst>
          </a:prstGeom>
          <a:gradFill rotWithShape="1">
            <a:gsLst>
              <a:gs pos="0">
                <a:srgbClr val="A6A6A6"/>
              </a:gs>
              <a:gs pos="41000">
                <a:srgbClr val="F2F2F2"/>
              </a:gs>
              <a:gs pos="60001">
                <a:srgbClr val="D9D9D9"/>
              </a:gs>
              <a:gs pos="100000">
                <a:srgbClr val="BFBFBF"/>
              </a:gs>
            </a:gsLst>
            <a:lin ang="5400000"/>
          </a:gradFill>
          <a:ln>
            <a:noFill/>
          </a:ln>
          <a:effectLst>
            <a:outerShdw dist="12700" dir="2700000" algn="tl" rotWithShape="0">
              <a:srgbClr val="808080">
                <a:alpha val="78000"/>
              </a:srgbClr>
            </a:outerShdw>
          </a:effectLst>
          <a:extLst>
            <a:ext uri="{91240B29-F687-4F45-9708-019B960494DF}">
              <a14:hiddenLine xmlns:a14="http://schemas.microsoft.com/office/drawing/2010/main" w="28575">
                <a:solidFill>
                  <a:srgbClr val="000000"/>
                </a:solidFill>
                <a:miter lim="800000"/>
                <a:headEnd/>
                <a:tailEnd/>
              </a14:hiddenLine>
            </a:ext>
          </a:extLst>
        </p:spPr>
        <p:txBody>
          <a:bodyPr anchor="ctr"/>
          <a:lstStyle/>
          <a:p>
            <a:pPr algn="ctr"/>
            <a:endParaRPr lang="nb-NO">
              <a:solidFill>
                <a:srgbClr val="404040"/>
              </a:solidFill>
            </a:endParaRPr>
          </a:p>
        </p:txBody>
      </p:sp>
      <p:sp>
        <p:nvSpPr>
          <p:cNvPr id="25" name="TextBox 77"/>
          <p:cNvSpPr txBox="1">
            <a:spLocks noChangeArrowheads="1"/>
          </p:cNvSpPr>
          <p:nvPr/>
        </p:nvSpPr>
        <p:spPr bwMode="auto">
          <a:xfrm>
            <a:off x="3623659" y="5274251"/>
            <a:ext cx="23982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105" charset="0"/>
                <a:ea typeface="MS PGothic" pitchFamily="34" charset="-128"/>
              </a:defRPr>
            </a:lvl1pPr>
            <a:lvl2pPr marL="37931725" indent="-37474525" eaLnBrk="0" hangingPunct="0">
              <a:defRPr sz="2400">
                <a:solidFill>
                  <a:schemeClr val="tx1"/>
                </a:solidFill>
                <a:latin typeface="Calibri" pitchFamily="-105" charset="0"/>
                <a:ea typeface="MS PGothic" pitchFamily="34" charset="-128"/>
              </a:defRPr>
            </a:lvl2pPr>
            <a:lvl3pPr eaLnBrk="0" hangingPunct="0">
              <a:defRPr sz="2400">
                <a:solidFill>
                  <a:schemeClr val="tx1"/>
                </a:solidFill>
                <a:latin typeface="Calibri" pitchFamily="-105" charset="0"/>
                <a:ea typeface="MS PGothic" pitchFamily="34" charset="-128"/>
              </a:defRPr>
            </a:lvl3pPr>
            <a:lvl4pPr eaLnBrk="0" hangingPunct="0">
              <a:defRPr sz="2400">
                <a:solidFill>
                  <a:schemeClr val="tx1"/>
                </a:solidFill>
                <a:latin typeface="Calibri" pitchFamily="-105" charset="0"/>
                <a:ea typeface="MS PGothic" pitchFamily="34" charset="-128"/>
              </a:defRPr>
            </a:lvl4pPr>
            <a:lvl5pPr eaLnBrk="0" hangingPunct="0">
              <a:defRPr sz="2400">
                <a:solidFill>
                  <a:schemeClr val="tx1"/>
                </a:solidFill>
                <a:latin typeface="Calibri" pitchFamily="-105" charset="0"/>
                <a:ea typeface="MS PGothic" pitchFamily="34" charset="-128"/>
              </a:defRPr>
            </a:lvl5pPr>
            <a:lvl6pPr marL="457200" eaLnBrk="0" fontAlgn="base" hangingPunct="0">
              <a:spcBef>
                <a:spcPct val="0"/>
              </a:spcBef>
              <a:spcAft>
                <a:spcPct val="0"/>
              </a:spcAft>
              <a:defRPr sz="2400">
                <a:solidFill>
                  <a:schemeClr val="tx1"/>
                </a:solidFill>
                <a:latin typeface="Calibri" pitchFamily="-105" charset="0"/>
                <a:ea typeface="MS PGothic" pitchFamily="34" charset="-128"/>
              </a:defRPr>
            </a:lvl6pPr>
            <a:lvl7pPr marL="914400" eaLnBrk="0" fontAlgn="base" hangingPunct="0">
              <a:spcBef>
                <a:spcPct val="0"/>
              </a:spcBef>
              <a:spcAft>
                <a:spcPct val="0"/>
              </a:spcAft>
              <a:defRPr sz="2400">
                <a:solidFill>
                  <a:schemeClr val="tx1"/>
                </a:solidFill>
                <a:latin typeface="Calibri" pitchFamily="-105" charset="0"/>
                <a:ea typeface="MS PGothic" pitchFamily="34" charset="-128"/>
              </a:defRPr>
            </a:lvl7pPr>
            <a:lvl8pPr marL="1371600" eaLnBrk="0" fontAlgn="base" hangingPunct="0">
              <a:spcBef>
                <a:spcPct val="0"/>
              </a:spcBef>
              <a:spcAft>
                <a:spcPct val="0"/>
              </a:spcAft>
              <a:defRPr sz="2400">
                <a:solidFill>
                  <a:schemeClr val="tx1"/>
                </a:solidFill>
                <a:latin typeface="Calibri" pitchFamily="-105" charset="0"/>
                <a:ea typeface="MS PGothic" pitchFamily="34" charset="-128"/>
              </a:defRPr>
            </a:lvl8pPr>
            <a:lvl9pPr marL="1828800" eaLnBrk="0" fontAlgn="base" hangingPunct="0">
              <a:spcBef>
                <a:spcPct val="0"/>
              </a:spcBef>
              <a:spcAft>
                <a:spcPct val="0"/>
              </a:spcAft>
              <a:defRPr sz="2400">
                <a:solidFill>
                  <a:schemeClr val="tx1"/>
                </a:solidFill>
                <a:latin typeface="Calibri" pitchFamily="-105" charset="0"/>
                <a:ea typeface="MS PGothic" pitchFamily="34" charset="-128"/>
              </a:defRPr>
            </a:lvl9pPr>
          </a:lstStyle>
          <a:p>
            <a:pPr eaLnBrk="1" hangingPunct="1"/>
            <a:r>
              <a:rPr lang="en-US" sz="1200" b="1" dirty="0" smtClean="0">
                <a:solidFill>
                  <a:srgbClr val="404040"/>
                </a:solidFill>
              </a:rPr>
              <a:t>Visualization &amp; Infographics</a:t>
            </a:r>
            <a:endParaRPr lang="en-US" sz="1200" b="1" dirty="0">
              <a:solidFill>
                <a:srgbClr val="404040"/>
              </a:solidFill>
            </a:endParaRPr>
          </a:p>
        </p:txBody>
      </p:sp>
      <p:sp>
        <p:nvSpPr>
          <p:cNvPr id="26" name="TextBox 79: Visualization"/>
          <p:cNvSpPr txBox="1">
            <a:spLocks noChangeArrowheads="1"/>
          </p:cNvSpPr>
          <p:nvPr/>
        </p:nvSpPr>
        <p:spPr bwMode="auto">
          <a:xfrm>
            <a:off x="3623659" y="5524343"/>
            <a:ext cx="20987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105" charset="0"/>
                <a:ea typeface="MS PGothic" pitchFamily="34" charset="-128"/>
              </a:defRPr>
            </a:lvl1pPr>
            <a:lvl2pPr marL="37931725" indent="-37474525" eaLnBrk="0" hangingPunct="0">
              <a:defRPr sz="2400">
                <a:solidFill>
                  <a:schemeClr val="tx1"/>
                </a:solidFill>
                <a:latin typeface="Calibri" pitchFamily="-105" charset="0"/>
                <a:ea typeface="MS PGothic" pitchFamily="34" charset="-128"/>
              </a:defRPr>
            </a:lvl2pPr>
            <a:lvl3pPr eaLnBrk="0" hangingPunct="0">
              <a:defRPr sz="2400">
                <a:solidFill>
                  <a:schemeClr val="tx1"/>
                </a:solidFill>
                <a:latin typeface="Calibri" pitchFamily="-105" charset="0"/>
                <a:ea typeface="MS PGothic" pitchFamily="34" charset="-128"/>
              </a:defRPr>
            </a:lvl3pPr>
            <a:lvl4pPr eaLnBrk="0" hangingPunct="0">
              <a:defRPr sz="2400">
                <a:solidFill>
                  <a:schemeClr val="tx1"/>
                </a:solidFill>
                <a:latin typeface="Calibri" pitchFamily="-105" charset="0"/>
                <a:ea typeface="MS PGothic" pitchFamily="34" charset="-128"/>
              </a:defRPr>
            </a:lvl4pPr>
            <a:lvl5pPr eaLnBrk="0" hangingPunct="0">
              <a:defRPr sz="2400">
                <a:solidFill>
                  <a:schemeClr val="tx1"/>
                </a:solidFill>
                <a:latin typeface="Calibri" pitchFamily="-105" charset="0"/>
                <a:ea typeface="MS PGothic" pitchFamily="34" charset="-128"/>
              </a:defRPr>
            </a:lvl5pPr>
            <a:lvl6pPr marL="457200" eaLnBrk="0" fontAlgn="base" hangingPunct="0">
              <a:spcBef>
                <a:spcPct val="0"/>
              </a:spcBef>
              <a:spcAft>
                <a:spcPct val="0"/>
              </a:spcAft>
              <a:defRPr sz="2400">
                <a:solidFill>
                  <a:schemeClr val="tx1"/>
                </a:solidFill>
                <a:latin typeface="Calibri" pitchFamily="-105" charset="0"/>
                <a:ea typeface="MS PGothic" pitchFamily="34" charset="-128"/>
              </a:defRPr>
            </a:lvl6pPr>
            <a:lvl7pPr marL="914400" eaLnBrk="0" fontAlgn="base" hangingPunct="0">
              <a:spcBef>
                <a:spcPct val="0"/>
              </a:spcBef>
              <a:spcAft>
                <a:spcPct val="0"/>
              </a:spcAft>
              <a:defRPr sz="2400">
                <a:solidFill>
                  <a:schemeClr val="tx1"/>
                </a:solidFill>
                <a:latin typeface="Calibri" pitchFamily="-105" charset="0"/>
                <a:ea typeface="MS PGothic" pitchFamily="34" charset="-128"/>
              </a:defRPr>
            </a:lvl7pPr>
            <a:lvl8pPr marL="1371600" eaLnBrk="0" fontAlgn="base" hangingPunct="0">
              <a:spcBef>
                <a:spcPct val="0"/>
              </a:spcBef>
              <a:spcAft>
                <a:spcPct val="0"/>
              </a:spcAft>
              <a:defRPr sz="2400">
                <a:solidFill>
                  <a:schemeClr val="tx1"/>
                </a:solidFill>
                <a:latin typeface="Calibri" pitchFamily="-105" charset="0"/>
                <a:ea typeface="MS PGothic" pitchFamily="34" charset="-128"/>
              </a:defRPr>
            </a:lvl8pPr>
            <a:lvl9pPr marL="1828800" eaLnBrk="0" fontAlgn="base" hangingPunct="0">
              <a:spcBef>
                <a:spcPct val="0"/>
              </a:spcBef>
              <a:spcAft>
                <a:spcPct val="0"/>
              </a:spcAft>
              <a:defRPr sz="2400">
                <a:solidFill>
                  <a:schemeClr val="tx1"/>
                </a:solidFill>
                <a:latin typeface="Calibri" pitchFamily="-105" charset="0"/>
                <a:ea typeface="MS PGothic" pitchFamily="34" charset="-128"/>
              </a:defRPr>
            </a:lvl9pPr>
          </a:lstStyle>
          <a:p>
            <a:pPr marL="171450" indent="-171450" eaLnBrk="1" hangingPunct="1">
              <a:buFont typeface="Arial" pitchFamily="34" charset="0"/>
              <a:buChar char="•"/>
            </a:pPr>
            <a:r>
              <a:rPr lang="en-US" sz="1200" dirty="0" smtClean="0">
                <a:solidFill>
                  <a:srgbClr val="404040"/>
                </a:solidFill>
              </a:rPr>
              <a:t>Gephi</a:t>
            </a:r>
          </a:p>
          <a:p>
            <a:pPr marL="171450" indent="-171450" eaLnBrk="1" hangingPunct="1">
              <a:buFont typeface="Arial" pitchFamily="34" charset="0"/>
              <a:buChar char="•"/>
            </a:pPr>
            <a:r>
              <a:rPr lang="en-US" sz="1200" dirty="0" err="1" smtClean="0">
                <a:solidFill>
                  <a:srgbClr val="404040"/>
                </a:solidFill>
              </a:rPr>
              <a:t>NodeXL</a:t>
            </a:r>
            <a:r>
              <a:rPr lang="en-US" sz="1200" dirty="0" smtClean="0">
                <a:solidFill>
                  <a:srgbClr val="404040"/>
                </a:solidFill>
              </a:rPr>
              <a:t> Network Graphs</a:t>
            </a:r>
          </a:p>
          <a:p>
            <a:pPr marL="171450" indent="-171450" eaLnBrk="1" hangingPunct="1">
              <a:buFont typeface="Arial" pitchFamily="34" charset="0"/>
              <a:buChar char="•"/>
            </a:pPr>
            <a:r>
              <a:rPr lang="en-US" sz="1200" dirty="0" smtClean="0">
                <a:solidFill>
                  <a:srgbClr val="404040"/>
                </a:solidFill>
              </a:rPr>
              <a:t>D3.js</a:t>
            </a:r>
          </a:p>
          <a:p>
            <a:pPr marL="171450" indent="-171450" eaLnBrk="1" hangingPunct="1">
              <a:buFont typeface="Arial" pitchFamily="34" charset="0"/>
              <a:buChar char="•"/>
            </a:pPr>
            <a:r>
              <a:rPr lang="en-US" sz="1200" dirty="0" smtClean="0">
                <a:solidFill>
                  <a:srgbClr val="404040"/>
                </a:solidFill>
              </a:rPr>
              <a:t>Many Eyes</a:t>
            </a:r>
          </a:p>
          <a:p>
            <a:pPr marL="171450" indent="-171450" eaLnBrk="1" hangingPunct="1">
              <a:buFont typeface="Arial" pitchFamily="34" charset="0"/>
              <a:buChar char="•"/>
            </a:pPr>
            <a:r>
              <a:rPr lang="en-US" sz="1200" dirty="0" smtClean="0">
                <a:solidFill>
                  <a:srgbClr val="404040"/>
                </a:solidFill>
              </a:rPr>
              <a:t>Tableau Public</a:t>
            </a:r>
            <a:endParaRPr lang="en-US" sz="1200" dirty="0">
              <a:solidFill>
                <a:srgbClr val="404040"/>
              </a:solidFill>
            </a:endParaRPr>
          </a:p>
        </p:txBody>
      </p:sp>
      <p:sp>
        <p:nvSpPr>
          <p:cNvPr id="15366" name="TextBox 73"/>
          <p:cNvSpPr txBox="1">
            <a:spLocks noChangeArrowheads="1"/>
          </p:cNvSpPr>
          <p:nvPr/>
        </p:nvSpPr>
        <p:spPr bwMode="auto">
          <a:xfrm>
            <a:off x="3688685" y="3373596"/>
            <a:ext cx="1958655"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105" charset="0"/>
                <a:ea typeface="MS PGothic" pitchFamily="34" charset="-128"/>
              </a:defRPr>
            </a:lvl1pPr>
            <a:lvl2pPr marL="37931725" indent="-37474525" eaLnBrk="0" hangingPunct="0">
              <a:defRPr sz="2400">
                <a:solidFill>
                  <a:schemeClr val="tx1"/>
                </a:solidFill>
                <a:latin typeface="Calibri" pitchFamily="-105" charset="0"/>
                <a:ea typeface="MS PGothic" pitchFamily="34" charset="-128"/>
              </a:defRPr>
            </a:lvl2pPr>
            <a:lvl3pPr eaLnBrk="0" hangingPunct="0">
              <a:defRPr sz="2400">
                <a:solidFill>
                  <a:schemeClr val="tx1"/>
                </a:solidFill>
                <a:latin typeface="Calibri" pitchFamily="-105" charset="0"/>
                <a:ea typeface="MS PGothic" pitchFamily="34" charset="-128"/>
              </a:defRPr>
            </a:lvl3pPr>
            <a:lvl4pPr eaLnBrk="0" hangingPunct="0">
              <a:defRPr sz="2400">
                <a:solidFill>
                  <a:schemeClr val="tx1"/>
                </a:solidFill>
                <a:latin typeface="Calibri" pitchFamily="-105" charset="0"/>
                <a:ea typeface="MS PGothic" pitchFamily="34" charset="-128"/>
              </a:defRPr>
            </a:lvl4pPr>
            <a:lvl5pPr eaLnBrk="0" hangingPunct="0">
              <a:defRPr sz="2400">
                <a:solidFill>
                  <a:schemeClr val="tx1"/>
                </a:solidFill>
                <a:latin typeface="Calibri" pitchFamily="-105" charset="0"/>
                <a:ea typeface="MS PGothic" pitchFamily="34" charset="-128"/>
              </a:defRPr>
            </a:lvl5pPr>
            <a:lvl6pPr marL="457200" eaLnBrk="0" fontAlgn="base" hangingPunct="0">
              <a:spcBef>
                <a:spcPct val="0"/>
              </a:spcBef>
              <a:spcAft>
                <a:spcPct val="0"/>
              </a:spcAft>
              <a:defRPr sz="2400">
                <a:solidFill>
                  <a:schemeClr val="tx1"/>
                </a:solidFill>
                <a:latin typeface="Calibri" pitchFamily="-105" charset="0"/>
                <a:ea typeface="MS PGothic" pitchFamily="34" charset="-128"/>
              </a:defRPr>
            </a:lvl6pPr>
            <a:lvl7pPr marL="914400" eaLnBrk="0" fontAlgn="base" hangingPunct="0">
              <a:spcBef>
                <a:spcPct val="0"/>
              </a:spcBef>
              <a:spcAft>
                <a:spcPct val="0"/>
              </a:spcAft>
              <a:defRPr sz="2400">
                <a:solidFill>
                  <a:schemeClr val="tx1"/>
                </a:solidFill>
                <a:latin typeface="Calibri" pitchFamily="-105" charset="0"/>
                <a:ea typeface="MS PGothic" pitchFamily="34" charset="-128"/>
              </a:defRPr>
            </a:lvl7pPr>
            <a:lvl8pPr marL="1371600" eaLnBrk="0" fontAlgn="base" hangingPunct="0">
              <a:spcBef>
                <a:spcPct val="0"/>
              </a:spcBef>
              <a:spcAft>
                <a:spcPct val="0"/>
              </a:spcAft>
              <a:defRPr sz="2400">
                <a:solidFill>
                  <a:schemeClr val="tx1"/>
                </a:solidFill>
                <a:latin typeface="Calibri" pitchFamily="-105" charset="0"/>
                <a:ea typeface="MS PGothic" pitchFamily="34" charset="-128"/>
              </a:defRPr>
            </a:lvl8pPr>
            <a:lvl9pPr marL="1828800" eaLnBrk="0" fontAlgn="base" hangingPunct="0">
              <a:spcBef>
                <a:spcPct val="0"/>
              </a:spcBef>
              <a:spcAft>
                <a:spcPct val="0"/>
              </a:spcAft>
              <a:defRPr sz="2400">
                <a:solidFill>
                  <a:schemeClr val="tx1"/>
                </a:solidFill>
                <a:latin typeface="Calibri" pitchFamily="-105" charset="0"/>
                <a:ea typeface="MS PGothic" pitchFamily="34" charset="-128"/>
              </a:defRPr>
            </a:lvl9pPr>
          </a:lstStyle>
          <a:p>
            <a:pPr marL="171450" indent="-171450" eaLnBrk="1" hangingPunct="1">
              <a:buFont typeface="Arial" pitchFamily="34" charset="0"/>
              <a:buChar char="•"/>
            </a:pPr>
            <a:r>
              <a:rPr lang="en-US" sz="1100" dirty="0" smtClean="0">
                <a:solidFill>
                  <a:srgbClr val="404040"/>
                </a:solidFill>
              </a:rPr>
              <a:t>Humanities Datasets</a:t>
            </a:r>
          </a:p>
          <a:p>
            <a:pPr marL="171450" indent="-171450" eaLnBrk="1" hangingPunct="1">
              <a:buFont typeface="Arial" pitchFamily="34" charset="0"/>
              <a:buChar char="•"/>
            </a:pPr>
            <a:r>
              <a:rPr lang="en-US" sz="1100" dirty="0" smtClean="0">
                <a:solidFill>
                  <a:srgbClr val="404040"/>
                </a:solidFill>
              </a:rPr>
              <a:t>“Pipes”</a:t>
            </a:r>
          </a:p>
          <a:p>
            <a:pPr marL="171450" indent="-171450" eaLnBrk="1" hangingPunct="1">
              <a:buFont typeface="Arial" pitchFamily="34" charset="0"/>
              <a:buChar char="•"/>
            </a:pPr>
            <a:r>
              <a:rPr lang="en-US" sz="1100" dirty="0" err="1" smtClean="0">
                <a:solidFill>
                  <a:srgbClr val="404040"/>
                </a:solidFill>
              </a:rPr>
              <a:t>Datamining</a:t>
            </a:r>
            <a:r>
              <a:rPr lang="en-US" sz="1100" dirty="0" smtClean="0">
                <a:solidFill>
                  <a:srgbClr val="404040"/>
                </a:solidFill>
              </a:rPr>
              <a:t> Tools </a:t>
            </a:r>
          </a:p>
          <a:p>
            <a:pPr marL="171450" indent="-171450" eaLnBrk="1" hangingPunct="1">
              <a:buFont typeface="Arial" pitchFamily="34" charset="0"/>
              <a:buChar char="•"/>
            </a:pPr>
            <a:r>
              <a:rPr lang="en-US" sz="1100" dirty="0" smtClean="0">
                <a:solidFill>
                  <a:srgbClr val="404040"/>
                </a:solidFill>
              </a:rPr>
              <a:t>Visualization &amp; </a:t>
            </a:r>
            <a:r>
              <a:rPr lang="en-US" sz="1100" dirty="0" err="1" smtClean="0">
                <a:solidFill>
                  <a:srgbClr val="404040"/>
                </a:solidFill>
              </a:rPr>
              <a:t>infographics</a:t>
            </a:r>
            <a:r>
              <a:rPr lang="en-US" sz="1100" dirty="0" smtClean="0">
                <a:solidFill>
                  <a:srgbClr val="404040"/>
                </a:solidFill>
              </a:rPr>
              <a:t> </a:t>
            </a:r>
          </a:p>
          <a:p>
            <a:pPr marL="171450" indent="-171450" eaLnBrk="1" hangingPunct="1">
              <a:buFont typeface="Arial" pitchFamily="34" charset="0"/>
              <a:buChar char="•"/>
            </a:pPr>
            <a:r>
              <a:rPr lang="en-US" sz="1100" dirty="0" smtClean="0">
                <a:solidFill>
                  <a:srgbClr val="404040"/>
                </a:solidFill>
              </a:rPr>
              <a:t>Funding  Platforms</a:t>
            </a:r>
            <a:endParaRPr lang="en-US" sz="1100" dirty="0">
              <a:solidFill>
                <a:srgbClr val="404040"/>
              </a:solidFill>
            </a:endParaRPr>
          </a:p>
        </p:txBody>
      </p:sp>
      <p:pic>
        <p:nvPicPr>
          <p:cNvPr id="2050" name="Picture 2">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1725" y="313262"/>
            <a:ext cx="4400550" cy="638016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4" descr="C:\Users\Alan\AppData\Local\Temp\SNAGHTML1187ff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1750" y="1676400"/>
            <a:ext cx="3854696" cy="395613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figure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6189" y="4745965"/>
            <a:ext cx="1327924" cy="84987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9948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365"/>
                                        </p:tgtEl>
                                        <p:attrNameLst>
                                          <p:attrName>style.visibility</p:attrName>
                                        </p:attrNameLst>
                                      </p:cBhvr>
                                      <p:to>
                                        <p:strVal val="visible"/>
                                      </p:to>
                                    </p:set>
                                    <p:animEffect transition="in" filter="fade">
                                      <p:cBhvr>
                                        <p:cTn id="7" dur="500"/>
                                        <p:tgtEl>
                                          <p:spTgt spid="153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366"/>
                                        </p:tgtEl>
                                        <p:attrNameLst>
                                          <p:attrName>style.visibility</p:attrName>
                                        </p:attrNameLst>
                                      </p:cBhvr>
                                      <p:to>
                                        <p:strVal val="visible"/>
                                      </p:to>
                                    </p:set>
                                    <p:animEffect transition="in" filter="fade">
                                      <p:cBhvr>
                                        <p:cTn id="10" dur="500"/>
                                        <p:tgtEl>
                                          <p:spTgt spid="1536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500"/>
                                        <p:tgtEl>
                                          <p:spTgt spid="7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3"/>
                                        </p:tgtEl>
                                        <p:attrNameLst>
                                          <p:attrName>style.visibility</p:attrName>
                                        </p:attrNameLst>
                                      </p:cBhvr>
                                      <p:to>
                                        <p:strVal val="visible"/>
                                      </p:to>
                                    </p:set>
                                    <p:animEffect transition="in" filter="fade">
                                      <p:cBhvr>
                                        <p:cTn id="16" dur="500"/>
                                        <p:tgtEl>
                                          <p:spTgt spid="8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374"/>
                                        </p:tgtEl>
                                        <p:attrNameLst>
                                          <p:attrName>style.visibility</p:attrName>
                                        </p:attrNameLst>
                                      </p:cBhvr>
                                      <p:to>
                                        <p:strVal val="visible"/>
                                      </p:to>
                                    </p:set>
                                    <p:animEffect transition="in" filter="fade">
                                      <p:cBhvr>
                                        <p:cTn id="21" dur="500"/>
                                        <p:tgtEl>
                                          <p:spTgt spid="1537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371"/>
                                        </p:tgtEl>
                                        <p:attrNameLst>
                                          <p:attrName>style.visibility</p:attrName>
                                        </p:attrNameLst>
                                      </p:cBhvr>
                                      <p:to>
                                        <p:strVal val="visible"/>
                                      </p:to>
                                    </p:set>
                                    <p:animEffect transition="in" filter="fade">
                                      <p:cBhvr>
                                        <p:cTn id="24" dur="500"/>
                                        <p:tgtEl>
                                          <p:spTgt spid="1537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2050"/>
                                        </p:tgtEl>
                                        <p:attrNameLst>
                                          <p:attrName>style.visibility</p:attrName>
                                        </p:attrNameLst>
                                      </p:cBhvr>
                                      <p:to>
                                        <p:strVal val="visible"/>
                                      </p:to>
                                    </p:set>
                                    <p:anim calcmode="lin" valueType="num">
                                      <p:cBhvr additive="base">
                                        <p:cTn id="32" dur="500" fill="hold"/>
                                        <p:tgtEl>
                                          <p:spTgt spid="2050"/>
                                        </p:tgtEl>
                                        <p:attrNameLst>
                                          <p:attrName>ppt_x</p:attrName>
                                        </p:attrNameLst>
                                      </p:cBhvr>
                                      <p:tavLst>
                                        <p:tav tm="0">
                                          <p:val>
                                            <p:strVal val="1+#ppt_w/2"/>
                                          </p:val>
                                        </p:tav>
                                        <p:tav tm="100000">
                                          <p:val>
                                            <p:strVal val="#ppt_x"/>
                                          </p:val>
                                        </p:tav>
                                      </p:tavLst>
                                    </p:anim>
                                    <p:anim calcmode="lin" valueType="num">
                                      <p:cBhvr additive="base">
                                        <p:cTn id="33"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2050"/>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15373"/>
                                        </p:tgtEl>
                                        <p:attrNameLst>
                                          <p:attrName>style.visibility</p:attrName>
                                        </p:attrNameLst>
                                      </p:cBhvr>
                                      <p:to>
                                        <p:strVal val="visible"/>
                                      </p:to>
                                    </p:set>
                                    <p:animEffect transition="in" filter="fade">
                                      <p:cBhvr>
                                        <p:cTn id="40" dur="500"/>
                                        <p:tgtEl>
                                          <p:spTgt spid="1537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370"/>
                                        </p:tgtEl>
                                        <p:attrNameLst>
                                          <p:attrName>style.visibility</p:attrName>
                                        </p:attrNameLst>
                                      </p:cBhvr>
                                      <p:to>
                                        <p:strVal val="visible"/>
                                      </p:to>
                                    </p:set>
                                    <p:animEffect transition="in" filter="fade">
                                      <p:cBhvr>
                                        <p:cTn id="43" dur="500"/>
                                        <p:tgtEl>
                                          <p:spTgt spid="1537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5"/>
                                        </p:tgtEl>
                                        <p:attrNameLst>
                                          <p:attrName>style.visibility</p:attrName>
                                        </p:attrNameLst>
                                      </p:cBhvr>
                                      <p:to>
                                        <p:strVal val="visible"/>
                                      </p:to>
                                    </p:set>
                                    <p:animEffect transition="in" filter="fade">
                                      <p:cBhvr>
                                        <p:cTn id="46" dur="500"/>
                                        <p:tgtEl>
                                          <p:spTgt spid="75"/>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fill="hold"/>
                                        <p:tgtEl>
                                          <p:spTgt spid="22"/>
                                        </p:tgtEl>
                                        <p:attrNameLst>
                                          <p:attrName>ppt_x</p:attrName>
                                        </p:attrNameLst>
                                      </p:cBhvr>
                                      <p:tavLst>
                                        <p:tav tm="0">
                                          <p:val>
                                            <p:strVal val="1+#ppt_w/2"/>
                                          </p:val>
                                        </p:tav>
                                        <p:tav tm="100000">
                                          <p:val>
                                            <p:strVal val="#ppt_x"/>
                                          </p:val>
                                        </p:tav>
                                      </p:tavLst>
                                    </p:anim>
                                    <p:anim calcmode="lin" valueType="num">
                                      <p:cBhvr additive="base">
                                        <p:cTn id="52" dur="500" fill="hold"/>
                                        <p:tgtEl>
                                          <p:spTgt spid="22"/>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1+#ppt_w/2"/>
                                          </p:val>
                                        </p:tav>
                                        <p:tav tm="100000">
                                          <p:val>
                                            <p:strVal val="#ppt_x"/>
                                          </p:val>
                                        </p:tav>
                                      </p:tavLst>
                                    </p:anim>
                                    <p:anim calcmode="lin" valueType="num">
                                      <p:cBhvr additive="base">
                                        <p:cTn id="56"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22"/>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23"/>
                                        </p:tgtEl>
                                        <p:attrNameLst>
                                          <p:attrName>style.visibility</p:attrName>
                                        </p:attrNameLst>
                                      </p:cBhvr>
                                      <p:to>
                                        <p:strVal val="hidden"/>
                                      </p:to>
                                    </p:set>
                                  </p:childTnLst>
                                </p:cTn>
                              </p:par>
                              <p:par>
                                <p:cTn id="63" presetID="10" presetClass="entr" presetSubtype="0"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500"/>
                                        <p:tgtEl>
                                          <p:spTgt spid="20"/>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fade">
                                      <p:cBhvr>
                                        <p:cTn id="76" dur="500"/>
                                        <p:tgtEl>
                                          <p:spTgt spid="2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500"/>
                                        <p:tgtEl>
                                          <p:spTgt spid="2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500"/>
                                        <p:tgtEl>
                                          <p:spTgt spid="2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5375"/>
                                        </p:tgtEl>
                                        <p:attrNameLst>
                                          <p:attrName>style.visibility</p:attrName>
                                        </p:attrNameLst>
                                      </p:cBhvr>
                                      <p:to>
                                        <p:strVal val="visible"/>
                                      </p:to>
                                    </p:set>
                                    <p:animEffect transition="in" filter="fade">
                                      <p:cBhvr>
                                        <p:cTn id="87" dur="500"/>
                                        <p:tgtEl>
                                          <p:spTgt spid="15375"/>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5372"/>
                                        </p:tgtEl>
                                        <p:attrNameLst>
                                          <p:attrName>style.visibility</p:attrName>
                                        </p:attrNameLst>
                                      </p:cBhvr>
                                      <p:to>
                                        <p:strVal val="visible"/>
                                      </p:to>
                                    </p:set>
                                    <p:animEffect transition="in" filter="fade">
                                      <p:cBhvr>
                                        <p:cTn id="90" dur="500"/>
                                        <p:tgtEl>
                                          <p:spTgt spid="15372"/>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76"/>
                                        </p:tgtEl>
                                        <p:attrNameLst>
                                          <p:attrName>style.visibility</p:attrName>
                                        </p:attrNameLst>
                                      </p:cBhvr>
                                      <p:to>
                                        <p:strVal val="visible"/>
                                      </p:to>
                                    </p:set>
                                    <p:animEffect transition="in" filter="fade">
                                      <p:cBhvr>
                                        <p:cTn id="93"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72" grpId="0" animBg="1"/>
      <p:bldP spid="2" grpId="0" animBg="1"/>
      <p:bldP spid="75" grpId="0" animBg="1"/>
      <p:bldP spid="76" grpId="0" animBg="1"/>
      <p:bldP spid="15370" grpId="0"/>
      <p:bldP spid="15371" grpId="0"/>
      <p:bldP spid="15372" grpId="0"/>
      <p:bldP spid="15373" grpId="0"/>
      <p:bldP spid="15374" grpId="0"/>
      <p:bldP spid="15375" grpId="0"/>
      <p:bldP spid="19" grpId="0" animBg="1"/>
      <p:bldP spid="20" grpId="0"/>
      <p:bldP spid="21" grpId="0"/>
      <p:bldP spid="15365" grpId="0" animBg="1"/>
      <p:bldP spid="24" grpId="0" animBg="1"/>
      <p:bldP spid="25" grpId="0"/>
      <p:bldP spid="26" grpId="0"/>
      <p:bldP spid="1536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54921" y="5505240"/>
            <a:ext cx="1496564" cy="338554"/>
          </a:xfrm>
          <a:prstGeom prst="rect">
            <a:avLst/>
          </a:prstGeom>
        </p:spPr>
        <p:txBody>
          <a:bodyPr wrap="none">
            <a:spAutoFit/>
          </a:bodyPr>
          <a:lstStyle/>
          <a:p>
            <a:r>
              <a:rPr lang="en-US" sz="1600" dirty="0">
                <a:solidFill>
                  <a:schemeClr val="tx2"/>
                </a:solidFill>
              </a:rPr>
              <a:t>“Reading Tools”</a:t>
            </a:r>
          </a:p>
        </p:txBody>
      </p:sp>
      <p:sp>
        <p:nvSpPr>
          <p:cNvPr id="110" name="Rectangle 109"/>
          <p:cNvSpPr/>
          <p:nvPr/>
        </p:nvSpPr>
        <p:spPr>
          <a:xfrm>
            <a:off x="377975" y="304800"/>
            <a:ext cx="8610600" cy="461665"/>
          </a:xfrm>
          <a:prstGeom prst="rect">
            <a:avLst/>
          </a:prstGeom>
          <a:effectLst>
            <a:reflection blurRad="6350" stA="52000" endA="300" endPos="35000" dir="5400000" sy="-100000" algn="bl" rotWithShape="0"/>
          </a:effectLst>
        </p:spPr>
        <p:txBody>
          <a:bodyPr wrap="square">
            <a:spAutoFit/>
          </a:bodyPr>
          <a:lstStyle/>
          <a:p>
            <a:r>
              <a:rPr lang="en-US" sz="2400" b="1" cap="small" dirty="0" smtClean="0"/>
              <a:t>Future IT for Humanities Advocacy &amp; Public Engagement</a:t>
            </a:r>
            <a:endParaRPr lang="en-US" sz="1200" b="1" cap="small" dirty="0"/>
          </a:p>
        </p:txBody>
      </p:sp>
      <p:cxnSp>
        <p:nvCxnSpPr>
          <p:cNvPr id="117" name="Straight Connector 116"/>
          <p:cNvCxnSpPr/>
          <p:nvPr/>
        </p:nvCxnSpPr>
        <p:spPr>
          <a:xfrm>
            <a:off x="457200" y="779055"/>
            <a:ext cx="7924800" cy="0"/>
          </a:xfrm>
          <a:prstGeom prst="line">
            <a:avLst/>
          </a:prstGeom>
          <a:ln w="15875">
            <a:solidFill>
              <a:schemeClr val="tx1">
                <a:lumMod val="65000"/>
                <a:lumOff val="35000"/>
              </a:schemeClr>
            </a:solidFill>
          </a:ln>
          <a:effectLst/>
        </p:spPr>
        <p:style>
          <a:lnRef idx="1">
            <a:schemeClr val="accent1"/>
          </a:lnRef>
          <a:fillRef idx="0">
            <a:schemeClr val="accent1"/>
          </a:fillRef>
          <a:effectRef idx="0">
            <a:schemeClr val="accent1"/>
          </a:effectRef>
          <a:fontRef idx="minor">
            <a:schemeClr val="tx1"/>
          </a:fontRef>
        </p:style>
      </p:cxn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2485" y="1148890"/>
            <a:ext cx="4800625" cy="422068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892243" y="5502870"/>
            <a:ext cx="2011192" cy="338554"/>
          </a:xfrm>
          <a:prstGeom prst="rect">
            <a:avLst/>
          </a:prstGeom>
          <a:noFill/>
        </p:spPr>
        <p:txBody>
          <a:bodyPr wrap="none" rtlCol="0">
            <a:spAutoFit/>
          </a:bodyPr>
          <a:lstStyle/>
          <a:p>
            <a:r>
              <a:rPr lang="en-US" sz="1600" dirty="0" smtClean="0"/>
              <a:t>Open Journal Systems</a:t>
            </a:r>
            <a:endParaRPr lang="en-US" sz="1600" dirty="0">
              <a:solidFill>
                <a:schemeClr val="tx2"/>
              </a:solidFill>
            </a:endParaRPr>
          </a:p>
        </p:txBody>
      </p:sp>
      <p:sp>
        <p:nvSpPr>
          <p:cNvPr id="8" name="Rounded Rectangle 7"/>
          <p:cNvSpPr/>
          <p:nvPr/>
        </p:nvSpPr>
        <p:spPr>
          <a:xfrm>
            <a:off x="5762555" y="1662370"/>
            <a:ext cx="1267365" cy="3110805"/>
          </a:xfrm>
          <a:prstGeom prst="roundRect">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4330" y="1008761"/>
            <a:ext cx="4137785" cy="5300614"/>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37102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027"/>
                                        </p:tgtEl>
                                        <p:attrNameLst>
                                          <p:attrName>style.visibility</p:attrName>
                                        </p:attrNameLst>
                                      </p:cBhvr>
                                      <p:to>
                                        <p:strVal val="visible"/>
                                      </p:to>
                                    </p:set>
                                    <p:anim calcmode="lin" valueType="num">
                                      <p:cBhvr additive="base">
                                        <p:cTn id="25" dur="500" fill="hold"/>
                                        <p:tgtEl>
                                          <p:spTgt spid="1027"/>
                                        </p:tgtEl>
                                        <p:attrNameLst>
                                          <p:attrName>ppt_x</p:attrName>
                                        </p:attrNameLst>
                                      </p:cBhvr>
                                      <p:tavLst>
                                        <p:tav tm="0">
                                          <p:val>
                                            <p:strVal val="1+#ppt_w/2"/>
                                          </p:val>
                                        </p:tav>
                                        <p:tav tm="100000">
                                          <p:val>
                                            <p:strVal val="#ppt_x"/>
                                          </p:val>
                                        </p:tav>
                                      </p:tavLst>
                                    </p:anim>
                                    <p:anim calcmode="lin" valueType="num">
                                      <p:cBhvr additive="base">
                                        <p:cTn id="26" dur="500" fill="hold"/>
                                        <p:tgtEl>
                                          <p:spTgt spid="10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ectangle 109"/>
          <p:cNvSpPr/>
          <p:nvPr/>
        </p:nvSpPr>
        <p:spPr>
          <a:xfrm>
            <a:off x="377975" y="304800"/>
            <a:ext cx="8610600" cy="461665"/>
          </a:xfrm>
          <a:prstGeom prst="rect">
            <a:avLst/>
          </a:prstGeom>
          <a:effectLst>
            <a:reflection blurRad="6350" stA="52000" endA="300" endPos="35000" dir="5400000" sy="-100000" algn="bl" rotWithShape="0"/>
          </a:effectLst>
        </p:spPr>
        <p:txBody>
          <a:bodyPr wrap="square">
            <a:spAutoFit/>
          </a:bodyPr>
          <a:lstStyle/>
          <a:p>
            <a:r>
              <a:rPr lang="en-US" sz="2400" b="1" cap="small" dirty="0" smtClean="0"/>
              <a:t>Future IT for Humanities Advocacy &amp; Public Engagement</a:t>
            </a:r>
            <a:endParaRPr lang="en-US" sz="1200" b="1" cap="small" dirty="0"/>
          </a:p>
        </p:txBody>
      </p:sp>
      <p:cxnSp>
        <p:nvCxnSpPr>
          <p:cNvPr id="117" name="Straight Connector 116"/>
          <p:cNvCxnSpPr/>
          <p:nvPr/>
        </p:nvCxnSpPr>
        <p:spPr>
          <a:xfrm>
            <a:off x="457200" y="779055"/>
            <a:ext cx="7924800" cy="0"/>
          </a:xfrm>
          <a:prstGeom prst="line">
            <a:avLst/>
          </a:prstGeom>
          <a:ln w="15875">
            <a:solidFill>
              <a:schemeClr val="tx1">
                <a:lumMod val="65000"/>
                <a:lumOff val="35000"/>
              </a:schemeClr>
            </a:solidFill>
          </a:ln>
          <a:effectLst/>
        </p:spPr>
        <p:style>
          <a:lnRef idx="1">
            <a:schemeClr val="accent1"/>
          </a:lnRef>
          <a:fillRef idx="0">
            <a:schemeClr val="accent1"/>
          </a:fillRef>
          <a:effectRef idx="0">
            <a:schemeClr val="accent1"/>
          </a:effectRef>
          <a:fontRef idx="minor">
            <a:schemeClr val="tx1"/>
          </a:fontRef>
        </p:style>
      </p:cxnSp>
      <p:pic>
        <p:nvPicPr>
          <p:cNvPr id="3074" name="Picture 2" descr="http://cs.stanford.edu/people/karpathy/researchlei/scr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7243" y="894270"/>
            <a:ext cx="6519023" cy="433976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303166" y="5250631"/>
            <a:ext cx="3606174" cy="769441"/>
          </a:xfrm>
          <a:prstGeom prst="rect">
            <a:avLst/>
          </a:prstGeom>
          <a:noFill/>
        </p:spPr>
        <p:txBody>
          <a:bodyPr wrap="square" rtlCol="0">
            <a:spAutoFit/>
          </a:bodyPr>
          <a:lstStyle/>
          <a:p>
            <a:r>
              <a:rPr lang="en-US" sz="1100" b="1" dirty="0"/>
              <a:t>Figure 1:</a:t>
            </a:r>
            <a:r>
              <a:rPr lang="en-US" sz="1100" dirty="0"/>
              <a:t> The main interface includes a paper, the papers it references (left), the papers that cite it (right), abstract, top words and links to full text version. The user navigates by simply clicking on papers, or using search (top). </a:t>
            </a:r>
            <a:endParaRPr lang="en-US" sz="1000" dirty="0"/>
          </a:p>
        </p:txBody>
      </p:sp>
      <p:sp>
        <p:nvSpPr>
          <p:cNvPr id="6" name="TextBox 5"/>
          <p:cNvSpPr txBox="1"/>
          <p:nvPr/>
        </p:nvSpPr>
        <p:spPr>
          <a:xfrm>
            <a:off x="1140106" y="5234035"/>
            <a:ext cx="2120773" cy="707886"/>
          </a:xfrm>
          <a:prstGeom prst="rect">
            <a:avLst/>
          </a:prstGeom>
          <a:noFill/>
        </p:spPr>
        <p:txBody>
          <a:bodyPr wrap="none" rtlCol="0">
            <a:spAutoFit/>
          </a:bodyPr>
          <a:lstStyle/>
          <a:p>
            <a:r>
              <a:rPr lang="en-US" sz="1600" dirty="0" smtClean="0"/>
              <a:t>Research Lei</a:t>
            </a:r>
          </a:p>
          <a:p>
            <a:r>
              <a:rPr lang="en-US" sz="1200" dirty="0" smtClean="0"/>
              <a:t>Academic Papers Management</a:t>
            </a:r>
          </a:p>
          <a:p>
            <a:r>
              <a:rPr lang="en-US" sz="1200" dirty="0"/>
              <a:t>a</a:t>
            </a:r>
            <a:r>
              <a:rPr lang="en-US" sz="1200" dirty="0" smtClean="0"/>
              <a:t>nd Discovery System</a:t>
            </a:r>
            <a:endParaRPr lang="en-US" sz="1200" dirty="0"/>
          </a:p>
        </p:txBody>
      </p:sp>
      <p:pic>
        <p:nvPicPr>
          <p:cNvPr id="3076" name="Picture 4" descr="http://cs.stanford.edu/people/karpathy/researchlei/scr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6754" y="1662370"/>
            <a:ext cx="3810480" cy="325594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304385" y="5848515"/>
            <a:ext cx="3493635" cy="892552"/>
          </a:xfrm>
          <a:prstGeom prst="rect">
            <a:avLst/>
          </a:prstGeom>
          <a:noFill/>
        </p:spPr>
        <p:txBody>
          <a:bodyPr wrap="square" rtlCol="0">
            <a:spAutoFit/>
          </a:bodyPr>
          <a:lstStyle/>
          <a:p>
            <a:r>
              <a:rPr lang="en-US" sz="1100" dirty="0" smtClean="0"/>
              <a:t>_______________________________________________</a:t>
            </a:r>
            <a:endParaRPr lang="en-US" sz="600" dirty="0" smtClean="0"/>
          </a:p>
          <a:p>
            <a:endParaRPr lang="en-US" sz="600" dirty="0" smtClean="0"/>
          </a:p>
          <a:p>
            <a:r>
              <a:rPr lang="en-US" sz="1100" b="1" dirty="0" smtClean="0"/>
              <a:t>Figure </a:t>
            </a:r>
            <a:r>
              <a:rPr lang="en-US" sz="1100" b="1" dirty="0"/>
              <a:t>2:</a:t>
            </a:r>
            <a:r>
              <a:rPr lang="en-US" sz="1100" dirty="0"/>
              <a:t> Additional exploration tools. Here, a force-directed interactive layout. Each edge joins researchers who co-authored at least 2 papers</a:t>
            </a:r>
          </a:p>
        </p:txBody>
      </p:sp>
    </p:spTree>
    <p:extLst>
      <p:ext uri="{BB962C8B-B14F-4D97-AF65-F5344CB8AC3E}">
        <p14:creationId xmlns:p14="http://schemas.microsoft.com/office/powerpoint/2010/main" val="1475000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3076"/>
                                        </p:tgtEl>
                                        <p:attrNameLst>
                                          <p:attrName>style.visibility</p:attrName>
                                        </p:attrNameLst>
                                      </p:cBhvr>
                                      <p:to>
                                        <p:strVal val="visible"/>
                                      </p:to>
                                    </p:set>
                                    <p:anim calcmode="lin" valueType="num">
                                      <p:cBhvr additive="base">
                                        <p:cTn id="21" dur="500" fill="hold"/>
                                        <p:tgtEl>
                                          <p:spTgt spid="3076"/>
                                        </p:tgtEl>
                                        <p:attrNameLst>
                                          <p:attrName>ppt_x</p:attrName>
                                        </p:attrNameLst>
                                      </p:cBhvr>
                                      <p:tavLst>
                                        <p:tav tm="0">
                                          <p:val>
                                            <p:strVal val="1+#ppt_w/2"/>
                                          </p:val>
                                        </p:tav>
                                        <p:tav tm="100000">
                                          <p:val>
                                            <p:strVal val="#ppt_x"/>
                                          </p:val>
                                        </p:tav>
                                      </p:tavLst>
                                    </p:anim>
                                    <p:anim calcmode="lin" valueType="num">
                                      <p:cBhvr additive="base">
                                        <p:cTn id="22" dur="500" fill="hold"/>
                                        <p:tgtEl>
                                          <p:spTgt spid="3076"/>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1+#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3609" y="609600"/>
            <a:ext cx="1825500" cy="64633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b="1" cap="small" dirty="0" smtClean="0"/>
              <a:t>Humanist List</a:t>
            </a:r>
          </a:p>
          <a:p>
            <a:r>
              <a:rPr lang="en-US" b="1" cap="small" dirty="0" smtClean="0"/>
              <a:t>October 25, 2010</a:t>
            </a:r>
            <a:endParaRPr lang="en-US" b="1" cap="small" dirty="0"/>
          </a:p>
        </p:txBody>
      </p:sp>
      <p:sp>
        <p:nvSpPr>
          <p:cNvPr id="7" name="Rectangle 1"/>
          <p:cNvSpPr>
            <a:spLocks noChangeArrowheads="1"/>
          </p:cNvSpPr>
          <p:nvPr/>
        </p:nvSpPr>
        <p:spPr bwMode="auto">
          <a:xfrm>
            <a:off x="735169" y="1545372"/>
            <a:ext cx="7616413"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lvl="0" indent="-342900" fontAlgn="base">
              <a:spcBef>
                <a:spcPct val="0"/>
              </a:spcBef>
              <a:spcAft>
                <a:spcPct val="0"/>
              </a:spcAft>
              <a:buAutoNum type="arabicPeriod"/>
            </a:pPr>
            <a:r>
              <a:rPr lang="en-US" sz="2000" dirty="0" smtClean="0"/>
              <a:t>If </a:t>
            </a:r>
            <a:r>
              <a:rPr lang="en-US" sz="2000" dirty="0"/>
              <a:t>the humanities are in trouble, </a:t>
            </a:r>
            <a:r>
              <a:rPr lang="en-US" sz="2000" dirty="0" smtClean="0"/>
              <a:t/>
            </a:r>
            <a:br>
              <a:rPr lang="en-US" sz="2000" dirty="0" smtClean="0"/>
            </a:br>
            <a:endParaRPr lang="en-US" sz="2000" dirty="0" smtClean="0"/>
          </a:p>
          <a:p>
            <a:pPr marL="342900" lvl="0" indent="-342900" fontAlgn="base">
              <a:spcBef>
                <a:spcPct val="0"/>
              </a:spcBef>
              <a:spcAft>
                <a:spcPct val="0"/>
              </a:spcAft>
              <a:buAutoNum type="arabicPeriod"/>
            </a:pPr>
            <a:r>
              <a:rPr lang="en-US" sz="2000" dirty="0" smtClean="0"/>
              <a:t>If </a:t>
            </a:r>
            <a:r>
              <a:rPr lang="en-US" sz="2000" dirty="0"/>
              <a:t>the digital humanities now have a special potential and responsibility to represent the humanities </a:t>
            </a:r>
            <a:r>
              <a:rPr lang="en-US" sz="2000" dirty="0" smtClean="0"/>
              <a:t/>
            </a:r>
            <a:br>
              <a:rPr lang="en-US" sz="2000" dirty="0" smtClean="0"/>
            </a:br>
            <a:endParaRPr lang="en-US" sz="2000" dirty="0" smtClean="0"/>
          </a:p>
          <a:p>
            <a:pPr lvl="1" fontAlgn="base">
              <a:spcBef>
                <a:spcPct val="0"/>
              </a:spcBef>
              <a:spcAft>
                <a:spcPct val="0"/>
              </a:spcAft>
            </a:pPr>
            <a:r>
              <a:rPr lang="en-US" sz="2000" dirty="0" smtClean="0"/>
              <a:t>a</a:t>
            </a:r>
            <a:r>
              <a:rPr lang="en-US" sz="2000" dirty="0"/>
              <a:t>. because the digital humanities are affecting an ever larger arc of the humanities, </a:t>
            </a:r>
            <a:r>
              <a:rPr lang="en-US" sz="2000" dirty="0" smtClean="0"/>
              <a:t/>
            </a:r>
            <a:br>
              <a:rPr lang="en-US" sz="2000" dirty="0" smtClean="0"/>
            </a:br>
            <a:endParaRPr lang="en-US" sz="2000" dirty="0" smtClean="0"/>
          </a:p>
          <a:p>
            <a:pPr lvl="1" fontAlgn="base">
              <a:spcBef>
                <a:spcPct val="0"/>
              </a:spcBef>
              <a:spcAft>
                <a:spcPct val="0"/>
              </a:spcAft>
            </a:pPr>
            <a:r>
              <a:rPr lang="en-US" sz="2000" dirty="0" smtClean="0"/>
              <a:t>b</a:t>
            </a:r>
            <a:r>
              <a:rPr lang="en-US" sz="2000" dirty="0"/>
              <a:t>. because the (modest) ability of the digital humanities to gain funding shows that they have the potential to seem relevant to administrators, government agencies, and possibly even legislators who otherwise have already dismissed the humanities as yesterday's news, </a:t>
            </a:r>
            <a:endParaRPr kumimoji="0" lang="en-US" sz="2000" b="0" i="0" u="none" strike="noStrike" cap="none" normalizeH="0" baseline="0" dirty="0" smtClean="0">
              <a:ln>
                <a:noFill/>
              </a:ln>
              <a:solidFill>
                <a:schemeClr val="tx1"/>
              </a:solidFill>
              <a:effectLst/>
              <a:latin typeface="Arial" pitchFamily="34" charset="0"/>
            </a:endParaRPr>
          </a:p>
        </p:txBody>
      </p:sp>
      <p:cxnSp>
        <p:nvCxnSpPr>
          <p:cNvPr id="4" name="Straight Connector 3"/>
          <p:cNvCxnSpPr/>
          <p:nvPr/>
        </p:nvCxnSpPr>
        <p:spPr>
          <a:xfrm>
            <a:off x="602915" y="1316725"/>
            <a:ext cx="7924800" cy="0"/>
          </a:xfrm>
          <a:prstGeom prst="line">
            <a:avLst/>
          </a:prstGeom>
          <a:ln w="15875">
            <a:solidFill>
              <a:schemeClr val="tx1">
                <a:lumMod val="65000"/>
                <a:lumOff val="35000"/>
              </a:schemeClr>
            </a:solidFill>
          </a:ln>
          <a:effectLst/>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a:xfrm>
            <a:off x="727333" y="1511301"/>
            <a:ext cx="7624249" cy="685800"/>
          </a:xfrm>
          <a:prstGeom prst="roundRect">
            <a:avLst>
              <a:gd name="adj" fmla="val 0"/>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711441" y="2197101"/>
            <a:ext cx="7624249" cy="694229"/>
          </a:xfrm>
          <a:prstGeom prst="roundRect">
            <a:avLst>
              <a:gd name="adj" fmla="val 0"/>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11441" y="2891330"/>
            <a:ext cx="7624249" cy="921720"/>
          </a:xfrm>
          <a:prstGeom prst="roundRect">
            <a:avLst>
              <a:gd name="adj" fmla="val 4384"/>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11441" y="3813050"/>
            <a:ext cx="7624249" cy="1825750"/>
          </a:xfrm>
          <a:prstGeom prst="roundRect">
            <a:avLst>
              <a:gd name="adj" fmla="val 0"/>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05249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 calcmode="lin" valueType="num">
                                      <p:cBhvr additive="base">
                                        <p:cTn id="1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 calcmode="lin" valueType="num">
                                      <p:cBhvr additive="base">
                                        <p:cTn id="2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 calcmode="lin" valueType="num">
                                      <p:cBhvr additive="base">
                                        <p:cTn id="37"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3" end="3"/>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5" grpId="0" animBg="1"/>
      <p:bldP spid="6" grpId="0" animBg="1"/>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ectangle 109"/>
          <p:cNvSpPr/>
          <p:nvPr/>
        </p:nvSpPr>
        <p:spPr>
          <a:xfrm>
            <a:off x="377975" y="304800"/>
            <a:ext cx="8610600" cy="461665"/>
          </a:xfrm>
          <a:prstGeom prst="rect">
            <a:avLst/>
          </a:prstGeom>
          <a:effectLst>
            <a:reflection blurRad="6350" stA="52000" endA="300" endPos="35000" dir="5400000" sy="-100000" algn="bl" rotWithShape="0"/>
          </a:effectLst>
        </p:spPr>
        <p:txBody>
          <a:bodyPr wrap="square">
            <a:spAutoFit/>
          </a:bodyPr>
          <a:lstStyle/>
          <a:p>
            <a:r>
              <a:rPr lang="en-US" sz="2400" b="1" cap="small" dirty="0" smtClean="0"/>
              <a:t>Future IT for Humanities Advocacy &amp; Public Engagement</a:t>
            </a:r>
            <a:endParaRPr lang="en-US" sz="1200" b="1" cap="small" dirty="0"/>
          </a:p>
        </p:txBody>
      </p:sp>
      <p:cxnSp>
        <p:nvCxnSpPr>
          <p:cNvPr id="117" name="Straight Connector 116"/>
          <p:cNvCxnSpPr/>
          <p:nvPr/>
        </p:nvCxnSpPr>
        <p:spPr>
          <a:xfrm>
            <a:off x="457200" y="779055"/>
            <a:ext cx="7924800" cy="0"/>
          </a:xfrm>
          <a:prstGeom prst="line">
            <a:avLst/>
          </a:prstGeom>
          <a:ln w="15875">
            <a:solidFill>
              <a:schemeClr val="tx1">
                <a:lumMod val="65000"/>
                <a:lumOff val="35000"/>
              </a:schemeClr>
            </a:solidFill>
          </a:ln>
          <a:effectLst/>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730301" y="5426060"/>
            <a:ext cx="2304029" cy="52322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1" dirty="0" smtClean="0"/>
              <a:t>Jane</a:t>
            </a:r>
          </a:p>
          <a:p>
            <a:r>
              <a:rPr lang="en-US" sz="1200" b="1" dirty="0" smtClean="0"/>
              <a:t>Journal / Author Name Estimator</a:t>
            </a:r>
            <a:endParaRPr lang="en-US" sz="1200"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473" y="1184320"/>
            <a:ext cx="6106253" cy="403137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9240" y="1431940"/>
            <a:ext cx="3641905" cy="2354286"/>
          </a:xfrm>
          <a:prstGeom prst="rect">
            <a:avLst/>
          </a:prstGeom>
          <a:noFill/>
          <a:ln>
            <a:noFill/>
          </a:ln>
          <a:effectLst>
            <a:outerShdw blurRad="50800" dist="38100" dir="13500000" algn="b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9070" y="4029026"/>
            <a:ext cx="3645714" cy="2373334"/>
          </a:xfrm>
          <a:prstGeom prst="rect">
            <a:avLst/>
          </a:prstGeom>
          <a:noFill/>
          <a:ln>
            <a:noFill/>
          </a:ln>
          <a:effectLst>
            <a:outerShdw blurRad="50800" dist="38100" dir="13500000" algn="b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6491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1+#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additive="base">
                                        <p:cTn id="17" dur="500" fill="hold"/>
                                        <p:tgtEl>
                                          <p:spTgt spid="1028"/>
                                        </p:tgtEl>
                                        <p:attrNameLst>
                                          <p:attrName>ppt_x</p:attrName>
                                        </p:attrNameLst>
                                      </p:cBhvr>
                                      <p:tavLst>
                                        <p:tav tm="0">
                                          <p:val>
                                            <p:strVal val="1+#ppt_w/2"/>
                                          </p:val>
                                        </p:tav>
                                        <p:tav tm="100000">
                                          <p:val>
                                            <p:strVal val="#ppt_x"/>
                                          </p:val>
                                        </p:tav>
                                      </p:tavLst>
                                    </p:anim>
                                    <p:anim calcmode="lin" valueType="num">
                                      <p:cBhvr additive="base">
                                        <p:cTn id="18" dur="500" fill="hold"/>
                                        <p:tgtEl>
                                          <p:spTgt spid="1028"/>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1+#ppt_w/2"/>
                                          </p:val>
                                        </p:tav>
                                        <p:tav tm="100000">
                                          <p:val>
                                            <p:strVal val="#ppt_x"/>
                                          </p:val>
                                        </p:tav>
                                      </p:tavLst>
                                    </p:anim>
                                    <p:anim calcmode="lin" valueType="num">
                                      <p:cBhvr additive="base">
                                        <p:cTn id="22" dur="500" fill="hold"/>
                                        <p:tgtEl>
                                          <p:spTgt spid="10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ectangle 109"/>
          <p:cNvSpPr/>
          <p:nvPr/>
        </p:nvSpPr>
        <p:spPr>
          <a:xfrm>
            <a:off x="377975" y="304800"/>
            <a:ext cx="8610600" cy="461665"/>
          </a:xfrm>
          <a:prstGeom prst="rect">
            <a:avLst/>
          </a:prstGeom>
          <a:effectLst>
            <a:reflection blurRad="6350" stA="52000" endA="300" endPos="35000" dir="5400000" sy="-100000" algn="bl" rotWithShape="0"/>
          </a:effectLst>
        </p:spPr>
        <p:txBody>
          <a:bodyPr wrap="square">
            <a:spAutoFit/>
          </a:bodyPr>
          <a:lstStyle/>
          <a:p>
            <a:r>
              <a:rPr lang="en-US" sz="2400" b="1" cap="small" dirty="0" smtClean="0"/>
              <a:t>Future IT for Humanities Advocacy &amp; Public Engagement</a:t>
            </a:r>
            <a:endParaRPr lang="en-US" sz="1200" b="1" cap="small" dirty="0"/>
          </a:p>
        </p:txBody>
      </p:sp>
      <p:cxnSp>
        <p:nvCxnSpPr>
          <p:cNvPr id="117" name="Straight Connector 116"/>
          <p:cNvCxnSpPr/>
          <p:nvPr/>
        </p:nvCxnSpPr>
        <p:spPr>
          <a:xfrm>
            <a:off x="457200" y="779055"/>
            <a:ext cx="7924800" cy="0"/>
          </a:xfrm>
          <a:prstGeom prst="line">
            <a:avLst/>
          </a:prstGeom>
          <a:ln w="15875">
            <a:solidFill>
              <a:schemeClr val="tx1">
                <a:lumMod val="65000"/>
                <a:lumOff val="35000"/>
              </a:schemeClr>
            </a:solidFill>
          </a:ln>
          <a:effectLst/>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513" y="1163105"/>
            <a:ext cx="4552382" cy="480952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574855" y="6047631"/>
            <a:ext cx="1995675" cy="338554"/>
          </a:xfrm>
          <a:prstGeom prst="rect">
            <a:avLst/>
          </a:prstGeom>
          <a:noFill/>
        </p:spPr>
        <p:txBody>
          <a:bodyPr wrap="none" rtlCol="0">
            <a:spAutoFit/>
          </a:bodyPr>
          <a:lstStyle/>
          <a:p>
            <a:r>
              <a:rPr lang="en-US" sz="1600" dirty="0" smtClean="0"/>
              <a:t>“Marvin” app for iPad</a:t>
            </a:r>
            <a:endParaRPr lang="en-US" sz="1600" dirty="0">
              <a:solidFill>
                <a:schemeClr val="tx2"/>
              </a:solidFill>
            </a:endParaRPr>
          </a:p>
        </p:txBody>
      </p:sp>
      <p:pic>
        <p:nvPicPr>
          <p:cNvPr id="2051" name="Picture 3" descr="C:\Users\Alan\Documents\WP\_Talks\2013 Australia (UWA)\Images\IMG_005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2904" y="1095829"/>
            <a:ext cx="3657600" cy="48768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C:\Users\Alan\Documents\WP\_Talks\2013 Australia (UWA)\Images\IMG_005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8560" y="1097738"/>
            <a:ext cx="3657600" cy="48768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3" name="Picture 5" descr="C:\Users\Alan\Documents\WP\_Talks\2013 Australia (UWA)\Images\IMG_005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9435" y="1095829"/>
            <a:ext cx="3657600" cy="48768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4" name="Picture 6" descr="C:\Users\Alan\Documents\WP\_Talks\2013 Australia (UWA)\Images\IMG_005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9435" y="1091728"/>
            <a:ext cx="3657600" cy="48768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5" name="Picture 7" descr="C:\Users\Alan\Documents\WP\_Talks\2013 Australia (UWA)\Images\IMG_0058.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3892" y="1086295"/>
            <a:ext cx="3657600" cy="48768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6" name="Picture 8" descr="C:\Users\Alan\Documents\WP\_Talks\2013 Australia (UWA)\Images\IMG_0059.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00" y="1097738"/>
            <a:ext cx="3657600" cy="48768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7" name="Picture 9" descr="C:\Users\Alan\Documents\WP\_Talks\2013 Australia (UWA)\Images\IMG_0060.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64025" y="1125335"/>
            <a:ext cx="3657600" cy="48768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296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1+#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8" fill="hold" nodeType="clickEffect">
                                  <p:stCondLst>
                                    <p:cond delay="0"/>
                                  </p:stCondLst>
                                  <p:childTnLst>
                                    <p:anim calcmode="lin" valueType="num">
                                      <p:cBhvr additive="base">
                                        <p:cTn id="16" dur="500"/>
                                        <p:tgtEl>
                                          <p:spTgt spid="2050"/>
                                        </p:tgtEl>
                                        <p:attrNameLst>
                                          <p:attrName>ppt_x</p:attrName>
                                        </p:attrNameLst>
                                      </p:cBhvr>
                                      <p:tavLst>
                                        <p:tav tm="0">
                                          <p:val>
                                            <p:strVal val="ppt_x"/>
                                          </p:val>
                                        </p:tav>
                                        <p:tav tm="100000">
                                          <p:val>
                                            <p:strVal val="0-ppt_w/2"/>
                                          </p:val>
                                        </p:tav>
                                      </p:tavLst>
                                    </p:anim>
                                    <p:anim calcmode="lin" valueType="num">
                                      <p:cBhvr additive="base">
                                        <p:cTn id="17" dur="500"/>
                                        <p:tgtEl>
                                          <p:spTgt spid="2050"/>
                                        </p:tgtEl>
                                        <p:attrNameLst>
                                          <p:attrName>ppt_y</p:attrName>
                                        </p:attrNameLst>
                                      </p:cBhvr>
                                      <p:tavLst>
                                        <p:tav tm="0">
                                          <p:val>
                                            <p:strVal val="ppt_y"/>
                                          </p:val>
                                        </p:tav>
                                        <p:tav tm="100000">
                                          <p:val>
                                            <p:strVal val="ppt_y"/>
                                          </p:val>
                                        </p:tav>
                                      </p:tavLst>
                                    </p:anim>
                                    <p:set>
                                      <p:cBhvr>
                                        <p:cTn id="18" dur="1" fill="hold">
                                          <p:stCondLst>
                                            <p:cond delay="499"/>
                                          </p:stCondLst>
                                        </p:cTn>
                                        <p:tgtEl>
                                          <p:spTgt spid="2050"/>
                                        </p:tgtEl>
                                        <p:attrNameLst>
                                          <p:attrName>style.visibility</p:attrName>
                                        </p:attrNameLst>
                                      </p:cBhvr>
                                      <p:to>
                                        <p:strVal val="hidden"/>
                                      </p:to>
                                    </p:set>
                                  </p:childTnLst>
                                </p:cTn>
                              </p:par>
                              <p:par>
                                <p:cTn id="19" presetID="2" presetClass="entr" presetSubtype="2" fill="hold" nodeType="withEffect">
                                  <p:stCondLst>
                                    <p:cond delay="0"/>
                                  </p:stCondLst>
                                  <p:childTnLst>
                                    <p:set>
                                      <p:cBhvr>
                                        <p:cTn id="20" dur="1" fill="hold">
                                          <p:stCondLst>
                                            <p:cond delay="0"/>
                                          </p:stCondLst>
                                        </p:cTn>
                                        <p:tgtEl>
                                          <p:spTgt spid="2051"/>
                                        </p:tgtEl>
                                        <p:attrNameLst>
                                          <p:attrName>style.visibility</p:attrName>
                                        </p:attrNameLst>
                                      </p:cBhvr>
                                      <p:to>
                                        <p:strVal val="visible"/>
                                      </p:to>
                                    </p:set>
                                    <p:anim calcmode="lin" valueType="num">
                                      <p:cBhvr additive="base">
                                        <p:cTn id="21" dur="500" fill="hold"/>
                                        <p:tgtEl>
                                          <p:spTgt spid="2051"/>
                                        </p:tgtEl>
                                        <p:attrNameLst>
                                          <p:attrName>ppt_x</p:attrName>
                                        </p:attrNameLst>
                                      </p:cBhvr>
                                      <p:tavLst>
                                        <p:tav tm="0">
                                          <p:val>
                                            <p:strVal val="1+#ppt_w/2"/>
                                          </p:val>
                                        </p:tav>
                                        <p:tav tm="100000">
                                          <p:val>
                                            <p:strVal val="#ppt_x"/>
                                          </p:val>
                                        </p:tav>
                                      </p:tavLst>
                                    </p:anim>
                                    <p:anim calcmode="lin" valueType="num">
                                      <p:cBhvr additive="base">
                                        <p:cTn id="22" dur="500" fill="hold"/>
                                        <p:tgtEl>
                                          <p:spTgt spid="205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xit" presetSubtype="8" fill="hold" nodeType="clickEffect">
                                  <p:stCondLst>
                                    <p:cond delay="0"/>
                                  </p:stCondLst>
                                  <p:childTnLst>
                                    <p:anim calcmode="lin" valueType="num">
                                      <p:cBhvr additive="base">
                                        <p:cTn id="26" dur="500"/>
                                        <p:tgtEl>
                                          <p:spTgt spid="2051"/>
                                        </p:tgtEl>
                                        <p:attrNameLst>
                                          <p:attrName>ppt_x</p:attrName>
                                        </p:attrNameLst>
                                      </p:cBhvr>
                                      <p:tavLst>
                                        <p:tav tm="0">
                                          <p:val>
                                            <p:strVal val="ppt_x"/>
                                          </p:val>
                                        </p:tav>
                                        <p:tav tm="100000">
                                          <p:val>
                                            <p:strVal val="0-ppt_w/2"/>
                                          </p:val>
                                        </p:tav>
                                      </p:tavLst>
                                    </p:anim>
                                    <p:anim calcmode="lin" valueType="num">
                                      <p:cBhvr additive="base">
                                        <p:cTn id="27" dur="500"/>
                                        <p:tgtEl>
                                          <p:spTgt spid="2051"/>
                                        </p:tgtEl>
                                        <p:attrNameLst>
                                          <p:attrName>ppt_y</p:attrName>
                                        </p:attrNameLst>
                                      </p:cBhvr>
                                      <p:tavLst>
                                        <p:tav tm="0">
                                          <p:val>
                                            <p:strVal val="ppt_y"/>
                                          </p:val>
                                        </p:tav>
                                        <p:tav tm="100000">
                                          <p:val>
                                            <p:strVal val="ppt_y"/>
                                          </p:val>
                                        </p:tav>
                                      </p:tavLst>
                                    </p:anim>
                                    <p:set>
                                      <p:cBhvr>
                                        <p:cTn id="28" dur="1" fill="hold">
                                          <p:stCondLst>
                                            <p:cond delay="499"/>
                                          </p:stCondLst>
                                        </p:cTn>
                                        <p:tgtEl>
                                          <p:spTgt spid="2051"/>
                                        </p:tgtEl>
                                        <p:attrNameLst>
                                          <p:attrName>style.visibility</p:attrName>
                                        </p:attrNameLst>
                                      </p:cBhvr>
                                      <p:to>
                                        <p:strVal val="hidden"/>
                                      </p:to>
                                    </p:set>
                                  </p:childTnLst>
                                </p:cTn>
                              </p:par>
                              <p:par>
                                <p:cTn id="29" presetID="2" presetClass="entr" presetSubtype="2"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additive="base">
                                        <p:cTn id="31" dur="500" fill="hold"/>
                                        <p:tgtEl>
                                          <p:spTgt spid="2052"/>
                                        </p:tgtEl>
                                        <p:attrNameLst>
                                          <p:attrName>ppt_x</p:attrName>
                                        </p:attrNameLst>
                                      </p:cBhvr>
                                      <p:tavLst>
                                        <p:tav tm="0">
                                          <p:val>
                                            <p:strVal val="1+#ppt_w/2"/>
                                          </p:val>
                                        </p:tav>
                                        <p:tav tm="100000">
                                          <p:val>
                                            <p:strVal val="#ppt_x"/>
                                          </p:val>
                                        </p:tav>
                                      </p:tavLst>
                                    </p:anim>
                                    <p:anim calcmode="lin" valueType="num">
                                      <p:cBhvr additive="base">
                                        <p:cTn id="32" dur="500" fill="hold"/>
                                        <p:tgtEl>
                                          <p:spTgt spid="205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8" fill="hold" nodeType="clickEffect">
                                  <p:stCondLst>
                                    <p:cond delay="0"/>
                                  </p:stCondLst>
                                  <p:childTnLst>
                                    <p:anim calcmode="lin" valueType="num">
                                      <p:cBhvr additive="base">
                                        <p:cTn id="36" dur="500"/>
                                        <p:tgtEl>
                                          <p:spTgt spid="2052"/>
                                        </p:tgtEl>
                                        <p:attrNameLst>
                                          <p:attrName>ppt_x</p:attrName>
                                        </p:attrNameLst>
                                      </p:cBhvr>
                                      <p:tavLst>
                                        <p:tav tm="0">
                                          <p:val>
                                            <p:strVal val="ppt_x"/>
                                          </p:val>
                                        </p:tav>
                                        <p:tav tm="100000">
                                          <p:val>
                                            <p:strVal val="0-ppt_w/2"/>
                                          </p:val>
                                        </p:tav>
                                      </p:tavLst>
                                    </p:anim>
                                    <p:anim calcmode="lin" valueType="num">
                                      <p:cBhvr additive="base">
                                        <p:cTn id="37" dur="500"/>
                                        <p:tgtEl>
                                          <p:spTgt spid="2052"/>
                                        </p:tgtEl>
                                        <p:attrNameLst>
                                          <p:attrName>ppt_y</p:attrName>
                                        </p:attrNameLst>
                                      </p:cBhvr>
                                      <p:tavLst>
                                        <p:tav tm="0">
                                          <p:val>
                                            <p:strVal val="ppt_y"/>
                                          </p:val>
                                        </p:tav>
                                        <p:tav tm="100000">
                                          <p:val>
                                            <p:strVal val="ppt_y"/>
                                          </p:val>
                                        </p:tav>
                                      </p:tavLst>
                                    </p:anim>
                                    <p:set>
                                      <p:cBhvr>
                                        <p:cTn id="38" dur="1" fill="hold">
                                          <p:stCondLst>
                                            <p:cond delay="499"/>
                                          </p:stCondLst>
                                        </p:cTn>
                                        <p:tgtEl>
                                          <p:spTgt spid="2052"/>
                                        </p:tgtEl>
                                        <p:attrNameLst>
                                          <p:attrName>style.visibility</p:attrName>
                                        </p:attrNameLst>
                                      </p:cBhvr>
                                      <p:to>
                                        <p:strVal val="hidden"/>
                                      </p:to>
                                    </p:set>
                                  </p:childTnLst>
                                </p:cTn>
                              </p:par>
                              <p:par>
                                <p:cTn id="39" presetID="2" presetClass="entr" presetSubtype="2" fill="hold" nodeType="withEffect">
                                  <p:stCondLst>
                                    <p:cond delay="0"/>
                                  </p:stCondLst>
                                  <p:childTnLst>
                                    <p:set>
                                      <p:cBhvr>
                                        <p:cTn id="40" dur="1" fill="hold">
                                          <p:stCondLst>
                                            <p:cond delay="0"/>
                                          </p:stCondLst>
                                        </p:cTn>
                                        <p:tgtEl>
                                          <p:spTgt spid="2053"/>
                                        </p:tgtEl>
                                        <p:attrNameLst>
                                          <p:attrName>style.visibility</p:attrName>
                                        </p:attrNameLst>
                                      </p:cBhvr>
                                      <p:to>
                                        <p:strVal val="visible"/>
                                      </p:to>
                                    </p:set>
                                    <p:anim calcmode="lin" valueType="num">
                                      <p:cBhvr additive="base">
                                        <p:cTn id="41" dur="500" fill="hold"/>
                                        <p:tgtEl>
                                          <p:spTgt spid="2053"/>
                                        </p:tgtEl>
                                        <p:attrNameLst>
                                          <p:attrName>ppt_x</p:attrName>
                                        </p:attrNameLst>
                                      </p:cBhvr>
                                      <p:tavLst>
                                        <p:tav tm="0">
                                          <p:val>
                                            <p:strVal val="1+#ppt_w/2"/>
                                          </p:val>
                                        </p:tav>
                                        <p:tav tm="100000">
                                          <p:val>
                                            <p:strVal val="#ppt_x"/>
                                          </p:val>
                                        </p:tav>
                                      </p:tavLst>
                                    </p:anim>
                                    <p:anim calcmode="lin" valueType="num">
                                      <p:cBhvr additive="base">
                                        <p:cTn id="42" dur="500" fill="hold"/>
                                        <p:tgtEl>
                                          <p:spTgt spid="2053"/>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xit" presetSubtype="8" fill="hold" nodeType="clickEffect">
                                  <p:stCondLst>
                                    <p:cond delay="0"/>
                                  </p:stCondLst>
                                  <p:childTnLst>
                                    <p:anim calcmode="lin" valueType="num">
                                      <p:cBhvr additive="base">
                                        <p:cTn id="46" dur="500"/>
                                        <p:tgtEl>
                                          <p:spTgt spid="2053"/>
                                        </p:tgtEl>
                                        <p:attrNameLst>
                                          <p:attrName>ppt_x</p:attrName>
                                        </p:attrNameLst>
                                      </p:cBhvr>
                                      <p:tavLst>
                                        <p:tav tm="0">
                                          <p:val>
                                            <p:strVal val="ppt_x"/>
                                          </p:val>
                                        </p:tav>
                                        <p:tav tm="100000">
                                          <p:val>
                                            <p:strVal val="0-ppt_w/2"/>
                                          </p:val>
                                        </p:tav>
                                      </p:tavLst>
                                    </p:anim>
                                    <p:anim calcmode="lin" valueType="num">
                                      <p:cBhvr additive="base">
                                        <p:cTn id="47" dur="500"/>
                                        <p:tgtEl>
                                          <p:spTgt spid="2053"/>
                                        </p:tgtEl>
                                        <p:attrNameLst>
                                          <p:attrName>ppt_y</p:attrName>
                                        </p:attrNameLst>
                                      </p:cBhvr>
                                      <p:tavLst>
                                        <p:tav tm="0">
                                          <p:val>
                                            <p:strVal val="ppt_y"/>
                                          </p:val>
                                        </p:tav>
                                        <p:tav tm="100000">
                                          <p:val>
                                            <p:strVal val="ppt_y"/>
                                          </p:val>
                                        </p:tav>
                                      </p:tavLst>
                                    </p:anim>
                                    <p:set>
                                      <p:cBhvr>
                                        <p:cTn id="48" dur="1" fill="hold">
                                          <p:stCondLst>
                                            <p:cond delay="499"/>
                                          </p:stCondLst>
                                        </p:cTn>
                                        <p:tgtEl>
                                          <p:spTgt spid="2053"/>
                                        </p:tgtEl>
                                        <p:attrNameLst>
                                          <p:attrName>style.visibility</p:attrName>
                                        </p:attrNameLst>
                                      </p:cBhvr>
                                      <p:to>
                                        <p:strVal val="hidden"/>
                                      </p:to>
                                    </p:set>
                                  </p:childTnLst>
                                </p:cTn>
                              </p:par>
                              <p:par>
                                <p:cTn id="49" presetID="2" presetClass="entr" presetSubtype="2" fill="hold" nodeType="withEffect">
                                  <p:stCondLst>
                                    <p:cond delay="0"/>
                                  </p:stCondLst>
                                  <p:childTnLst>
                                    <p:set>
                                      <p:cBhvr>
                                        <p:cTn id="50" dur="1" fill="hold">
                                          <p:stCondLst>
                                            <p:cond delay="0"/>
                                          </p:stCondLst>
                                        </p:cTn>
                                        <p:tgtEl>
                                          <p:spTgt spid="2054"/>
                                        </p:tgtEl>
                                        <p:attrNameLst>
                                          <p:attrName>style.visibility</p:attrName>
                                        </p:attrNameLst>
                                      </p:cBhvr>
                                      <p:to>
                                        <p:strVal val="visible"/>
                                      </p:to>
                                    </p:set>
                                    <p:anim calcmode="lin" valueType="num">
                                      <p:cBhvr additive="base">
                                        <p:cTn id="51" dur="500" fill="hold"/>
                                        <p:tgtEl>
                                          <p:spTgt spid="2054"/>
                                        </p:tgtEl>
                                        <p:attrNameLst>
                                          <p:attrName>ppt_x</p:attrName>
                                        </p:attrNameLst>
                                      </p:cBhvr>
                                      <p:tavLst>
                                        <p:tav tm="0">
                                          <p:val>
                                            <p:strVal val="1+#ppt_w/2"/>
                                          </p:val>
                                        </p:tav>
                                        <p:tav tm="100000">
                                          <p:val>
                                            <p:strVal val="#ppt_x"/>
                                          </p:val>
                                        </p:tav>
                                      </p:tavLst>
                                    </p:anim>
                                    <p:anim calcmode="lin" valueType="num">
                                      <p:cBhvr additive="base">
                                        <p:cTn id="52" dur="500" fill="hold"/>
                                        <p:tgtEl>
                                          <p:spTgt spid="2054"/>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xit" presetSubtype="8" fill="hold" nodeType="clickEffect">
                                  <p:stCondLst>
                                    <p:cond delay="0"/>
                                  </p:stCondLst>
                                  <p:childTnLst>
                                    <p:anim calcmode="lin" valueType="num">
                                      <p:cBhvr additive="base">
                                        <p:cTn id="56" dur="500"/>
                                        <p:tgtEl>
                                          <p:spTgt spid="2054"/>
                                        </p:tgtEl>
                                        <p:attrNameLst>
                                          <p:attrName>ppt_x</p:attrName>
                                        </p:attrNameLst>
                                      </p:cBhvr>
                                      <p:tavLst>
                                        <p:tav tm="0">
                                          <p:val>
                                            <p:strVal val="ppt_x"/>
                                          </p:val>
                                        </p:tav>
                                        <p:tav tm="100000">
                                          <p:val>
                                            <p:strVal val="0-ppt_w/2"/>
                                          </p:val>
                                        </p:tav>
                                      </p:tavLst>
                                    </p:anim>
                                    <p:anim calcmode="lin" valueType="num">
                                      <p:cBhvr additive="base">
                                        <p:cTn id="57" dur="500"/>
                                        <p:tgtEl>
                                          <p:spTgt spid="2054"/>
                                        </p:tgtEl>
                                        <p:attrNameLst>
                                          <p:attrName>ppt_y</p:attrName>
                                        </p:attrNameLst>
                                      </p:cBhvr>
                                      <p:tavLst>
                                        <p:tav tm="0">
                                          <p:val>
                                            <p:strVal val="ppt_y"/>
                                          </p:val>
                                        </p:tav>
                                        <p:tav tm="100000">
                                          <p:val>
                                            <p:strVal val="ppt_y"/>
                                          </p:val>
                                        </p:tav>
                                      </p:tavLst>
                                    </p:anim>
                                    <p:set>
                                      <p:cBhvr>
                                        <p:cTn id="58" dur="1" fill="hold">
                                          <p:stCondLst>
                                            <p:cond delay="499"/>
                                          </p:stCondLst>
                                        </p:cTn>
                                        <p:tgtEl>
                                          <p:spTgt spid="2054"/>
                                        </p:tgtEl>
                                        <p:attrNameLst>
                                          <p:attrName>style.visibility</p:attrName>
                                        </p:attrNameLst>
                                      </p:cBhvr>
                                      <p:to>
                                        <p:strVal val="hidden"/>
                                      </p:to>
                                    </p:set>
                                  </p:childTnLst>
                                </p:cTn>
                              </p:par>
                              <p:par>
                                <p:cTn id="59" presetID="2" presetClass="entr" presetSubtype="2" fill="hold" nodeType="withEffect">
                                  <p:stCondLst>
                                    <p:cond delay="0"/>
                                  </p:stCondLst>
                                  <p:childTnLst>
                                    <p:set>
                                      <p:cBhvr>
                                        <p:cTn id="60" dur="1" fill="hold">
                                          <p:stCondLst>
                                            <p:cond delay="0"/>
                                          </p:stCondLst>
                                        </p:cTn>
                                        <p:tgtEl>
                                          <p:spTgt spid="2055"/>
                                        </p:tgtEl>
                                        <p:attrNameLst>
                                          <p:attrName>style.visibility</p:attrName>
                                        </p:attrNameLst>
                                      </p:cBhvr>
                                      <p:to>
                                        <p:strVal val="visible"/>
                                      </p:to>
                                    </p:set>
                                    <p:anim calcmode="lin" valueType="num">
                                      <p:cBhvr additive="base">
                                        <p:cTn id="61" dur="500" fill="hold"/>
                                        <p:tgtEl>
                                          <p:spTgt spid="2055"/>
                                        </p:tgtEl>
                                        <p:attrNameLst>
                                          <p:attrName>ppt_x</p:attrName>
                                        </p:attrNameLst>
                                      </p:cBhvr>
                                      <p:tavLst>
                                        <p:tav tm="0">
                                          <p:val>
                                            <p:strVal val="1+#ppt_w/2"/>
                                          </p:val>
                                        </p:tav>
                                        <p:tav tm="100000">
                                          <p:val>
                                            <p:strVal val="#ppt_x"/>
                                          </p:val>
                                        </p:tav>
                                      </p:tavLst>
                                    </p:anim>
                                    <p:anim calcmode="lin" valueType="num">
                                      <p:cBhvr additive="base">
                                        <p:cTn id="62" dur="500" fill="hold"/>
                                        <p:tgtEl>
                                          <p:spTgt spid="2055"/>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xit" presetSubtype="8" fill="hold" nodeType="clickEffect">
                                  <p:stCondLst>
                                    <p:cond delay="0"/>
                                  </p:stCondLst>
                                  <p:childTnLst>
                                    <p:anim calcmode="lin" valueType="num">
                                      <p:cBhvr additive="base">
                                        <p:cTn id="66" dur="500"/>
                                        <p:tgtEl>
                                          <p:spTgt spid="2055"/>
                                        </p:tgtEl>
                                        <p:attrNameLst>
                                          <p:attrName>ppt_x</p:attrName>
                                        </p:attrNameLst>
                                      </p:cBhvr>
                                      <p:tavLst>
                                        <p:tav tm="0">
                                          <p:val>
                                            <p:strVal val="ppt_x"/>
                                          </p:val>
                                        </p:tav>
                                        <p:tav tm="100000">
                                          <p:val>
                                            <p:strVal val="0-ppt_w/2"/>
                                          </p:val>
                                        </p:tav>
                                      </p:tavLst>
                                    </p:anim>
                                    <p:anim calcmode="lin" valueType="num">
                                      <p:cBhvr additive="base">
                                        <p:cTn id="67" dur="500"/>
                                        <p:tgtEl>
                                          <p:spTgt spid="2055"/>
                                        </p:tgtEl>
                                        <p:attrNameLst>
                                          <p:attrName>ppt_y</p:attrName>
                                        </p:attrNameLst>
                                      </p:cBhvr>
                                      <p:tavLst>
                                        <p:tav tm="0">
                                          <p:val>
                                            <p:strVal val="ppt_y"/>
                                          </p:val>
                                        </p:tav>
                                        <p:tav tm="100000">
                                          <p:val>
                                            <p:strVal val="ppt_y"/>
                                          </p:val>
                                        </p:tav>
                                      </p:tavLst>
                                    </p:anim>
                                    <p:set>
                                      <p:cBhvr>
                                        <p:cTn id="68" dur="1" fill="hold">
                                          <p:stCondLst>
                                            <p:cond delay="499"/>
                                          </p:stCondLst>
                                        </p:cTn>
                                        <p:tgtEl>
                                          <p:spTgt spid="2055"/>
                                        </p:tgtEl>
                                        <p:attrNameLst>
                                          <p:attrName>style.visibility</p:attrName>
                                        </p:attrNameLst>
                                      </p:cBhvr>
                                      <p:to>
                                        <p:strVal val="hidden"/>
                                      </p:to>
                                    </p:set>
                                  </p:childTnLst>
                                </p:cTn>
                              </p:par>
                              <p:par>
                                <p:cTn id="69" presetID="2" presetClass="entr" presetSubtype="2" fill="hold" nodeType="withEffect">
                                  <p:stCondLst>
                                    <p:cond delay="0"/>
                                  </p:stCondLst>
                                  <p:childTnLst>
                                    <p:set>
                                      <p:cBhvr>
                                        <p:cTn id="70" dur="1" fill="hold">
                                          <p:stCondLst>
                                            <p:cond delay="0"/>
                                          </p:stCondLst>
                                        </p:cTn>
                                        <p:tgtEl>
                                          <p:spTgt spid="2056"/>
                                        </p:tgtEl>
                                        <p:attrNameLst>
                                          <p:attrName>style.visibility</p:attrName>
                                        </p:attrNameLst>
                                      </p:cBhvr>
                                      <p:to>
                                        <p:strVal val="visible"/>
                                      </p:to>
                                    </p:set>
                                    <p:anim calcmode="lin" valueType="num">
                                      <p:cBhvr additive="base">
                                        <p:cTn id="71" dur="500" fill="hold"/>
                                        <p:tgtEl>
                                          <p:spTgt spid="2056"/>
                                        </p:tgtEl>
                                        <p:attrNameLst>
                                          <p:attrName>ppt_x</p:attrName>
                                        </p:attrNameLst>
                                      </p:cBhvr>
                                      <p:tavLst>
                                        <p:tav tm="0">
                                          <p:val>
                                            <p:strVal val="1+#ppt_w/2"/>
                                          </p:val>
                                        </p:tav>
                                        <p:tav tm="100000">
                                          <p:val>
                                            <p:strVal val="#ppt_x"/>
                                          </p:val>
                                        </p:tav>
                                      </p:tavLst>
                                    </p:anim>
                                    <p:anim calcmode="lin" valueType="num">
                                      <p:cBhvr additive="base">
                                        <p:cTn id="72" dur="500" fill="hold"/>
                                        <p:tgtEl>
                                          <p:spTgt spid="2056"/>
                                        </p:tgtEl>
                                        <p:attrNameLst>
                                          <p:attrName>ppt_y</p:attrName>
                                        </p:attrNameLst>
                                      </p:cBhvr>
                                      <p:tavLst>
                                        <p:tav tm="0">
                                          <p:val>
                                            <p:strVal val="#ppt_y"/>
                                          </p:val>
                                        </p:tav>
                                        <p:tav tm="100000">
                                          <p:val>
                                            <p:strVal val="#ppt_y"/>
                                          </p:val>
                                        </p:tav>
                                      </p:tavLst>
                                    </p:anim>
                                  </p:childTnLst>
                                </p:cTn>
                              </p:par>
                              <p:par>
                                <p:cTn id="73" presetID="2" presetClass="entr" presetSubtype="2" fill="hold" nodeType="withEffect">
                                  <p:stCondLst>
                                    <p:cond delay="0"/>
                                  </p:stCondLst>
                                  <p:childTnLst>
                                    <p:set>
                                      <p:cBhvr>
                                        <p:cTn id="74" dur="1" fill="hold">
                                          <p:stCondLst>
                                            <p:cond delay="0"/>
                                          </p:stCondLst>
                                        </p:cTn>
                                        <p:tgtEl>
                                          <p:spTgt spid="2057"/>
                                        </p:tgtEl>
                                        <p:attrNameLst>
                                          <p:attrName>style.visibility</p:attrName>
                                        </p:attrNameLst>
                                      </p:cBhvr>
                                      <p:to>
                                        <p:strVal val="visible"/>
                                      </p:to>
                                    </p:set>
                                    <p:anim calcmode="lin" valueType="num">
                                      <p:cBhvr additive="base">
                                        <p:cTn id="75" dur="500" fill="hold"/>
                                        <p:tgtEl>
                                          <p:spTgt spid="2057"/>
                                        </p:tgtEl>
                                        <p:attrNameLst>
                                          <p:attrName>ppt_x</p:attrName>
                                        </p:attrNameLst>
                                      </p:cBhvr>
                                      <p:tavLst>
                                        <p:tav tm="0">
                                          <p:val>
                                            <p:strVal val="1+#ppt_w/2"/>
                                          </p:val>
                                        </p:tav>
                                        <p:tav tm="100000">
                                          <p:val>
                                            <p:strVal val="#ppt_x"/>
                                          </p:val>
                                        </p:tav>
                                      </p:tavLst>
                                    </p:anim>
                                    <p:anim calcmode="lin" valueType="num">
                                      <p:cBhvr additive="base">
                                        <p:cTn id="76" dur="500" fill="hold"/>
                                        <p:tgtEl>
                                          <p:spTgt spid="20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ectangle 109"/>
          <p:cNvSpPr/>
          <p:nvPr/>
        </p:nvSpPr>
        <p:spPr>
          <a:xfrm>
            <a:off x="377975" y="304800"/>
            <a:ext cx="8610600" cy="461665"/>
          </a:xfrm>
          <a:prstGeom prst="rect">
            <a:avLst/>
          </a:prstGeom>
          <a:effectLst>
            <a:reflection blurRad="6350" stA="52000" endA="300" endPos="35000" dir="5400000" sy="-100000" algn="bl" rotWithShape="0"/>
          </a:effectLst>
        </p:spPr>
        <p:txBody>
          <a:bodyPr wrap="square">
            <a:spAutoFit/>
          </a:bodyPr>
          <a:lstStyle/>
          <a:p>
            <a:r>
              <a:rPr lang="en-US" sz="2400" b="1" cap="small" dirty="0" smtClean="0"/>
              <a:t>Future IT for Humanities Advocacy &amp; Public Engagement</a:t>
            </a:r>
            <a:endParaRPr lang="en-US" sz="1200" b="1" cap="small" dirty="0"/>
          </a:p>
        </p:txBody>
      </p:sp>
      <p:cxnSp>
        <p:nvCxnSpPr>
          <p:cNvPr id="117" name="Straight Connector 116"/>
          <p:cNvCxnSpPr/>
          <p:nvPr/>
        </p:nvCxnSpPr>
        <p:spPr>
          <a:xfrm>
            <a:off x="457200" y="779055"/>
            <a:ext cx="7924800" cy="0"/>
          </a:xfrm>
          <a:prstGeom prst="line">
            <a:avLst/>
          </a:prstGeom>
          <a:ln w="15875">
            <a:solidFill>
              <a:schemeClr val="tx1">
                <a:lumMod val="65000"/>
                <a:lumOff val="35000"/>
              </a:schemeClr>
            </a:solidFill>
          </a:ln>
          <a:effectLst/>
        </p:spPr>
        <p:style>
          <a:lnRef idx="1">
            <a:schemeClr val="accent1"/>
          </a:lnRef>
          <a:fillRef idx="0">
            <a:schemeClr val="accent1"/>
          </a:fillRef>
          <a:effectRef idx="0">
            <a:schemeClr val="accent1"/>
          </a:effectRef>
          <a:fontRef idx="minor">
            <a:schemeClr val="tx1"/>
          </a:fontRef>
        </p:style>
      </p:cxn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4385" y="1009485"/>
            <a:ext cx="3878905" cy="558490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647340" y="1907920"/>
            <a:ext cx="2342705" cy="461665"/>
          </a:xfrm>
          <a:prstGeom prst="rect">
            <a:avLst/>
          </a:prstGeom>
          <a:noFill/>
        </p:spPr>
        <p:txBody>
          <a:bodyPr wrap="square" rtlCol="0">
            <a:spAutoFit/>
          </a:bodyPr>
          <a:lstStyle/>
          <a:p>
            <a:r>
              <a:rPr lang="en-US" sz="1200" i="1" dirty="0" smtClean="0"/>
              <a:t>Computers and the Humanities</a:t>
            </a:r>
            <a:r>
              <a:rPr lang="en-US" sz="1200" dirty="0" smtClean="0"/>
              <a:t> </a:t>
            </a:r>
          </a:p>
          <a:p>
            <a:r>
              <a:rPr lang="en-US" sz="1200" dirty="0" smtClean="0"/>
              <a:t>37 (2003): 455-67</a:t>
            </a:r>
            <a:endParaRPr lang="en-US" sz="1200" dirty="0"/>
          </a:p>
        </p:txBody>
      </p:sp>
    </p:spTree>
    <p:extLst>
      <p:ext uri="{BB962C8B-B14F-4D97-AF65-F5344CB8AC3E}">
        <p14:creationId xmlns:p14="http://schemas.microsoft.com/office/powerpoint/2010/main" val="3646877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1+#ppt_w/2"/>
                                          </p:val>
                                        </p:tav>
                                        <p:tav tm="100000">
                                          <p:val>
                                            <p:strVal val="#ppt_x"/>
                                          </p:val>
                                        </p:tav>
                                      </p:tavLst>
                                    </p:anim>
                                    <p:anim calcmode="lin" valueType="num">
                                      <p:cBhvr additive="base">
                                        <p:cTn id="8" dur="500" fill="hold"/>
                                        <p:tgtEl>
                                          <p:spTgt spid="512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ectangle 109"/>
          <p:cNvSpPr/>
          <p:nvPr/>
        </p:nvSpPr>
        <p:spPr>
          <a:xfrm>
            <a:off x="377975" y="304800"/>
            <a:ext cx="8610600" cy="461665"/>
          </a:xfrm>
          <a:prstGeom prst="rect">
            <a:avLst/>
          </a:prstGeom>
          <a:effectLst>
            <a:reflection blurRad="6350" stA="52000" endA="300" endPos="35000" dir="5400000" sy="-100000" algn="bl" rotWithShape="0"/>
          </a:effectLst>
        </p:spPr>
        <p:txBody>
          <a:bodyPr wrap="square">
            <a:spAutoFit/>
          </a:bodyPr>
          <a:lstStyle/>
          <a:p>
            <a:r>
              <a:rPr lang="en-US" sz="2400" b="1" cap="small" dirty="0" smtClean="0"/>
              <a:t>Future IT for Humanities Advocacy &amp; Public Engagement</a:t>
            </a:r>
            <a:endParaRPr lang="en-US" sz="1200" b="1" cap="small" dirty="0"/>
          </a:p>
        </p:txBody>
      </p:sp>
      <p:cxnSp>
        <p:nvCxnSpPr>
          <p:cNvPr id="117" name="Straight Connector 116"/>
          <p:cNvCxnSpPr/>
          <p:nvPr/>
        </p:nvCxnSpPr>
        <p:spPr>
          <a:xfrm>
            <a:off x="457200" y="779055"/>
            <a:ext cx="7924800" cy="0"/>
          </a:xfrm>
          <a:prstGeom prst="line">
            <a:avLst/>
          </a:prstGeom>
          <a:ln w="15875">
            <a:solidFill>
              <a:schemeClr val="tx1">
                <a:lumMod val="65000"/>
                <a:lumOff val="35000"/>
              </a:schemeClr>
            </a:solidFill>
          </a:ln>
          <a:effectLst/>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665" y="959297"/>
            <a:ext cx="5376500" cy="565731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185010" y="959297"/>
            <a:ext cx="2457920" cy="2215991"/>
          </a:xfrm>
          <a:prstGeom prst="rect">
            <a:avLst/>
          </a:prstGeom>
          <a:noFill/>
        </p:spPr>
        <p:txBody>
          <a:bodyPr wrap="square" rtlCol="0">
            <a:spAutoFit/>
          </a:bodyPr>
          <a:lstStyle/>
          <a:p>
            <a:r>
              <a:rPr lang="en-US" b="1" i="1" dirty="0" err="1"/>
              <a:t>PLoS</a:t>
            </a:r>
            <a:r>
              <a:rPr lang="en-US" b="1" i="1" dirty="0"/>
              <a:t> Computational </a:t>
            </a:r>
            <a:r>
              <a:rPr lang="en-US" b="1" i="1" dirty="0" smtClean="0"/>
              <a:t>Biology </a:t>
            </a:r>
            <a:r>
              <a:rPr lang="en-US" b="1" dirty="0" smtClean="0"/>
              <a:t>“Topic Pages” for Wikipedia</a:t>
            </a:r>
          </a:p>
          <a:p>
            <a:endParaRPr lang="en-US" sz="1200" dirty="0"/>
          </a:p>
          <a:p>
            <a:r>
              <a:rPr lang="en-US" sz="1200" dirty="0" smtClean="0"/>
              <a:t>Implemented through </a:t>
            </a:r>
            <a:r>
              <a:rPr lang="en-US" sz="1200" i="1" dirty="0" smtClean="0"/>
              <a:t>PLOS CB</a:t>
            </a:r>
            <a:r>
              <a:rPr lang="en-US" sz="1200" dirty="0" smtClean="0"/>
              <a:t> Wikimedia site as part of workflow leading to peer-reviewed topic pages published in </a:t>
            </a:r>
            <a:r>
              <a:rPr lang="en-US" sz="1200" i="1" dirty="0" smtClean="0"/>
              <a:t>PLOS CB</a:t>
            </a:r>
            <a:r>
              <a:rPr lang="en-US" sz="1200" dirty="0" smtClean="0"/>
              <a:t> that are also seed articles submitted to Wikipedia.</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6410" y="978163"/>
            <a:ext cx="4262755" cy="5619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185288" y="3250211"/>
            <a:ext cx="2534452" cy="2308324"/>
          </a:xfrm>
          <a:prstGeom prst="rect">
            <a:avLst/>
          </a:prstGeom>
        </p:spPr>
        <p:txBody>
          <a:bodyPr wrap="square">
            <a:spAutoFit/>
          </a:bodyPr>
          <a:lstStyle/>
          <a:p>
            <a:r>
              <a:rPr lang="en-US" sz="1200" dirty="0"/>
              <a:t>“</a:t>
            </a:r>
            <a:r>
              <a:rPr lang="en-US" sz="1200" i="1" dirty="0" err="1"/>
              <a:t>PLoS</a:t>
            </a:r>
            <a:r>
              <a:rPr lang="en-US" sz="1200" i="1" dirty="0"/>
              <a:t> Computational Biology</a:t>
            </a:r>
            <a:r>
              <a:rPr lang="en-US" sz="1200" dirty="0"/>
              <a:t> publishes a version that is static, includes author attributions, and is indexed in PubMed. In addition, we intend to make the reviews and reviewer identities of Topic Pages available to our readership. Our hope is that the Wikipedia pages subsequently become living documents that will be updated and enhanced by the Wikipedia community.…”</a:t>
            </a:r>
          </a:p>
        </p:txBody>
      </p:sp>
    </p:spTree>
    <p:extLst>
      <p:ext uri="{BB962C8B-B14F-4D97-AF65-F5344CB8AC3E}">
        <p14:creationId xmlns:p14="http://schemas.microsoft.com/office/powerpoint/2010/main" val="3930710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1+#ppt_w/2"/>
                                          </p:val>
                                        </p:tav>
                                        <p:tav tm="100000">
                                          <p:val>
                                            <p:strVal val="#ppt_x"/>
                                          </p:val>
                                        </p:tav>
                                      </p:tavLst>
                                    </p:anim>
                                    <p:anim calcmode="lin" valueType="num">
                                      <p:cBhvr additive="base">
                                        <p:cTn id="8" dur="500" fill="hold"/>
                                        <p:tgtEl>
                                          <p:spTgt spid="409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4099"/>
                                        </p:tgtEl>
                                        <p:attrNameLst>
                                          <p:attrName>style.visibility</p:attrName>
                                        </p:attrNameLst>
                                      </p:cBhvr>
                                      <p:to>
                                        <p:strVal val="visible"/>
                                      </p:to>
                                    </p:set>
                                    <p:anim calcmode="lin" valueType="num">
                                      <p:cBhvr additive="base">
                                        <p:cTn id="17" dur="500" fill="hold"/>
                                        <p:tgtEl>
                                          <p:spTgt spid="4099"/>
                                        </p:tgtEl>
                                        <p:attrNameLst>
                                          <p:attrName>ppt_x</p:attrName>
                                        </p:attrNameLst>
                                      </p:cBhvr>
                                      <p:tavLst>
                                        <p:tav tm="0">
                                          <p:val>
                                            <p:strVal val="1+#ppt_w/2"/>
                                          </p:val>
                                        </p:tav>
                                        <p:tav tm="100000">
                                          <p:val>
                                            <p:strVal val="#ppt_x"/>
                                          </p:val>
                                        </p:tav>
                                      </p:tavLst>
                                    </p:anim>
                                    <p:anim calcmode="lin" valueType="num">
                                      <p:cBhvr additive="base">
                                        <p:cTn id="18" dur="500" fill="hold"/>
                                        <p:tgtEl>
                                          <p:spTgt spid="4099"/>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1+#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ectangle 109"/>
          <p:cNvSpPr/>
          <p:nvPr/>
        </p:nvSpPr>
        <p:spPr>
          <a:xfrm>
            <a:off x="377975" y="304800"/>
            <a:ext cx="8610600" cy="461665"/>
          </a:xfrm>
          <a:prstGeom prst="rect">
            <a:avLst/>
          </a:prstGeom>
          <a:effectLst>
            <a:reflection blurRad="6350" stA="52000" endA="300" endPos="35000" dir="5400000" sy="-100000" algn="bl" rotWithShape="0"/>
          </a:effectLst>
        </p:spPr>
        <p:txBody>
          <a:bodyPr wrap="square">
            <a:spAutoFit/>
          </a:bodyPr>
          <a:lstStyle/>
          <a:p>
            <a:r>
              <a:rPr lang="en-US" sz="2400" b="1" cap="small" dirty="0" smtClean="0"/>
              <a:t>Future IT for Humanities Advocacy &amp; Public Engagement</a:t>
            </a:r>
            <a:endParaRPr lang="en-US" sz="1200" b="1" cap="small" dirty="0"/>
          </a:p>
        </p:txBody>
      </p:sp>
      <p:cxnSp>
        <p:nvCxnSpPr>
          <p:cNvPr id="117" name="Straight Connector 116"/>
          <p:cNvCxnSpPr/>
          <p:nvPr/>
        </p:nvCxnSpPr>
        <p:spPr>
          <a:xfrm>
            <a:off x="457200" y="779055"/>
            <a:ext cx="7924800" cy="0"/>
          </a:xfrm>
          <a:prstGeom prst="line">
            <a:avLst/>
          </a:prstGeom>
          <a:ln w="15875">
            <a:solidFill>
              <a:schemeClr val="tx1">
                <a:lumMod val="65000"/>
                <a:lumOff val="35000"/>
              </a:schemeClr>
            </a:solidFill>
          </a:ln>
          <a:effectLst/>
        </p:spPr>
        <p:style>
          <a:lnRef idx="1">
            <a:schemeClr val="accent1"/>
          </a:lnRef>
          <a:fillRef idx="0">
            <a:schemeClr val="accent1"/>
          </a:fillRef>
          <a:effectRef idx="0">
            <a:schemeClr val="accent1"/>
          </a:effectRef>
          <a:fontRef idx="minor">
            <a:schemeClr val="tx1"/>
          </a:fontRef>
        </p:style>
      </p:cxn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644" y="1009485"/>
            <a:ext cx="5491915" cy="549191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223415" y="1739180"/>
            <a:ext cx="2534730" cy="1107996"/>
          </a:xfrm>
          <a:prstGeom prst="rect">
            <a:avLst/>
          </a:prstGeom>
          <a:noFill/>
        </p:spPr>
        <p:txBody>
          <a:bodyPr wrap="square" rtlCol="0">
            <a:spAutoFit/>
          </a:bodyPr>
          <a:lstStyle/>
          <a:p>
            <a:r>
              <a:rPr lang="en-US" i="1" dirty="0" err="1" smtClean="0"/>
              <a:t>JoVE</a:t>
            </a:r>
            <a:r>
              <a:rPr lang="en-US" i="1" dirty="0" smtClean="0"/>
              <a:t> (Journal of Visualized Experiments)</a:t>
            </a:r>
          </a:p>
          <a:p>
            <a:endParaRPr lang="en-US" dirty="0"/>
          </a:p>
          <a:p>
            <a:endParaRPr lang="en-US" sz="1200" dirty="0"/>
          </a:p>
        </p:txBody>
      </p:sp>
      <p:pic>
        <p:nvPicPr>
          <p:cNvPr id="6147" name="Picture 3" hidde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982" y="1191433"/>
            <a:ext cx="7802035" cy="530996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2261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1+#ppt_w/2"/>
                                          </p:val>
                                        </p:tav>
                                        <p:tav tm="100000">
                                          <p:val>
                                            <p:strVal val="#ppt_x"/>
                                          </p:val>
                                        </p:tav>
                                      </p:tavLst>
                                    </p:anim>
                                    <p:anim calcmode="lin" valueType="num">
                                      <p:cBhvr additive="base">
                                        <p:cTn id="8" dur="500" fill="hold"/>
                                        <p:tgtEl>
                                          <p:spTgt spid="614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6147"/>
                                        </p:tgtEl>
                                        <p:attrNameLst>
                                          <p:attrName>style.visibility</p:attrName>
                                        </p:attrNameLst>
                                      </p:cBhvr>
                                      <p:to>
                                        <p:strVal val="visible"/>
                                      </p:to>
                                    </p:set>
                                    <p:anim calcmode="lin" valueType="num">
                                      <p:cBhvr additive="base">
                                        <p:cTn id="15" dur="500" fill="hold"/>
                                        <p:tgtEl>
                                          <p:spTgt spid="6147"/>
                                        </p:tgtEl>
                                        <p:attrNameLst>
                                          <p:attrName>ppt_x</p:attrName>
                                        </p:attrNameLst>
                                      </p:cBhvr>
                                      <p:tavLst>
                                        <p:tav tm="0">
                                          <p:val>
                                            <p:strVal val="1+#ppt_w/2"/>
                                          </p:val>
                                        </p:tav>
                                        <p:tav tm="100000">
                                          <p:val>
                                            <p:strVal val="#ppt_x"/>
                                          </p:val>
                                        </p:tav>
                                      </p:tavLst>
                                    </p:anim>
                                    <p:anim calcmode="lin" valueType="num">
                                      <p:cBhvr additive="base">
                                        <p:cTn id="16" dur="500" fill="hold"/>
                                        <p:tgtEl>
                                          <p:spTgt spid="61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ectangle 109"/>
          <p:cNvSpPr/>
          <p:nvPr/>
        </p:nvSpPr>
        <p:spPr>
          <a:xfrm>
            <a:off x="377975" y="304800"/>
            <a:ext cx="8610600" cy="461665"/>
          </a:xfrm>
          <a:prstGeom prst="rect">
            <a:avLst/>
          </a:prstGeom>
          <a:effectLst>
            <a:reflection blurRad="6350" stA="52000" endA="300" endPos="35000" dir="5400000" sy="-100000" algn="bl" rotWithShape="0"/>
          </a:effectLst>
        </p:spPr>
        <p:txBody>
          <a:bodyPr wrap="square">
            <a:spAutoFit/>
          </a:bodyPr>
          <a:lstStyle/>
          <a:p>
            <a:r>
              <a:rPr lang="en-US" sz="2400" b="1" cap="small" dirty="0" smtClean="0"/>
              <a:t>Future IT for Humanities Advocacy &amp; Public Engagement</a:t>
            </a:r>
            <a:endParaRPr lang="en-US" sz="1200" b="1" cap="small" dirty="0"/>
          </a:p>
        </p:txBody>
      </p:sp>
      <p:cxnSp>
        <p:nvCxnSpPr>
          <p:cNvPr id="117" name="Straight Connector 116"/>
          <p:cNvCxnSpPr/>
          <p:nvPr/>
        </p:nvCxnSpPr>
        <p:spPr>
          <a:xfrm>
            <a:off x="457200" y="779055"/>
            <a:ext cx="7924800" cy="0"/>
          </a:xfrm>
          <a:prstGeom prst="line">
            <a:avLst/>
          </a:prstGeom>
          <a:ln w="15875">
            <a:solidFill>
              <a:schemeClr val="tx1">
                <a:lumMod val="65000"/>
                <a:lumOff val="35000"/>
              </a:schemeClr>
            </a:solidFill>
          </a:ln>
          <a:effectLst/>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768436" y="5733300"/>
            <a:ext cx="6113490" cy="1384995"/>
          </a:xfrm>
          <a:prstGeom prst="rect">
            <a:avLst/>
          </a:prstGeom>
          <a:noFill/>
        </p:spPr>
        <p:txBody>
          <a:bodyPr wrap="square" rtlCol="0">
            <a:spAutoFit/>
          </a:bodyPr>
          <a:lstStyle/>
          <a:p>
            <a:r>
              <a:rPr lang="en-US" b="1" dirty="0" err="1" smtClean="0"/>
              <a:t>OpenImpact</a:t>
            </a:r>
            <a:r>
              <a:rPr lang="en-US" b="1" dirty="0" smtClean="0"/>
              <a:t> Project:</a:t>
            </a:r>
            <a:endParaRPr lang="en-US" b="1" dirty="0"/>
          </a:p>
          <a:p>
            <a:r>
              <a:rPr lang="en-US" dirty="0" smtClean="0"/>
              <a:t>Collecting and telling </a:t>
            </a:r>
            <a:r>
              <a:rPr lang="en-US" dirty="0"/>
              <a:t>s</a:t>
            </a:r>
            <a:r>
              <a:rPr lang="en-US" dirty="0" smtClean="0"/>
              <a:t>tories of high-impact </a:t>
            </a:r>
            <a:r>
              <a:rPr lang="en-US" dirty="0"/>
              <a:t>r</a:t>
            </a:r>
            <a:r>
              <a:rPr lang="en-US" dirty="0" smtClean="0"/>
              <a:t>esearch as part of JISC “virtual research environment”</a:t>
            </a:r>
          </a:p>
          <a:p>
            <a:endParaRPr lang="en-US" dirty="0"/>
          </a:p>
          <a:p>
            <a:endParaRPr lang="en-US" sz="1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704" y="1139591"/>
            <a:ext cx="6533506" cy="453081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1713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1+#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ectangle 109"/>
          <p:cNvSpPr/>
          <p:nvPr/>
        </p:nvSpPr>
        <p:spPr>
          <a:xfrm>
            <a:off x="377975" y="304800"/>
            <a:ext cx="8610600" cy="461665"/>
          </a:xfrm>
          <a:prstGeom prst="rect">
            <a:avLst/>
          </a:prstGeom>
          <a:effectLst>
            <a:reflection blurRad="6350" stA="52000" endA="300" endPos="35000" dir="5400000" sy="-100000" algn="bl" rotWithShape="0"/>
          </a:effectLst>
        </p:spPr>
        <p:txBody>
          <a:bodyPr wrap="square">
            <a:spAutoFit/>
          </a:bodyPr>
          <a:lstStyle/>
          <a:p>
            <a:r>
              <a:rPr lang="en-US" sz="2400" b="1" cap="small" dirty="0" smtClean="0"/>
              <a:t>Future IT for Humanities Advocacy &amp; Public Engagement</a:t>
            </a:r>
            <a:endParaRPr lang="en-US" sz="1200" b="1" cap="small" dirty="0"/>
          </a:p>
        </p:txBody>
      </p:sp>
      <p:cxnSp>
        <p:nvCxnSpPr>
          <p:cNvPr id="117" name="Straight Connector 116"/>
          <p:cNvCxnSpPr/>
          <p:nvPr/>
        </p:nvCxnSpPr>
        <p:spPr>
          <a:xfrm>
            <a:off x="457200" y="779055"/>
            <a:ext cx="7924800" cy="0"/>
          </a:xfrm>
          <a:prstGeom prst="line">
            <a:avLst/>
          </a:prstGeom>
          <a:ln w="15875">
            <a:solidFill>
              <a:schemeClr val="tx1">
                <a:lumMod val="65000"/>
                <a:lumOff val="35000"/>
              </a:schemeClr>
            </a:solidFill>
          </a:ln>
          <a:effectLst/>
        </p:spPr>
        <p:style>
          <a:lnRef idx="1">
            <a:schemeClr val="accent1"/>
          </a:lnRef>
          <a:fillRef idx="0">
            <a:schemeClr val="accent1"/>
          </a:fillRef>
          <a:effectRef idx="0">
            <a:schemeClr val="accent1"/>
          </a:effectRef>
          <a:fontRef idx="minor">
            <a:schemeClr val="tx1"/>
          </a:fontRef>
        </p:style>
      </p:cxnSp>
      <p:pic>
        <p:nvPicPr>
          <p:cNvPr id="1026" name="Picture 2" descr="http://fc02.deviantart.net/fs9/i/2006/142/8/a/Blank_Notebook_Page_Scan_by_DragonImagi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975" y="1075123"/>
            <a:ext cx="2457909" cy="319878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0367" y="1316725"/>
            <a:ext cx="2309136"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u="sng" dirty="0" smtClean="0">
                <a:latin typeface="Times New Roman" pitchFamily="18" charset="0"/>
                <a:cs typeface="Times New Roman" pitchFamily="18" charset="0"/>
              </a:rPr>
              <a:t>Normal Scholarly Work</a:t>
            </a:r>
            <a:endParaRPr lang="en-US" sz="1400" b="1" u="sng" dirty="0">
              <a:latin typeface="Times New Roman" pitchFamily="18" charset="0"/>
              <a:cs typeface="Times New Roman" pitchFamily="18" charset="0"/>
            </a:endParaRPr>
          </a:p>
        </p:txBody>
      </p:sp>
      <p:sp>
        <p:nvSpPr>
          <p:cNvPr id="4" name="TextBox 3"/>
          <p:cNvSpPr txBox="1"/>
          <p:nvPr/>
        </p:nvSpPr>
        <p:spPr>
          <a:xfrm>
            <a:off x="789160" y="1588224"/>
            <a:ext cx="2093020" cy="2877711"/>
          </a:xfrm>
          <a:prstGeom prst="rect">
            <a:avLst/>
          </a:prstGeom>
          <a:noFill/>
        </p:spPr>
        <p:txBody>
          <a:bodyPr wrap="square" rtlCol="0">
            <a:spAutoFit/>
          </a:bodyPr>
          <a:lstStyle/>
          <a:p>
            <a:r>
              <a:rPr lang="en-US" sz="1100" b="1" dirty="0" smtClean="0">
                <a:latin typeface="Times New Roman" pitchFamily="18" charset="0"/>
                <a:cs typeface="Times New Roman" pitchFamily="18" charset="0"/>
              </a:rPr>
              <a:t>Course Syllabi</a:t>
            </a:r>
          </a:p>
          <a:p>
            <a:r>
              <a:rPr lang="en-US" sz="1100" b="1" dirty="0" smtClean="0">
                <a:latin typeface="Times New Roman" pitchFamily="18" charset="0"/>
                <a:cs typeface="Times New Roman" pitchFamily="18" charset="0"/>
              </a:rPr>
              <a:t>Class Notes</a:t>
            </a:r>
          </a:p>
          <a:p>
            <a:r>
              <a:rPr lang="en-US" sz="1100" b="1" dirty="0" smtClean="0">
                <a:latin typeface="Times New Roman" pitchFamily="18" charset="0"/>
                <a:cs typeface="Times New Roman" pitchFamily="18" charset="0"/>
              </a:rPr>
              <a:t>Research Notes</a:t>
            </a:r>
            <a:br>
              <a:rPr lang="en-US" sz="1100" b="1" dirty="0" smtClean="0">
                <a:latin typeface="Times New Roman" pitchFamily="18" charset="0"/>
                <a:cs typeface="Times New Roman" pitchFamily="18" charset="0"/>
              </a:rPr>
            </a:br>
            <a:r>
              <a:rPr lang="en-US" sz="1100" b="1" dirty="0" smtClean="0">
                <a:latin typeface="Times New Roman" pitchFamily="18" charset="0"/>
                <a:cs typeface="Times New Roman" pitchFamily="18" charset="0"/>
              </a:rPr>
              <a:t>Talks</a:t>
            </a:r>
          </a:p>
          <a:p>
            <a:r>
              <a:rPr lang="en-US" sz="1100" b="1" dirty="0" smtClean="0">
                <a:latin typeface="Times New Roman" pitchFamily="18" charset="0"/>
                <a:cs typeface="Times New Roman" pitchFamily="18" charset="0"/>
              </a:rPr>
              <a:t>Publications</a:t>
            </a:r>
          </a:p>
          <a:p>
            <a:r>
              <a:rPr lang="en-US" sz="1100" b="1" dirty="0" smtClean="0">
                <a:latin typeface="Times New Roman" pitchFamily="18" charset="0"/>
                <a:cs typeface="Times New Roman" pitchFamily="18" charset="0"/>
              </a:rPr>
              <a:t>Blog &amp; Twitter posts</a:t>
            </a:r>
          </a:p>
          <a:p>
            <a:endParaRPr lang="en-US" sz="1100" b="1" dirty="0" smtClean="0">
              <a:latin typeface="Times New Roman" pitchFamily="18" charset="0"/>
              <a:cs typeface="Times New Roman" pitchFamily="18" charset="0"/>
            </a:endParaRPr>
          </a:p>
          <a:p>
            <a:endParaRPr lang="en-US" sz="1100" b="1" dirty="0">
              <a:latin typeface="Times New Roman" pitchFamily="18" charset="0"/>
              <a:cs typeface="Times New Roman" pitchFamily="18" charset="0"/>
            </a:endParaRPr>
          </a:p>
          <a:p>
            <a:r>
              <a:rPr lang="en-US" sz="1100" b="1" dirty="0" smtClean="0">
                <a:latin typeface="Times New Roman" pitchFamily="18" charset="0"/>
                <a:cs typeface="Times New Roman" pitchFamily="18" charset="0"/>
              </a:rPr>
              <a:t>Word processors</a:t>
            </a:r>
          </a:p>
          <a:p>
            <a:r>
              <a:rPr lang="en-US" sz="1100" b="1" dirty="0" smtClean="0">
                <a:latin typeface="Times New Roman" pitchFamily="18" charset="0"/>
                <a:cs typeface="Times New Roman" pitchFamily="18" charset="0"/>
              </a:rPr>
              <a:t>Presentation Programs</a:t>
            </a:r>
          </a:p>
          <a:p>
            <a:r>
              <a:rPr lang="en-US" sz="1100" b="1" dirty="0" smtClean="0">
                <a:latin typeface="Times New Roman" pitchFamily="18" charset="0"/>
                <a:cs typeface="Times New Roman" pitchFamily="18" charset="0"/>
              </a:rPr>
              <a:t>Spreadsheets</a:t>
            </a:r>
          </a:p>
          <a:p>
            <a:r>
              <a:rPr lang="en-US" sz="1100" b="1" dirty="0" smtClean="0">
                <a:latin typeface="Times New Roman" pitchFamily="18" charset="0"/>
                <a:cs typeface="Times New Roman" pitchFamily="18" charset="0"/>
              </a:rPr>
              <a:t>Course management systems</a:t>
            </a:r>
          </a:p>
          <a:p>
            <a:r>
              <a:rPr lang="en-US" sz="1100" b="1" dirty="0" smtClean="0">
                <a:latin typeface="Times New Roman" pitchFamily="18" charset="0"/>
                <a:cs typeface="Times New Roman" pitchFamily="18" charset="0"/>
              </a:rPr>
              <a:t>Dept. or </a:t>
            </a:r>
            <a:r>
              <a:rPr lang="en-US" sz="1100" b="1" dirty="0" err="1" smtClean="0">
                <a:latin typeface="Times New Roman" pitchFamily="18" charset="0"/>
                <a:cs typeface="Times New Roman" pitchFamily="18" charset="0"/>
              </a:rPr>
              <a:t>univ.</a:t>
            </a:r>
            <a:r>
              <a:rPr lang="en-US" sz="1100" b="1" dirty="0" smtClean="0">
                <a:latin typeface="Times New Roman" pitchFamily="18" charset="0"/>
                <a:cs typeface="Times New Roman" pitchFamily="18" charset="0"/>
              </a:rPr>
              <a:t> web sites</a:t>
            </a:r>
          </a:p>
          <a:p>
            <a:r>
              <a:rPr lang="en-US" sz="1100" b="1" dirty="0" smtClean="0">
                <a:latin typeface="Times New Roman" pitchFamily="18" charset="0"/>
                <a:cs typeface="Times New Roman" pitchFamily="18" charset="0"/>
              </a:rPr>
              <a:t>Personal web sites</a:t>
            </a:r>
          </a:p>
          <a:p>
            <a:r>
              <a:rPr lang="en-US" sz="1100" b="1" dirty="0" smtClean="0">
                <a:latin typeface="Times New Roman" pitchFamily="18" charset="0"/>
                <a:cs typeface="Times New Roman" pitchFamily="18" charset="0"/>
              </a:rPr>
              <a:t>Social Media</a:t>
            </a:r>
          </a:p>
          <a:p>
            <a:endParaRPr lang="en-US" sz="1600" b="1" dirty="0">
              <a:latin typeface="Times New Roman" pitchFamily="18" charset="0"/>
              <a:cs typeface="Times New Roman" pitchFamily="18" charset="0"/>
            </a:endParaRPr>
          </a:p>
        </p:txBody>
      </p:sp>
      <p:sp>
        <p:nvSpPr>
          <p:cNvPr id="8" name="TextBox 7"/>
          <p:cNvSpPr txBox="1"/>
          <p:nvPr/>
        </p:nvSpPr>
        <p:spPr>
          <a:xfrm>
            <a:off x="654690" y="2660489"/>
            <a:ext cx="2381110"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u="sng" dirty="0" smtClean="0">
                <a:latin typeface="Times New Roman" pitchFamily="18" charset="0"/>
                <a:cs typeface="Times New Roman" pitchFamily="18" charset="0"/>
              </a:rPr>
              <a:t>Normal IT in Workflow</a:t>
            </a:r>
            <a:endParaRPr lang="en-US" sz="1400" b="1" u="sng" dirty="0">
              <a:latin typeface="Times New Roman" pitchFamily="18" charset="0"/>
              <a:cs typeface="Times New Roman" pitchFamily="18" charset="0"/>
            </a:endParaRPr>
          </a:p>
        </p:txBody>
      </p:sp>
    </p:spTree>
    <p:extLst>
      <p:ext uri="{BB962C8B-B14F-4D97-AF65-F5344CB8AC3E}">
        <p14:creationId xmlns:p14="http://schemas.microsoft.com/office/powerpoint/2010/main" val="12518976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Straight Connector 76"/>
          <p:cNvCxnSpPr/>
          <p:nvPr/>
        </p:nvCxnSpPr>
        <p:spPr>
          <a:xfrm flipV="1">
            <a:off x="3973626" y="1568194"/>
            <a:ext cx="1635309" cy="56309"/>
          </a:xfrm>
          <a:prstGeom prst="line">
            <a:avLst/>
          </a:prstGeom>
          <a:ln w="63500">
            <a:gradFill>
              <a:gsLst>
                <a:gs pos="0">
                  <a:srgbClr val="000082"/>
                </a:gs>
                <a:gs pos="30000">
                  <a:srgbClr val="66008F"/>
                </a:gs>
                <a:gs pos="64999">
                  <a:srgbClr val="BA0066"/>
                </a:gs>
                <a:gs pos="89999">
                  <a:srgbClr val="FF0000"/>
                </a:gs>
                <a:gs pos="100000">
                  <a:srgbClr val="FF8200"/>
                </a:gs>
              </a:gsLst>
              <a:lin ang="5400000" scaled="0"/>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V="1">
            <a:off x="5881516" y="1268759"/>
            <a:ext cx="1533104" cy="349018"/>
          </a:xfrm>
          <a:prstGeom prst="line">
            <a:avLst/>
          </a:prstGeom>
          <a:ln w="63500">
            <a:gradFill>
              <a:gsLst>
                <a:gs pos="0">
                  <a:srgbClr val="FFFFFF"/>
                </a:gs>
                <a:gs pos="7001">
                  <a:srgbClr val="E6E6E6"/>
                </a:gs>
                <a:gs pos="32001">
                  <a:srgbClr val="7D8496"/>
                </a:gs>
                <a:gs pos="47000">
                  <a:srgbClr val="E6E6E6"/>
                </a:gs>
                <a:gs pos="85001">
                  <a:srgbClr val="7D8496"/>
                </a:gs>
                <a:gs pos="100000">
                  <a:srgbClr val="E6E6E6"/>
                </a:gs>
              </a:gsLst>
              <a:lin ang="5400000" scaled="0"/>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a:endCxn id="131" idx="2"/>
          </p:cNvCxnSpPr>
          <p:nvPr/>
        </p:nvCxnSpPr>
        <p:spPr>
          <a:xfrm>
            <a:off x="5869743" y="1566823"/>
            <a:ext cx="1159198" cy="819092"/>
          </a:xfrm>
          <a:prstGeom prst="line">
            <a:avLst/>
          </a:prstGeom>
          <a:ln w="63500">
            <a:gradFill>
              <a:gsLst>
                <a:gs pos="0">
                  <a:srgbClr val="FFFFFF"/>
                </a:gs>
                <a:gs pos="7001">
                  <a:srgbClr val="E6E6E6"/>
                </a:gs>
                <a:gs pos="32001">
                  <a:srgbClr val="7D8496"/>
                </a:gs>
                <a:gs pos="47000">
                  <a:srgbClr val="E6E6E6"/>
                </a:gs>
                <a:gs pos="85001">
                  <a:srgbClr val="7D8496"/>
                </a:gs>
                <a:gs pos="100000">
                  <a:srgbClr val="E6E6E6"/>
                </a:gs>
              </a:gsLst>
              <a:lin ang="5400000" scaled="0"/>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a:stCxn id="16447" idx="2"/>
          </p:cNvCxnSpPr>
          <p:nvPr/>
        </p:nvCxnSpPr>
        <p:spPr>
          <a:xfrm>
            <a:off x="5878970" y="1830025"/>
            <a:ext cx="229230" cy="987667"/>
          </a:xfrm>
          <a:prstGeom prst="line">
            <a:avLst/>
          </a:prstGeom>
          <a:ln w="63500">
            <a:gradFill>
              <a:gsLst>
                <a:gs pos="0">
                  <a:srgbClr val="FFFFFF"/>
                </a:gs>
                <a:gs pos="7001">
                  <a:srgbClr val="E6E6E6"/>
                </a:gs>
                <a:gs pos="32001">
                  <a:srgbClr val="7D8496"/>
                </a:gs>
                <a:gs pos="47000">
                  <a:srgbClr val="E6E6E6"/>
                </a:gs>
                <a:gs pos="85001">
                  <a:srgbClr val="7D8496"/>
                </a:gs>
                <a:gs pos="100000">
                  <a:srgbClr val="E6E6E6"/>
                </a:gs>
              </a:gsLst>
              <a:lin ang="5400000" scaled="0"/>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endCxn id="16451" idx="2"/>
          </p:cNvCxnSpPr>
          <p:nvPr/>
        </p:nvCxnSpPr>
        <p:spPr>
          <a:xfrm flipH="1">
            <a:off x="4955875" y="1596348"/>
            <a:ext cx="855732" cy="833785"/>
          </a:xfrm>
          <a:prstGeom prst="line">
            <a:avLst/>
          </a:prstGeom>
          <a:ln w="63500">
            <a:gradFill flip="none" rotWithShape="1">
              <a:gsLst>
                <a:gs pos="0">
                  <a:srgbClr val="FFFFFF"/>
                </a:gs>
                <a:gs pos="7001">
                  <a:srgbClr val="E6E6E6"/>
                </a:gs>
                <a:gs pos="32001">
                  <a:srgbClr val="7D8496"/>
                </a:gs>
                <a:gs pos="47000">
                  <a:srgbClr val="E6E6E6"/>
                </a:gs>
                <a:gs pos="85001">
                  <a:srgbClr val="7D8496"/>
                </a:gs>
                <a:gs pos="100000">
                  <a:srgbClr val="E6E6E6"/>
                </a:gs>
              </a:gsLst>
              <a:path path="circle">
                <a:fillToRect l="100000" t="100000"/>
              </a:path>
              <a:tileRect r="-100000" b="-100000"/>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endCxn id="111" idx="6"/>
          </p:cNvCxnSpPr>
          <p:nvPr/>
        </p:nvCxnSpPr>
        <p:spPr>
          <a:xfrm flipH="1">
            <a:off x="4018984" y="1403521"/>
            <a:ext cx="883170" cy="81954"/>
          </a:xfrm>
          <a:prstGeom prst="line">
            <a:avLst/>
          </a:prstGeom>
          <a:ln w="19050">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6416" name="Group 96"/>
          <p:cNvGrpSpPr>
            <a:grpSpLocks/>
          </p:cNvGrpSpPr>
          <p:nvPr/>
        </p:nvGrpSpPr>
        <p:grpSpPr bwMode="auto">
          <a:xfrm>
            <a:off x="4480079" y="1864909"/>
            <a:ext cx="951591" cy="940842"/>
            <a:chOff x="8244408" y="203200"/>
            <a:chExt cx="899592" cy="889000"/>
          </a:xfrm>
        </p:grpSpPr>
        <p:grpSp>
          <p:nvGrpSpPr>
            <p:cNvPr id="16450" name="Group 130"/>
            <p:cNvGrpSpPr>
              <a:grpSpLocks/>
            </p:cNvGrpSpPr>
            <p:nvPr/>
          </p:nvGrpSpPr>
          <p:grpSpPr bwMode="auto">
            <a:xfrm>
              <a:off x="8253412" y="203200"/>
              <a:ext cx="890588" cy="889000"/>
              <a:chOff x="3124200" y="228600"/>
              <a:chExt cx="1066800" cy="1066800"/>
            </a:xfrm>
          </p:grpSpPr>
          <p:sp>
            <p:nvSpPr>
              <p:cNvPr id="101" name="Oval 100"/>
              <p:cNvSpPr/>
              <p:nvPr/>
            </p:nvSpPr>
            <p:spPr>
              <a:xfrm>
                <a:off x="3124200" y="228600"/>
                <a:ext cx="1066800" cy="1066800"/>
              </a:xfrm>
              <a:prstGeom prst="ellipse">
                <a:avLst/>
              </a:prstGeom>
              <a:gradFill flip="none" rotWithShape="1">
                <a:gsLst>
                  <a:gs pos="100000">
                    <a:schemeClr val="tx1">
                      <a:lumMod val="75000"/>
                      <a:lumOff val="25000"/>
                    </a:schemeClr>
                  </a:gs>
                  <a:gs pos="0">
                    <a:schemeClr val="bg1">
                      <a:lumMod val="75000"/>
                    </a:schemeClr>
                  </a:gs>
                </a:gsLst>
                <a:path path="shape">
                  <a:fillToRect l="50000" t="50000" r="50000" b="50000"/>
                </a:path>
                <a:tileRect/>
              </a:gradFill>
              <a:ln w="3175" cmpd="sng">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 name="Ellipse 45"/>
              <p:cNvSpPr/>
              <p:nvPr/>
            </p:nvSpPr>
            <p:spPr bwMode="auto">
              <a:xfrm>
                <a:off x="3246278" y="295275"/>
                <a:ext cx="830967" cy="619522"/>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108" charset="-128"/>
                  <a:cs typeface="ＭＳ Ｐゴシック" pitchFamily="-108" charset="-128"/>
                </a:endParaRPr>
              </a:p>
            </p:txBody>
          </p:sp>
        </p:grpSp>
        <p:sp>
          <p:nvSpPr>
            <p:cNvPr id="16451" name="Rectangle 47"/>
            <p:cNvSpPr>
              <a:spLocks noChangeArrowheads="1"/>
            </p:cNvSpPr>
            <p:nvPr/>
          </p:nvSpPr>
          <p:spPr bwMode="auto">
            <a:xfrm>
              <a:off x="8244408" y="330135"/>
              <a:ext cx="899592" cy="40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57200"/>
              <a:r>
                <a:rPr lang="en-US" sz="1100" b="1" dirty="0" smtClean="0">
                  <a:latin typeface="Calibri" charset="0"/>
                </a:rPr>
                <a:t>Summary Content</a:t>
              </a:r>
              <a:endParaRPr lang="en-US" sz="1100" b="1" i="1" dirty="0">
                <a:latin typeface="Calibri" charset="0"/>
              </a:endParaRPr>
            </a:p>
          </p:txBody>
        </p:sp>
      </p:grpSp>
      <p:grpSp>
        <p:nvGrpSpPr>
          <p:cNvPr id="16417" name="Group 107"/>
          <p:cNvGrpSpPr>
            <a:grpSpLocks/>
          </p:cNvGrpSpPr>
          <p:nvPr/>
        </p:nvGrpSpPr>
        <p:grpSpPr bwMode="auto">
          <a:xfrm>
            <a:off x="5222589" y="879999"/>
            <a:ext cx="1294309" cy="1294309"/>
            <a:chOff x="7554912" y="1219200"/>
            <a:chExt cx="890588" cy="890588"/>
          </a:xfrm>
        </p:grpSpPr>
        <p:grpSp>
          <p:nvGrpSpPr>
            <p:cNvPr id="16446" name="Group 129"/>
            <p:cNvGrpSpPr>
              <a:grpSpLocks/>
            </p:cNvGrpSpPr>
            <p:nvPr/>
          </p:nvGrpSpPr>
          <p:grpSpPr bwMode="auto">
            <a:xfrm>
              <a:off x="7554912" y="1219200"/>
              <a:ext cx="890588" cy="890588"/>
              <a:chOff x="2286000" y="1447800"/>
              <a:chExt cx="1066800" cy="1066800"/>
            </a:xfrm>
          </p:grpSpPr>
          <p:sp>
            <p:nvSpPr>
              <p:cNvPr id="113" name="Oval 112"/>
              <p:cNvSpPr/>
              <p:nvPr/>
            </p:nvSpPr>
            <p:spPr>
              <a:xfrm>
                <a:off x="2286000" y="1447800"/>
                <a:ext cx="1066800" cy="1066800"/>
              </a:xfrm>
              <a:prstGeom prst="ellipse">
                <a:avLst/>
              </a:prstGeom>
              <a:gradFill flip="none" rotWithShape="1">
                <a:gsLst>
                  <a:gs pos="0">
                    <a:schemeClr val="bg1">
                      <a:lumMod val="75000"/>
                    </a:schemeClr>
                  </a:gs>
                  <a:gs pos="100000">
                    <a:schemeClr val="tx1">
                      <a:lumMod val="75000"/>
                      <a:lumOff val="25000"/>
                    </a:schemeClr>
                  </a:gs>
                </a:gsLst>
                <a:path path="shape">
                  <a:fillToRect l="50000" t="50000" r="50000" b="50000"/>
                </a:path>
                <a:tileRect/>
              </a:gradFill>
              <a:ln w="3175" cmpd="sng">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4" name="Ellipse 45"/>
              <p:cNvSpPr/>
              <p:nvPr/>
            </p:nvSpPr>
            <p:spPr bwMode="auto">
              <a:xfrm>
                <a:off x="2398713" y="1500430"/>
                <a:ext cx="830262" cy="617538"/>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kern="0" dirty="0">
                  <a:solidFill>
                    <a:srgbClr val="FFFFFF"/>
                  </a:solidFill>
                  <a:latin typeface="Calibri"/>
                  <a:ea typeface="ＭＳ Ｐゴシック" pitchFamily="-108" charset="-128"/>
                  <a:cs typeface="ＭＳ Ｐゴシック" pitchFamily="-108" charset="-128"/>
                </a:endParaRPr>
              </a:p>
            </p:txBody>
          </p:sp>
        </p:grpSp>
        <p:sp>
          <p:nvSpPr>
            <p:cNvPr id="16447" name="Rectangle 47"/>
            <p:cNvSpPr>
              <a:spLocks noChangeArrowheads="1"/>
            </p:cNvSpPr>
            <p:nvPr/>
          </p:nvSpPr>
          <p:spPr bwMode="auto">
            <a:xfrm>
              <a:off x="7593010" y="1312442"/>
              <a:ext cx="827088" cy="560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r>
                <a:rPr lang="en-US" sz="1400" b="1" dirty="0" smtClean="0">
                  <a:solidFill>
                    <a:schemeClr val="bg1"/>
                  </a:solidFill>
                  <a:latin typeface="Calibri" charset="0"/>
                </a:rPr>
                <a:t>Machine-assisted Summaries</a:t>
              </a:r>
              <a:endParaRPr lang="en-US" sz="1400" b="1" i="1" dirty="0">
                <a:solidFill>
                  <a:schemeClr val="bg1"/>
                </a:solidFill>
                <a:latin typeface="Calibri" charset="0"/>
              </a:endParaRPr>
            </a:p>
          </p:txBody>
        </p:sp>
      </p:grpSp>
      <p:sp>
        <p:nvSpPr>
          <p:cNvPr id="110" name="Rectangle 109"/>
          <p:cNvSpPr/>
          <p:nvPr/>
        </p:nvSpPr>
        <p:spPr>
          <a:xfrm>
            <a:off x="377975" y="304800"/>
            <a:ext cx="8610600" cy="461665"/>
          </a:xfrm>
          <a:prstGeom prst="rect">
            <a:avLst/>
          </a:prstGeom>
          <a:effectLst>
            <a:reflection blurRad="6350" stA="52000" endA="300" endPos="35000" dir="5400000" sy="-100000" algn="bl" rotWithShape="0"/>
          </a:effectLst>
        </p:spPr>
        <p:txBody>
          <a:bodyPr wrap="square">
            <a:spAutoFit/>
          </a:bodyPr>
          <a:lstStyle/>
          <a:p>
            <a:r>
              <a:rPr lang="en-US" sz="2400" b="1" cap="small" dirty="0" smtClean="0"/>
              <a:t>Future IT for Humanities Advocacy &amp; Public Engagement</a:t>
            </a:r>
            <a:endParaRPr lang="en-US" sz="1200" b="1" cap="small" dirty="0"/>
          </a:p>
        </p:txBody>
      </p:sp>
      <p:cxnSp>
        <p:nvCxnSpPr>
          <p:cNvPr id="117" name="Straight Connector 116"/>
          <p:cNvCxnSpPr/>
          <p:nvPr/>
        </p:nvCxnSpPr>
        <p:spPr>
          <a:xfrm>
            <a:off x="457200" y="779055"/>
            <a:ext cx="7924800" cy="0"/>
          </a:xfrm>
          <a:prstGeom prst="line">
            <a:avLst/>
          </a:prstGeom>
          <a:ln w="15875">
            <a:solidFill>
              <a:schemeClr val="tx1">
                <a:lumMod val="65000"/>
                <a:lumOff val="35000"/>
              </a:schemeClr>
            </a:solidFill>
          </a:ln>
          <a:effectLst/>
        </p:spPr>
        <p:style>
          <a:lnRef idx="1">
            <a:schemeClr val="accent1"/>
          </a:lnRef>
          <a:fillRef idx="0">
            <a:schemeClr val="accent1"/>
          </a:fillRef>
          <a:effectRef idx="0">
            <a:schemeClr val="accent1"/>
          </a:effectRef>
          <a:fontRef idx="minor">
            <a:schemeClr val="tx1"/>
          </a:fontRef>
        </p:style>
      </p:cxnSp>
      <p:pic>
        <p:nvPicPr>
          <p:cNvPr id="1026" name="Picture 2" descr="http://fc02.deviantart.net/fs9/i/2006/142/8/a/Blank_Notebook_Page_Scan_by_DragonImagi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975" y="1075123"/>
            <a:ext cx="2457909" cy="319878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0367" y="1316725"/>
            <a:ext cx="2309136"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u="sng" dirty="0" smtClean="0">
                <a:latin typeface="Times New Roman" pitchFamily="18" charset="0"/>
                <a:cs typeface="Times New Roman" pitchFamily="18" charset="0"/>
              </a:rPr>
              <a:t>Normal Scholarly Work</a:t>
            </a:r>
            <a:endParaRPr lang="en-US" sz="1400" b="1" u="sng" dirty="0">
              <a:latin typeface="Times New Roman" pitchFamily="18" charset="0"/>
              <a:cs typeface="Times New Roman" pitchFamily="18" charset="0"/>
            </a:endParaRPr>
          </a:p>
        </p:txBody>
      </p:sp>
      <p:grpSp>
        <p:nvGrpSpPr>
          <p:cNvPr id="125" name="Group 96"/>
          <p:cNvGrpSpPr>
            <a:grpSpLocks/>
          </p:cNvGrpSpPr>
          <p:nvPr/>
        </p:nvGrpSpPr>
        <p:grpSpPr bwMode="auto">
          <a:xfrm>
            <a:off x="6921137" y="2053924"/>
            <a:ext cx="969279" cy="940842"/>
            <a:chOff x="8253412" y="203200"/>
            <a:chExt cx="916313" cy="889000"/>
          </a:xfrm>
        </p:grpSpPr>
        <p:grpSp>
          <p:nvGrpSpPr>
            <p:cNvPr id="126" name="Group 130"/>
            <p:cNvGrpSpPr>
              <a:grpSpLocks/>
            </p:cNvGrpSpPr>
            <p:nvPr/>
          </p:nvGrpSpPr>
          <p:grpSpPr bwMode="auto">
            <a:xfrm>
              <a:off x="8253412" y="203200"/>
              <a:ext cx="890588" cy="889000"/>
              <a:chOff x="3124200" y="228600"/>
              <a:chExt cx="1066800" cy="1066800"/>
            </a:xfrm>
          </p:grpSpPr>
          <p:sp>
            <p:nvSpPr>
              <p:cNvPr id="130" name="Oval 129"/>
              <p:cNvSpPr/>
              <p:nvPr/>
            </p:nvSpPr>
            <p:spPr>
              <a:xfrm>
                <a:off x="3124200" y="228600"/>
                <a:ext cx="1066800" cy="1066800"/>
              </a:xfrm>
              <a:prstGeom prst="ellipse">
                <a:avLst/>
              </a:prstGeom>
              <a:gradFill flip="none" rotWithShape="1">
                <a:gsLst>
                  <a:gs pos="100000">
                    <a:schemeClr val="tx1">
                      <a:lumMod val="75000"/>
                      <a:lumOff val="25000"/>
                    </a:schemeClr>
                  </a:gs>
                  <a:gs pos="0">
                    <a:schemeClr val="bg1">
                      <a:lumMod val="75000"/>
                    </a:schemeClr>
                  </a:gs>
                </a:gsLst>
                <a:path path="shape">
                  <a:fillToRect l="50000" t="50000" r="50000" b="50000"/>
                </a:path>
                <a:tileRect/>
              </a:gradFill>
              <a:ln w="3175" cmpd="sng">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1" name="Ellipse 45"/>
              <p:cNvSpPr/>
              <p:nvPr/>
            </p:nvSpPr>
            <p:spPr bwMode="auto">
              <a:xfrm>
                <a:off x="3246278" y="295275"/>
                <a:ext cx="830967" cy="619522"/>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108" charset="-128"/>
                  <a:cs typeface="ＭＳ Ｐゴシック" pitchFamily="-108" charset="-128"/>
                </a:endParaRPr>
              </a:p>
            </p:txBody>
          </p:sp>
        </p:grpSp>
        <p:sp>
          <p:nvSpPr>
            <p:cNvPr id="129" name="Rectangle 47"/>
            <p:cNvSpPr>
              <a:spLocks noChangeArrowheads="1"/>
            </p:cNvSpPr>
            <p:nvPr/>
          </p:nvSpPr>
          <p:spPr bwMode="auto">
            <a:xfrm>
              <a:off x="8270133" y="257557"/>
              <a:ext cx="899592" cy="567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57200"/>
              <a:r>
                <a:rPr lang="en-US" sz="1100" b="1" dirty="0" smtClean="0">
                  <a:latin typeface="Calibri" charset="0"/>
                </a:rPr>
                <a:t>Auto-generated Tweets</a:t>
              </a:r>
              <a:endParaRPr lang="en-US" sz="1100" b="1" i="1" dirty="0">
                <a:latin typeface="Calibri" charset="0"/>
              </a:endParaRPr>
            </a:p>
          </p:txBody>
        </p:sp>
      </p:grpSp>
      <p:grpSp>
        <p:nvGrpSpPr>
          <p:cNvPr id="132" name="Group 96"/>
          <p:cNvGrpSpPr>
            <a:grpSpLocks/>
          </p:cNvGrpSpPr>
          <p:nvPr/>
        </p:nvGrpSpPr>
        <p:grpSpPr bwMode="auto">
          <a:xfrm>
            <a:off x="5703164" y="2449753"/>
            <a:ext cx="951591" cy="940842"/>
            <a:chOff x="8252808" y="203200"/>
            <a:chExt cx="899592" cy="889000"/>
          </a:xfrm>
        </p:grpSpPr>
        <p:grpSp>
          <p:nvGrpSpPr>
            <p:cNvPr id="135" name="Group 130"/>
            <p:cNvGrpSpPr>
              <a:grpSpLocks/>
            </p:cNvGrpSpPr>
            <p:nvPr/>
          </p:nvGrpSpPr>
          <p:grpSpPr bwMode="auto">
            <a:xfrm>
              <a:off x="8253412" y="203200"/>
              <a:ext cx="890588" cy="889000"/>
              <a:chOff x="3124200" y="228600"/>
              <a:chExt cx="1066800" cy="1066800"/>
            </a:xfrm>
          </p:grpSpPr>
          <p:sp>
            <p:nvSpPr>
              <p:cNvPr id="137" name="Oval 136"/>
              <p:cNvSpPr/>
              <p:nvPr/>
            </p:nvSpPr>
            <p:spPr>
              <a:xfrm>
                <a:off x="3124200" y="228600"/>
                <a:ext cx="1066800" cy="1066800"/>
              </a:xfrm>
              <a:prstGeom prst="ellipse">
                <a:avLst/>
              </a:prstGeom>
              <a:gradFill flip="none" rotWithShape="1">
                <a:gsLst>
                  <a:gs pos="100000">
                    <a:schemeClr val="tx1">
                      <a:lumMod val="75000"/>
                      <a:lumOff val="25000"/>
                    </a:schemeClr>
                  </a:gs>
                  <a:gs pos="0">
                    <a:schemeClr val="bg1">
                      <a:lumMod val="75000"/>
                    </a:schemeClr>
                  </a:gs>
                </a:gsLst>
                <a:path path="shape">
                  <a:fillToRect l="50000" t="50000" r="50000" b="50000"/>
                </a:path>
                <a:tileRect/>
              </a:gradFill>
              <a:ln w="3175" cmpd="sng">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0" name="Ellipse 45"/>
              <p:cNvSpPr/>
              <p:nvPr/>
            </p:nvSpPr>
            <p:spPr bwMode="auto">
              <a:xfrm>
                <a:off x="3246278" y="295275"/>
                <a:ext cx="830967" cy="619522"/>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108" charset="-128"/>
                  <a:cs typeface="ＭＳ Ｐゴシック" pitchFamily="-108" charset="-128"/>
                </a:endParaRPr>
              </a:p>
            </p:txBody>
          </p:sp>
        </p:grpSp>
        <p:sp>
          <p:nvSpPr>
            <p:cNvPr id="136" name="Rectangle 47"/>
            <p:cNvSpPr>
              <a:spLocks noChangeArrowheads="1"/>
            </p:cNvSpPr>
            <p:nvPr/>
          </p:nvSpPr>
          <p:spPr bwMode="auto">
            <a:xfrm>
              <a:off x="8252808" y="221268"/>
              <a:ext cx="899592" cy="72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57200"/>
              <a:r>
                <a:rPr lang="en-US" sz="1100" b="1" dirty="0" smtClean="0">
                  <a:latin typeface="Calibri" charset="0"/>
                </a:rPr>
                <a:t>Auto-generated material for blogs</a:t>
              </a:r>
              <a:endParaRPr lang="en-US" sz="1100" b="1" i="1" dirty="0">
                <a:latin typeface="Calibri" charset="0"/>
              </a:endParaRPr>
            </a:p>
          </p:txBody>
        </p:sp>
      </p:grpSp>
      <p:grpSp>
        <p:nvGrpSpPr>
          <p:cNvPr id="142" name="Group 96"/>
          <p:cNvGrpSpPr>
            <a:grpSpLocks/>
          </p:cNvGrpSpPr>
          <p:nvPr/>
        </p:nvGrpSpPr>
        <p:grpSpPr bwMode="auto">
          <a:xfrm>
            <a:off x="7030939" y="798338"/>
            <a:ext cx="976485" cy="940842"/>
            <a:chOff x="8253412" y="203200"/>
            <a:chExt cx="923126" cy="889000"/>
          </a:xfrm>
        </p:grpSpPr>
        <p:grpSp>
          <p:nvGrpSpPr>
            <p:cNvPr id="143" name="Group 130"/>
            <p:cNvGrpSpPr>
              <a:grpSpLocks/>
            </p:cNvGrpSpPr>
            <p:nvPr/>
          </p:nvGrpSpPr>
          <p:grpSpPr bwMode="auto">
            <a:xfrm>
              <a:off x="8253412" y="203200"/>
              <a:ext cx="890588" cy="889000"/>
              <a:chOff x="3124200" y="228600"/>
              <a:chExt cx="1066800" cy="1066800"/>
            </a:xfrm>
          </p:grpSpPr>
          <p:sp>
            <p:nvSpPr>
              <p:cNvPr id="146" name="Oval 145"/>
              <p:cNvSpPr/>
              <p:nvPr/>
            </p:nvSpPr>
            <p:spPr>
              <a:xfrm>
                <a:off x="3124200" y="228600"/>
                <a:ext cx="1066800" cy="1066800"/>
              </a:xfrm>
              <a:prstGeom prst="ellipse">
                <a:avLst/>
              </a:prstGeom>
              <a:gradFill flip="none" rotWithShape="1">
                <a:gsLst>
                  <a:gs pos="100000">
                    <a:schemeClr val="tx1">
                      <a:lumMod val="75000"/>
                      <a:lumOff val="25000"/>
                    </a:schemeClr>
                  </a:gs>
                  <a:gs pos="0">
                    <a:schemeClr val="bg1">
                      <a:lumMod val="75000"/>
                    </a:schemeClr>
                  </a:gs>
                </a:gsLst>
                <a:path path="shape">
                  <a:fillToRect l="50000" t="50000" r="50000" b="50000"/>
                </a:path>
                <a:tileRect/>
              </a:gradFill>
              <a:ln w="3175" cmpd="sng">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7" name="Ellipse 45"/>
              <p:cNvSpPr/>
              <p:nvPr/>
            </p:nvSpPr>
            <p:spPr bwMode="auto">
              <a:xfrm>
                <a:off x="3246278" y="295275"/>
                <a:ext cx="830967" cy="619522"/>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108" charset="-128"/>
                  <a:cs typeface="ＭＳ Ｐゴシック" pitchFamily="-108" charset="-128"/>
                </a:endParaRPr>
              </a:p>
            </p:txBody>
          </p:sp>
        </p:grpSp>
        <p:sp>
          <p:nvSpPr>
            <p:cNvPr id="145" name="Rectangle 47"/>
            <p:cNvSpPr>
              <a:spLocks noChangeArrowheads="1"/>
            </p:cNvSpPr>
            <p:nvPr/>
          </p:nvSpPr>
          <p:spPr bwMode="auto">
            <a:xfrm>
              <a:off x="8276946" y="328869"/>
              <a:ext cx="899592" cy="72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57200"/>
              <a:r>
                <a:rPr lang="en-US" sz="1100" b="1" dirty="0" smtClean="0">
                  <a:latin typeface="Calibri" charset="0"/>
                </a:rPr>
                <a:t>Matching extracts to Wikipedia “stubs”</a:t>
              </a:r>
              <a:endParaRPr lang="en-US" sz="1100" b="1" i="1" dirty="0">
                <a:latin typeface="Calibri" charset="0"/>
              </a:endParaRPr>
            </a:p>
          </p:txBody>
        </p:sp>
      </p:grpSp>
      <p:grpSp>
        <p:nvGrpSpPr>
          <p:cNvPr id="16401" name="Group 107"/>
          <p:cNvGrpSpPr>
            <a:grpSpLocks/>
          </p:cNvGrpSpPr>
          <p:nvPr/>
        </p:nvGrpSpPr>
        <p:grpSpPr bwMode="auto">
          <a:xfrm>
            <a:off x="2626734" y="920895"/>
            <a:ext cx="1559759" cy="1559759"/>
            <a:chOff x="1358725" y="1436221"/>
            <a:chExt cx="1671170" cy="1671170"/>
          </a:xfrm>
        </p:grpSpPr>
        <p:grpSp>
          <p:nvGrpSpPr>
            <p:cNvPr id="16498" name="Group 118"/>
            <p:cNvGrpSpPr>
              <a:grpSpLocks/>
            </p:cNvGrpSpPr>
            <p:nvPr/>
          </p:nvGrpSpPr>
          <p:grpSpPr bwMode="auto">
            <a:xfrm>
              <a:off x="1358725" y="1436221"/>
              <a:ext cx="1671170" cy="1671170"/>
              <a:chOff x="1456103" y="1736714"/>
              <a:chExt cx="1559759" cy="1559759"/>
            </a:xfrm>
          </p:grpSpPr>
          <p:sp>
            <p:nvSpPr>
              <p:cNvPr id="111" name="Ellipse 45"/>
              <p:cNvSpPr/>
              <p:nvPr/>
            </p:nvSpPr>
            <p:spPr bwMode="auto">
              <a:xfrm>
                <a:off x="1634434" y="1849846"/>
                <a:ext cx="1213919" cy="902896"/>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108" charset="-128"/>
                  <a:cs typeface="ＭＳ Ｐゴシック" pitchFamily="-108" charset="-128"/>
                </a:endParaRPr>
              </a:p>
            </p:txBody>
          </p:sp>
          <p:sp>
            <p:nvSpPr>
              <p:cNvPr id="46" name="Oval 45"/>
              <p:cNvSpPr/>
              <p:nvPr/>
            </p:nvSpPr>
            <p:spPr>
              <a:xfrm>
                <a:off x="1456103" y="1736714"/>
                <a:ext cx="1559759" cy="1559759"/>
              </a:xfrm>
              <a:prstGeom prst="ellipse">
                <a:avLst/>
              </a:prstGeom>
              <a:gradFill flip="none" rotWithShape="1">
                <a:gsLst>
                  <a:gs pos="0">
                    <a:srgbClr val="000082"/>
                  </a:gs>
                  <a:gs pos="30000">
                    <a:srgbClr val="66008F"/>
                  </a:gs>
                  <a:gs pos="64999">
                    <a:srgbClr val="BA0066"/>
                  </a:gs>
                  <a:gs pos="89999">
                    <a:srgbClr val="FF0000"/>
                  </a:gs>
                  <a:gs pos="100000">
                    <a:srgbClr val="FF8200"/>
                  </a:gs>
                </a:gsLst>
                <a:lin ang="5400000" scaled="0"/>
                <a:tileRect/>
              </a:gradFill>
              <a:ln w="9525" cap="flat" cmpd="sng" algn="ctr">
                <a:solidFill>
                  <a:srgbClr val="006C6D"/>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en-US" kern="0">
                  <a:solidFill>
                    <a:sysClr val="window" lastClr="FFFFFF"/>
                  </a:solidFill>
                  <a:latin typeface="Calibri"/>
                  <a:ea typeface="ＭＳ Ｐゴシック" pitchFamily="-108" charset="-128"/>
                  <a:cs typeface="ＭＳ Ｐゴシック" pitchFamily="-108" charset="-128"/>
                </a:endParaRPr>
              </a:p>
            </p:txBody>
          </p:sp>
        </p:grpSp>
        <p:sp>
          <p:nvSpPr>
            <p:cNvPr id="16499" name="Rectangle 47"/>
            <p:cNvSpPr>
              <a:spLocks noChangeArrowheads="1"/>
            </p:cNvSpPr>
            <p:nvPr/>
          </p:nvSpPr>
          <p:spPr bwMode="auto">
            <a:xfrm>
              <a:off x="1549794" y="1683110"/>
              <a:ext cx="1294832" cy="89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57200"/>
              <a:r>
                <a:rPr lang="en-US" sz="1600" b="1" dirty="0" smtClean="0">
                  <a:solidFill>
                    <a:schemeClr val="bg1"/>
                  </a:solidFill>
                  <a:latin typeface="Calibri" charset="0"/>
                </a:rPr>
                <a:t>Input from Normal Workflow</a:t>
              </a:r>
              <a:endParaRPr lang="en-US" sz="1600" b="1" i="1" dirty="0">
                <a:solidFill>
                  <a:schemeClr val="bg1"/>
                </a:solidFill>
                <a:latin typeface="Calibri" charset="0"/>
              </a:endParaRPr>
            </a:p>
          </p:txBody>
        </p:sp>
      </p:grpSp>
      <p:sp>
        <p:nvSpPr>
          <p:cNvPr id="4" name="TextBox 3"/>
          <p:cNvSpPr txBox="1"/>
          <p:nvPr/>
        </p:nvSpPr>
        <p:spPr>
          <a:xfrm>
            <a:off x="789160" y="1588224"/>
            <a:ext cx="2093020" cy="2877711"/>
          </a:xfrm>
          <a:prstGeom prst="rect">
            <a:avLst/>
          </a:prstGeom>
          <a:noFill/>
        </p:spPr>
        <p:txBody>
          <a:bodyPr wrap="square" rtlCol="0">
            <a:spAutoFit/>
          </a:bodyPr>
          <a:lstStyle/>
          <a:p>
            <a:r>
              <a:rPr lang="en-US" sz="1100" b="1" dirty="0" smtClean="0">
                <a:latin typeface="Times New Roman" pitchFamily="18" charset="0"/>
                <a:cs typeface="Times New Roman" pitchFamily="18" charset="0"/>
              </a:rPr>
              <a:t>Course Syllabi</a:t>
            </a:r>
          </a:p>
          <a:p>
            <a:r>
              <a:rPr lang="en-US" sz="1100" b="1" dirty="0" smtClean="0">
                <a:latin typeface="Times New Roman" pitchFamily="18" charset="0"/>
                <a:cs typeface="Times New Roman" pitchFamily="18" charset="0"/>
              </a:rPr>
              <a:t>Class Notes</a:t>
            </a:r>
          </a:p>
          <a:p>
            <a:r>
              <a:rPr lang="en-US" sz="1100" b="1" dirty="0" smtClean="0">
                <a:latin typeface="Times New Roman" pitchFamily="18" charset="0"/>
                <a:cs typeface="Times New Roman" pitchFamily="18" charset="0"/>
              </a:rPr>
              <a:t>Research Notes</a:t>
            </a:r>
            <a:br>
              <a:rPr lang="en-US" sz="1100" b="1" dirty="0" smtClean="0">
                <a:latin typeface="Times New Roman" pitchFamily="18" charset="0"/>
                <a:cs typeface="Times New Roman" pitchFamily="18" charset="0"/>
              </a:rPr>
            </a:br>
            <a:r>
              <a:rPr lang="en-US" sz="1100" b="1" dirty="0" smtClean="0">
                <a:latin typeface="Times New Roman" pitchFamily="18" charset="0"/>
                <a:cs typeface="Times New Roman" pitchFamily="18" charset="0"/>
              </a:rPr>
              <a:t>Talks</a:t>
            </a:r>
          </a:p>
          <a:p>
            <a:r>
              <a:rPr lang="en-US" sz="1100" b="1" dirty="0" smtClean="0">
                <a:latin typeface="Times New Roman" pitchFamily="18" charset="0"/>
                <a:cs typeface="Times New Roman" pitchFamily="18" charset="0"/>
              </a:rPr>
              <a:t>Publications</a:t>
            </a:r>
          </a:p>
          <a:p>
            <a:r>
              <a:rPr lang="en-US" sz="1100" b="1" dirty="0" smtClean="0">
                <a:latin typeface="Times New Roman" pitchFamily="18" charset="0"/>
                <a:cs typeface="Times New Roman" pitchFamily="18" charset="0"/>
              </a:rPr>
              <a:t>Blog &amp; Twitter posts</a:t>
            </a:r>
          </a:p>
          <a:p>
            <a:endParaRPr lang="en-US" sz="1100" b="1" dirty="0" smtClean="0">
              <a:latin typeface="Times New Roman" pitchFamily="18" charset="0"/>
              <a:cs typeface="Times New Roman" pitchFamily="18" charset="0"/>
            </a:endParaRPr>
          </a:p>
          <a:p>
            <a:endParaRPr lang="en-US" sz="1100" b="1" dirty="0">
              <a:latin typeface="Times New Roman" pitchFamily="18" charset="0"/>
              <a:cs typeface="Times New Roman" pitchFamily="18" charset="0"/>
            </a:endParaRPr>
          </a:p>
          <a:p>
            <a:r>
              <a:rPr lang="en-US" sz="1100" b="1" dirty="0" smtClean="0">
                <a:latin typeface="Times New Roman" pitchFamily="18" charset="0"/>
                <a:cs typeface="Times New Roman" pitchFamily="18" charset="0"/>
              </a:rPr>
              <a:t>Word processors</a:t>
            </a:r>
          </a:p>
          <a:p>
            <a:r>
              <a:rPr lang="en-US" sz="1100" b="1" dirty="0" smtClean="0">
                <a:latin typeface="Times New Roman" pitchFamily="18" charset="0"/>
                <a:cs typeface="Times New Roman" pitchFamily="18" charset="0"/>
              </a:rPr>
              <a:t>Presentation Programs</a:t>
            </a:r>
          </a:p>
          <a:p>
            <a:r>
              <a:rPr lang="en-US" sz="1100" b="1" dirty="0" smtClean="0">
                <a:latin typeface="Times New Roman" pitchFamily="18" charset="0"/>
                <a:cs typeface="Times New Roman" pitchFamily="18" charset="0"/>
              </a:rPr>
              <a:t>Spreadsheets</a:t>
            </a:r>
          </a:p>
          <a:p>
            <a:r>
              <a:rPr lang="en-US" sz="1100" b="1" dirty="0" smtClean="0">
                <a:latin typeface="Times New Roman" pitchFamily="18" charset="0"/>
                <a:cs typeface="Times New Roman" pitchFamily="18" charset="0"/>
              </a:rPr>
              <a:t>Course management systems</a:t>
            </a:r>
          </a:p>
          <a:p>
            <a:r>
              <a:rPr lang="en-US" sz="1100" b="1" dirty="0" smtClean="0">
                <a:latin typeface="Times New Roman" pitchFamily="18" charset="0"/>
                <a:cs typeface="Times New Roman" pitchFamily="18" charset="0"/>
              </a:rPr>
              <a:t>Dept. or </a:t>
            </a:r>
            <a:r>
              <a:rPr lang="en-US" sz="1100" b="1" dirty="0" err="1" smtClean="0">
                <a:latin typeface="Times New Roman" pitchFamily="18" charset="0"/>
                <a:cs typeface="Times New Roman" pitchFamily="18" charset="0"/>
              </a:rPr>
              <a:t>univ.</a:t>
            </a:r>
            <a:r>
              <a:rPr lang="en-US" sz="1100" b="1" dirty="0" smtClean="0">
                <a:latin typeface="Times New Roman" pitchFamily="18" charset="0"/>
                <a:cs typeface="Times New Roman" pitchFamily="18" charset="0"/>
              </a:rPr>
              <a:t> web sites</a:t>
            </a:r>
          </a:p>
          <a:p>
            <a:r>
              <a:rPr lang="en-US" sz="1100" b="1" dirty="0" smtClean="0">
                <a:latin typeface="Times New Roman" pitchFamily="18" charset="0"/>
                <a:cs typeface="Times New Roman" pitchFamily="18" charset="0"/>
              </a:rPr>
              <a:t>Personal web sites</a:t>
            </a:r>
          </a:p>
          <a:p>
            <a:r>
              <a:rPr lang="en-US" sz="1100" b="1" dirty="0" smtClean="0">
                <a:latin typeface="Times New Roman" pitchFamily="18" charset="0"/>
                <a:cs typeface="Times New Roman" pitchFamily="18" charset="0"/>
              </a:rPr>
              <a:t>Social Media</a:t>
            </a:r>
          </a:p>
          <a:p>
            <a:endParaRPr lang="en-US" sz="1600" b="1" dirty="0">
              <a:latin typeface="Times New Roman" pitchFamily="18" charset="0"/>
              <a:cs typeface="Times New Roman" pitchFamily="18" charset="0"/>
            </a:endParaRPr>
          </a:p>
        </p:txBody>
      </p:sp>
      <p:sp>
        <p:nvSpPr>
          <p:cNvPr id="133" name="Ellipse 45"/>
          <p:cNvSpPr/>
          <p:nvPr/>
        </p:nvSpPr>
        <p:spPr bwMode="auto">
          <a:xfrm>
            <a:off x="3834704" y="3538478"/>
            <a:ext cx="4547296" cy="327368"/>
          </a:xfrm>
          <a:prstGeom prst="ellipse">
            <a:avLst/>
          </a:prstGeom>
          <a:gradFill flip="none" rotWithShape="1">
            <a:gsLst>
              <a:gs pos="24000">
                <a:sysClr val="windowText" lastClr="000000">
                  <a:alpha val="4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kern="0" dirty="0" err="1">
              <a:solidFill>
                <a:sysClr val="window" lastClr="FFFFFF"/>
              </a:solidFill>
              <a:latin typeface="Calibri"/>
              <a:ea typeface="ＭＳ Ｐゴシック" pitchFamily="-108" charset="-128"/>
              <a:cs typeface="ＭＳ Ｐゴシック" pitchFamily="-108" charset="-128"/>
            </a:endParaRPr>
          </a:p>
        </p:txBody>
      </p:sp>
      <p:sp>
        <p:nvSpPr>
          <p:cNvPr id="44" name="Ellipse 45"/>
          <p:cNvSpPr/>
          <p:nvPr/>
        </p:nvSpPr>
        <p:spPr bwMode="auto">
          <a:xfrm>
            <a:off x="2429430" y="2831082"/>
            <a:ext cx="1965188" cy="327368"/>
          </a:xfrm>
          <a:prstGeom prst="ellipse">
            <a:avLst/>
          </a:prstGeom>
          <a:gradFill flip="none" rotWithShape="1">
            <a:gsLst>
              <a:gs pos="24000">
                <a:sysClr val="windowText" lastClr="000000">
                  <a:alpha val="4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kern="0" dirty="0" err="1">
              <a:solidFill>
                <a:sysClr val="window" lastClr="FFFFFF"/>
              </a:solidFill>
              <a:latin typeface="Calibri"/>
              <a:ea typeface="ＭＳ Ｐゴシック" pitchFamily="-108" charset="-128"/>
              <a:cs typeface="ＭＳ Ｐゴシック" pitchFamily="-108" charset="-128"/>
            </a:endParaRPr>
          </a:p>
        </p:txBody>
      </p:sp>
      <p:sp>
        <p:nvSpPr>
          <p:cNvPr id="45" name="TextBox 44"/>
          <p:cNvSpPr txBox="1"/>
          <p:nvPr/>
        </p:nvSpPr>
        <p:spPr>
          <a:xfrm>
            <a:off x="654690" y="2660489"/>
            <a:ext cx="2381110"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u="sng" dirty="0" smtClean="0">
                <a:latin typeface="Times New Roman" pitchFamily="18" charset="0"/>
                <a:cs typeface="Times New Roman" pitchFamily="18" charset="0"/>
              </a:rPr>
              <a:t>Normal IT in Workflow</a:t>
            </a:r>
            <a:endParaRPr lang="en-US" sz="1400" b="1" u="sng" dirty="0">
              <a:latin typeface="Times New Roman" pitchFamily="18" charset="0"/>
              <a:cs typeface="Times New Roman" pitchFamily="18" charset="0"/>
            </a:endParaRPr>
          </a:p>
        </p:txBody>
      </p:sp>
    </p:spTree>
    <p:extLst>
      <p:ext uri="{BB962C8B-B14F-4D97-AF65-F5344CB8AC3E}">
        <p14:creationId xmlns:p14="http://schemas.microsoft.com/office/powerpoint/2010/main" val="203304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par>
                                <p:cTn id="8" presetID="10" presetClass="entr" presetSubtype="0" fill="hold" nodeType="withEffect">
                                  <p:stCondLst>
                                    <p:cond delay="0"/>
                                  </p:stCondLst>
                                  <p:childTnLst>
                                    <p:set>
                                      <p:cBhvr>
                                        <p:cTn id="9" dur="1" fill="hold">
                                          <p:stCondLst>
                                            <p:cond delay="0"/>
                                          </p:stCondLst>
                                        </p:cTn>
                                        <p:tgtEl>
                                          <p:spTgt spid="175"/>
                                        </p:tgtEl>
                                        <p:attrNameLst>
                                          <p:attrName>style.visibility</p:attrName>
                                        </p:attrNameLst>
                                      </p:cBhvr>
                                      <p:to>
                                        <p:strVal val="visible"/>
                                      </p:to>
                                    </p:set>
                                    <p:animEffect transition="in" filter="fade">
                                      <p:cBhvr>
                                        <p:cTn id="10" dur="500"/>
                                        <p:tgtEl>
                                          <p:spTgt spid="175"/>
                                        </p:tgtEl>
                                      </p:cBhvr>
                                    </p:animEffect>
                                  </p:childTnLst>
                                </p:cTn>
                              </p:par>
                              <p:par>
                                <p:cTn id="11" presetID="10" presetClass="entr" presetSubtype="0" fill="hold" nodeType="withEffect">
                                  <p:stCondLst>
                                    <p:cond delay="0"/>
                                  </p:stCondLst>
                                  <p:childTnLst>
                                    <p:set>
                                      <p:cBhvr>
                                        <p:cTn id="12" dur="1" fill="hold">
                                          <p:stCondLst>
                                            <p:cond delay="0"/>
                                          </p:stCondLst>
                                        </p:cTn>
                                        <p:tgtEl>
                                          <p:spTgt spid="171"/>
                                        </p:tgtEl>
                                        <p:attrNameLst>
                                          <p:attrName>style.visibility</p:attrName>
                                        </p:attrNameLst>
                                      </p:cBhvr>
                                      <p:to>
                                        <p:strVal val="visible"/>
                                      </p:to>
                                    </p:set>
                                    <p:animEffect transition="in" filter="fade">
                                      <p:cBhvr>
                                        <p:cTn id="13" dur="500"/>
                                        <p:tgtEl>
                                          <p:spTgt spid="171"/>
                                        </p:tgtEl>
                                      </p:cBhvr>
                                    </p:animEffect>
                                  </p:childTnLst>
                                </p:cTn>
                              </p:par>
                              <p:par>
                                <p:cTn id="14" presetID="10" presetClass="entr" presetSubtype="0" fill="hold" nodeType="withEffect">
                                  <p:stCondLst>
                                    <p:cond delay="0"/>
                                  </p:stCondLst>
                                  <p:childTnLst>
                                    <p:set>
                                      <p:cBhvr>
                                        <p:cTn id="15" dur="1" fill="hold">
                                          <p:stCondLst>
                                            <p:cond delay="0"/>
                                          </p:stCondLst>
                                        </p:cTn>
                                        <p:tgtEl>
                                          <p:spTgt spid="164"/>
                                        </p:tgtEl>
                                        <p:attrNameLst>
                                          <p:attrName>style.visibility</p:attrName>
                                        </p:attrNameLst>
                                      </p:cBhvr>
                                      <p:to>
                                        <p:strVal val="visible"/>
                                      </p:to>
                                    </p:set>
                                    <p:animEffect transition="in" filter="fade">
                                      <p:cBhvr>
                                        <p:cTn id="16" dur="500"/>
                                        <p:tgtEl>
                                          <p:spTgt spid="164"/>
                                        </p:tgtEl>
                                      </p:cBhvr>
                                    </p:animEffect>
                                  </p:childTnLst>
                                </p:cTn>
                              </p:par>
                              <p:par>
                                <p:cTn id="17" presetID="10" presetClass="entr" presetSubtype="0" fill="hold" nodeType="withEffect">
                                  <p:stCondLst>
                                    <p:cond delay="0"/>
                                  </p:stCondLst>
                                  <p:childTnLst>
                                    <p:set>
                                      <p:cBhvr>
                                        <p:cTn id="18" dur="1" fill="hold">
                                          <p:stCondLst>
                                            <p:cond delay="0"/>
                                          </p:stCondLst>
                                        </p:cTn>
                                        <p:tgtEl>
                                          <p:spTgt spid="91"/>
                                        </p:tgtEl>
                                        <p:attrNameLst>
                                          <p:attrName>style.visibility</p:attrName>
                                        </p:attrNameLst>
                                      </p:cBhvr>
                                      <p:to>
                                        <p:strVal val="visible"/>
                                      </p:to>
                                    </p:set>
                                    <p:animEffect transition="in" filter="fade">
                                      <p:cBhvr>
                                        <p:cTn id="19" dur="500"/>
                                        <p:tgtEl>
                                          <p:spTgt spid="91"/>
                                        </p:tgtEl>
                                      </p:cBhvr>
                                    </p:animEffect>
                                  </p:childTnLst>
                                </p:cTn>
                              </p:par>
                              <p:par>
                                <p:cTn id="20" presetID="10" presetClass="entr" presetSubtype="0" fill="hold" nodeType="withEffect">
                                  <p:stCondLst>
                                    <p:cond delay="0"/>
                                  </p:stCondLst>
                                  <p:childTnLst>
                                    <p:set>
                                      <p:cBhvr>
                                        <p:cTn id="21" dur="1" fill="hold">
                                          <p:stCondLst>
                                            <p:cond delay="0"/>
                                          </p:stCondLst>
                                        </p:cTn>
                                        <p:tgtEl>
                                          <p:spTgt spid="80"/>
                                        </p:tgtEl>
                                        <p:attrNameLst>
                                          <p:attrName>style.visibility</p:attrName>
                                        </p:attrNameLst>
                                      </p:cBhvr>
                                      <p:to>
                                        <p:strVal val="visible"/>
                                      </p:to>
                                    </p:set>
                                    <p:animEffect transition="in" filter="fade">
                                      <p:cBhvr>
                                        <p:cTn id="22" dur="500"/>
                                        <p:tgtEl>
                                          <p:spTgt spid="80"/>
                                        </p:tgtEl>
                                      </p:cBhvr>
                                    </p:animEffect>
                                  </p:childTnLst>
                                </p:cTn>
                              </p:par>
                              <p:par>
                                <p:cTn id="23" presetID="10" presetClass="entr" presetSubtype="0" fill="hold" nodeType="withEffect">
                                  <p:stCondLst>
                                    <p:cond delay="0"/>
                                  </p:stCondLst>
                                  <p:childTnLst>
                                    <p:set>
                                      <p:cBhvr>
                                        <p:cTn id="24" dur="1" fill="hold">
                                          <p:stCondLst>
                                            <p:cond delay="0"/>
                                          </p:stCondLst>
                                        </p:cTn>
                                        <p:tgtEl>
                                          <p:spTgt spid="16416"/>
                                        </p:tgtEl>
                                        <p:attrNameLst>
                                          <p:attrName>style.visibility</p:attrName>
                                        </p:attrNameLst>
                                      </p:cBhvr>
                                      <p:to>
                                        <p:strVal val="visible"/>
                                      </p:to>
                                    </p:set>
                                    <p:animEffect transition="in" filter="fade">
                                      <p:cBhvr>
                                        <p:cTn id="25" dur="500"/>
                                        <p:tgtEl>
                                          <p:spTgt spid="16416"/>
                                        </p:tgtEl>
                                      </p:cBhvr>
                                    </p:animEffect>
                                  </p:childTnLst>
                                </p:cTn>
                              </p:par>
                              <p:par>
                                <p:cTn id="26" presetID="10" presetClass="entr" presetSubtype="0" fill="hold" nodeType="withEffect">
                                  <p:stCondLst>
                                    <p:cond delay="0"/>
                                  </p:stCondLst>
                                  <p:childTnLst>
                                    <p:set>
                                      <p:cBhvr>
                                        <p:cTn id="27" dur="1" fill="hold">
                                          <p:stCondLst>
                                            <p:cond delay="0"/>
                                          </p:stCondLst>
                                        </p:cTn>
                                        <p:tgtEl>
                                          <p:spTgt spid="16417"/>
                                        </p:tgtEl>
                                        <p:attrNameLst>
                                          <p:attrName>style.visibility</p:attrName>
                                        </p:attrNameLst>
                                      </p:cBhvr>
                                      <p:to>
                                        <p:strVal val="visible"/>
                                      </p:to>
                                    </p:set>
                                    <p:animEffect transition="in" filter="fade">
                                      <p:cBhvr>
                                        <p:cTn id="28" dur="500"/>
                                        <p:tgtEl>
                                          <p:spTgt spid="16417"/>
                                        </p:tgtEl>
                                      </p:cBhvr>
                                    </p:animEffect>
                                  </p:childTnLst>
                                </p:cTn>
                              </p:par>
                              <p:par>
                                <p:cTn id="29" presetID="10" presetClass="entr" presetSubtype="0" fill="hold" nodeType="withEffect">
                                  <p:stCondLst>
                                    <p:cond delay="0"/>
                                  </p:stCondLst>
                                  <p:childTnLst>
                                    <p:set>
                                      <p:cBhvr>
                                        <p:cTn id="30" dur="1" fill="hold">
                                          <p:stCondLst>
                                            <p:cond delay="0"/>
                                          </p:stCondLst>
                                        </p:cTn>
                                        <p:tgtEl>
                                          <p:spTgt spid="125"/>
                                        </p:tgtEl>
                                        <p:attrNameLst>
                                          <p:attrName>style.visibility</p:attrName>
                                        </p:attrNameLst>
                                      </p:cBhvr>
                                      <p:to>
                                        <p:strVal val="visible"/>
                                      </p:to>
                                    </p:set>
                                    <p:animEffect transition="in" filter="fade">
                                      <p:cBhvr>
                                        <p:cTn id="31" dur="500"/>
                                        <p:tgtEl>
                                          <p:spTgt spid="125"/>
                                        </p:tgtEl>
                                      </p:cBhvr>
                                    </p:animEffect>
                                  </p:childTnLst>
                                </p:cTn>
                              </p:par>
                              <p:par>
                                <p:cTn id="32" presetID="10" presetClass="entr" presetSubtype="0" fill="hold" nodeType="withEffect">
                                  <p:stCondLst>
                                    <p:cond delay="0"/>
                                  </p:stCondLst>
                                  <p:childTnLst>
                                    <p:set>
                                      <p:cBhvr>
                                        <p:cTn id="33" dur="1" fill="hold">
                                          <p:stCondLst>
                                            <p:cond delay="0"/>
                                          </p:stCondLst>
                                        </p:cTn>
                                        <p:tgtEl>
                                          <p:spTgt spid="132"/>
                                        </p:tgtEl>
                                        <p:attrNameLst>
                                          <p:attrName>style.visibility</p:attrName>
                                        </p:attrNameLst>
                                      </p:cBhvr>
                                      <p:to>
                                        <p:strVal val="visible"/>
                                      </p:to>
                                    </p:set>
                                    <p:animEffect transition="in" filter="fade">
                                      <p:cBhvr>
                                        <p:cTn id="34" dur="500"/>
                                        <p:tgtEl>
                                          <p:spTgt spid="132"/>
                                        </p:tgtEl>
                                      </p:cBhvr>
                                    </p:animEffect>
                                  </p:childTnLst>
                                </p:cTn>
                              </p:par>
                              <p:par>
                                <p:cTn id="35" presetID="10" presetClass="entr" presetSubtype="0" fill="hold" nodeType="withEffect">
                                  <p:stCondLst>
                                    <p:cond delay="0"/>
                                  </p:stCondLst>
                                  <p:childTnLst>
                                    <p:set>
                                      <p:cBhvr>
                                        <p:cTn id="36" dur="1" fill="hold">
                                          <p:stCondLst>
                                            <p:cond delay="0"/>
                                          </p:stCondLst>
                                        </p:cTn>
                                        <p:tgtEl>
                                          <p:spTgt spid="142"/>
                                        </p:tgtEl>
                                        <p:attrNameLst>
                                          <p:attrName>style.visibility</p:attrName>
                                        </p:attrNameLst>
                                      </p:cBhvr>
                                      <p:to>
                                        <p:strVal val="visible"/>
                                      </p:to>
                                    </p:set>
                                    <p:animEffect transition="in" filter="fade">
                                      <p:cBhvr>
                                        <p:cTn id="37" dur="500"/>
                                        <p:tgtEl>
                                          <p:spTgt spid="142"/>
                                        </p:tgtEl>
                                      </p:cBhvr>
                                    </p:animEffect>
                                  </p:childTnLst>
                                </p:cTn>
                              </p:par>
                              <p:par>
                                <p:cTn id="38" presetID="10" presetClass="entr" presetSubtype="0" fill="hold" nodeType="withEffect">
                                  <p:stCondLst>
                                    <p:cond delay="0"/>
                                  </p:stCondLst>
                                  <p:childTnLst>
                                    <p:set>
                                      <p:cBhvr>
                                        <p:cTn id="39" dur="1" fill="hold">
                                          <p:stCondLst>
                                            <p:cond delay="0"/>
                                          </p:stCondLst>
                                        </p:cTn>
                                        <p:tgtEl>
                                          <p:spTgt spid="16401"/>
                                        </p:tgtEl>
                                        <p:attrNameLst>
                                          <p:attrName>style.visibility</p:attrName>
                                        </p:attrNameLst>
                                      </p:cBhvr>
                                      <p:to>
                                        <p:strVal val="visible"/>
                                      </p:to>
                                    </p:set>
                                    <p:animEffect transition="in" filter="fade">
                                      <p:cBhvr>
                                        <p:cTn id="40" dur="500"/>
                                        <p:tgtEl>
                                          <p:spTgt spid="1640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3"/>
                                        </p:tgtEl>
                                        <p:attrNameLst>
                                          <p:attrName>style.visibility</p:attrName>
                                        </p:attrNameLst>
                                      </p:cBhvr>
                                      <p:to>
                                        <p:strVal val="visible"/>
                                      </p:to>
                                    </p:set>
                                    <p:animEffect transition="in" filter="fade">
                                      <p:cBhvr>
                                        <p:cTn id="43" dur="500"/>
                                        <p:tgtEl>
                                          <p:spTgt spid="13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1" name="Straight Connector 200"/>
          <p:cNvCxnSpPr/>
          <p:nvPr/>
        </p:nvCxnSpPr>
        <p:spPr>
          <a:xfrm>
            <a:off x="3826483" y="3390595"/>
            <a:ext cx="964797" cy="734529"/>
          </a:xfrm>
          <a:prstGeom prst="line">
            <a:avLst/>
          </a:prstGeom>
          <a:ln w="63500">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6400" name="Group 106"/>
          <p:cNvGrpSpPr>
            <a:grpSpLocks/>
          </p:cNvGrpSpPr>
          <p:nvPr/>
        </p:nvGrpSpPr>
        <p:grpSpPr bwMode="auto">
          <a:xfrm>
            <a:off x="4418380" y="3678052"/>
            <a:ext cx="954088" cy="903098"/>
            <a:chOff x="5638800" y="3733664"/>
            <a:chExt cx="1219200" cy="1217028"/>
          </a:xfrm>
        </p:grpSpPr>
        <p:grpSp>
          <p:nvGrpSpPr>
            <p:cNvPr id="16504" name="Group 119"/>
            <p:cNvGrpSpPr>
              <a:grpSpLocks/>
            </p:cNvGrpSpPr>
            <p:nvPr/>
          </p:nvGrpSpPr>
          <p:grpSpPr bwMode="auto">
            <a:xfrm>
              <a:off x="5638800" y="3733664"/>
              <a:ext cx="1219200" cy="1217028"/>
              <a:chOff x="5998661" y="3407861"/>
              <a:chExt cx="1066800" cy="1066800"/>
            </a:xfrm>
          </p:grpSpPr>
          <p:sp>
            <p:nvSpPr>
              <p:cNvPr id="52" name="Oval 51"/>
              <p:cNvSpPr/>
              <p:nvPr/>
            </p:nvSpPr>
            <p:spPr>
              <a:xfrm rot="9025272">
                <a:off x="5998661" y="3407861"/>
                <a:ext cx="1066800" cy="1066800"/>
              </a:xfrm>
              <a:prstGeom prst="ellipse">
                <a:avLst/>
              </a:prstGeom>
              <a:gradFill flip="none" rotWithShape="1">
                <a:gsLst>
                  <a:gs pos="0">
                    <a:srgbClr val="00B0F0"/>
                  </a:gs>
                  <a:gs pos="100000">
                    <a:srgbClr val="2A5589"/>
                  </a:gs>
                </a:gsLst>
                <a:path path="shape">
                  <a:fillToRect l="50000" t="50000" r="50000" b="50000"/>
                </a:path>
                <a:tileRect/>
              </a:gradFill>
              <a:ln w="9525" cap="flat" cmpd="sng" algn="ctr">
                <a:solidFill>
                  <a:srgbClr val="254872"/>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en-US" kern="0">
                  <a:solidFill>
                    <a:sysClr val="window" lastClr="FFFFFF"/>
                  </a:solidFill>
                  <a:latin typeface="Calibri"/>
                  <a:ea typeface="ＭＳ Ｐゴシック" pitchFamily="-108" charset="-128"/>
                  <a:cs typeface="ＭＳ Ｐゴシック" pitchFamily="-108" charset="-128"/>
                </a:endParaRPr>
              </a:p>
            </p:txBody>
          </p:sp>
          <p:sp>
            <p:nvSpPr>
              <p:cNvPr id="112" name="Ellipse 45"/>
              <p:cNvSpPr/>
              <p:nvPr/>
            </p:nvSpPr>
            <p:spPr bwMode="auto">
              <a:xfrm>
                <a:off x="6114460" y="3487690"/>
                <a:ext cx="829412" cy="616856"/>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108" charset="-128"/>
                  <a:cs typeface="ＭＳ Ｐゴシック" pitchFamily="-108" charset="-128"/>
                </a:endParaRPr>
              </a:p>
            </p:txBody>
          </p:sp>
        </p:grpSp>
        <p:sp>
          <p:nvSpPr>
            <p:cNvPr id="16505" name="Rectangle 47"/>
            <p:cNvSpPr>
              <a:spLocks noChangeArrowheads="1"/>
            </p:cNvSpPr>
            <p:nvPr/>
          </p:nvSpPr>
          <p:spPr bwMode="auto">
            <a:xfrm>
              <a:off x="5683352" y="3807321"/>
              <a:ext cx="1130097" cy="105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r>
                <a:rPr lang="en-US" sz="900" b="1" dirty="0" smtClean="0">
                  <a:latin typeface="Calibri" charset="0"/>
                </a:rPr>
                <a:t>Social network graph of related authors</a:t>
              </a:r>
              <a:endParaRPr lang="en-US" sz="900" b="1" i="1" dirty="0">
                <a:latin typeface="Calibri" charset="0"/>
              </a:endParaRPr>
            </a:p>
          </p:txBody>
        </p:sp>
      </p:grpSp>
      <p:cxnSp>
        <p:nvCxnSpPr>
          <p:cNvPr id="204" name="Straight Connector 203"/>
          <p:cNvCxnSpPr/>
          <p:nvPr/>
        </p:nvCxnSpPr>
        <p:spPr>
          <a:xfrm>
            <a:off x="3796369" y="3390595"/>
            <a:ext cx="0" cy="1514614"/>
          </a:xfrm>
          <a:prstGeom prst="line">
            <a:avLst/>
          </a:prstGeom>
          <a:ln w="63500">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flipH="1">
            <a:off x="2728561" y="3390595"/>
            <a:ext cx="963582" cy="1003734"/>
          </a:xfrm>
          <a:prstGeom prst="line">
            <a:avLst/>
          </a:prstGeom>
          <a:ln w="63500">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370558" y="1830004"/>
            <a:ext cx="425811" cy="1490731"/>
          </a:xfrm>
          <a:prstGeom prst="line">
            <a:avLst/>
          </a:prstGeom>
          <a:ln w="63500">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3973626" y="1568194"/>
            <a:ext cx="1635309" cy="56309"/>
          </a:xfrm>
          <a:prstGeom prst="line">
            <a:avLst/>
          </a:prstGeom>
          <a:ln w="63500">
            <a:gradFill>
              <a:gsLst>
                <a:gs pos="0">
                  <a:srgbClr val="000082"/>
                </a:gs>
                <a:gs pos="30000">
                  <a:srgbClr val="66008F"/>
                </a:gs>
                <a:gs pos="64999">
                  <a:srgbClr val="BA0066"/>
                </a:gs>
                <a:gs pos="89999">
                  <a:srgbClr val="FF0000"/>
                </a:gs>
                <a:gs pos="100000">
                  <a:srgbClr val="FF8200"/>
                </a:gs>
              </a:gsLst>
              <a:lin ang="5400000" scaled="0"/>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V="1">
            <a:off x="5881516" y="1268759"/>
            <a:ext cx="1533104" cy="349018"/>
          </a:xfrm>
          <a:prstGeom prst="line">
            <a:avLst/>
          </a:prstGeom>
          <a:ln w="63500">
            <a:gradFill>
              <a:gsLst>
                <a:gs pos="0">
                  <a:srgbClr val="FFFFFF"/>
                </a:gs>
                <a:gs pos="7001">
                  <a:srgbClr val="E6E6E6"/>
                </a:gs>
                <a:gs pos="32001">
                  <a:srgbClr val="7D8496"/>
                </a:gs>
                <a:gs pos="47000">
                  <a:srgbClr val="E6E6E6"/>
                </a:gs>
                <a:gs pos="85001">
                  <a:srgbClr val="7D8496"/>
                </a:gs>
                <a:gs pos="100000">
                  <a:srgbClr val="E6E6E6"/>
                </a:gs>
              </a:gsLst>
              <a:lin ang="5400000" scaled="0"/>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a:endCxn id="131" idx="2"/>
          </p:cNvCxnSpPr>
          <p:nvPr/>
        </p:nvCxnSpPr>
        <p:spPr>
          <a:xfrm>
            <a:off x="5869743" y="1566823"/>
            <a:ext cx="1159198" cy="819092"/>
          </a:xfrm>
          <a:prstGeom prst="line">
            <a:avLst/>
          </a:prstGeom>
          <a:ln w="63500">
            <a:gradFill>
              <a:gsLst>
                <a:gs pos="0">
                  <a:srgbClr val="FFFFFF"/>
                </a:gs>
                <a:gs pos="7001">
                  <a:srgbClr val="E6E6E6"/>
                </a:gs>
                <a:gs pos="32001">
                  <a:srgbClr val="7D8496"/>
                </a:gs>
                <a:gs pos="47000">
                  <a:srgbClr val="E6E6E6"/>
                </a:gs>
                <a:gs pos="85001">
                  <a:srgbClr val="7D8496"/>
                </a:gs>
                <a:gs pos="100000">
                  <a:srgbClr val="E6E6E6"/>
                </a:gs>
              </a:gsLst>
              <a:lin ang="5400000" scaled="0"/>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a:stCxn id="16447" idx="2"/>
          </p:cNvCxnSpPr>
          <p:nvPr/>
        </p:nvCxnSpPr>
        <p:spPr>
          <a:xfrm>
            <a:off x="5878970" y="1830025"/>
            <a:ext cx="229230" cy="987667"/>
          </a:xfrm>
          <a:prstGeom prst="line">
            <a:avLst/>
          </a:prstGeom>
          <a:ln w="63500">
            <a:gradFill>
              <a:gsLst>
                <a:gs pos="0">
                  <a:srgbClr val="FFFFFF"/>
                </a:gs>
                <a:gs pos="7001">
                  <a:srgbClr val="E6E6E6"/>
                </a:gs>
                <a:gs pos="32001">
                  <a:srgbClr val="7D8496"/>
                </a:gs>
                <a:gs pos="47000">
                  <a:srgbClr val="E6E6E6"/>
                </a:gs>
                <a:gs pos="85001">
                  <a:srgbClr val="7D8496"/>
                </a:gs>
                <a:gs pos="100000">
                  <a:srgbClr val="E6E6E6"/>
                </a:gs>
              </a:gsLst>
              <a:lin ang="5400000" scaled="0"/>
            </a:gra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6409" name="Group 119"/>
          <p:cNvGrpSpPr>
            <a:grpSpLocks/>
          </p:cNvGrpSpPr>
          <p:nvPr/>
        </p:nvGrpSpPr>
        <p:grpSpPr bwMode="auto">
          <a:xfrm>
            <a:off x="3124200" y="2673829"/>
            <a:ext cx="1295400" cy="1293813"/>
            <a:chOff x="5998661" y="3407861"/>
            <a:chExt cx="1066800" cy="1066800"/>
          </a:xfrm>
        </p:grpSpPr>
        <p:sp>
          <p:nvSpPr>
            <p:cNvPr id="138" name="Oval 137"/>
            <p:cNvSpPr/>
            <p:nvPr/>
          </p:nvSpPr>
          <p:spPr>
            <a:xfrm rot="9025272">
              <a:off x="5998661" y="3407861"/>
              <a:ext cx="1066800" cy="1066800"/>
            </a:xfrm>
            <a:prstGeom prst="ellipse">
              <a:avLst/>
            </a:prstGeom>
            <a:gradFill flip="none" rotWithShape="1">
              <a:gsLst>
                <a:gs pos="0">
                  <a:srgbClr val="00B0F0"/>
                </a:gs>
                <a:gs pos="100000">
                  <a:srgbClr val="2A5589"/>
                </a:gs>
              </a:gsLst>
              <a:path path="shape">
                <a:fillToRect l="50000" t="50000" r="50000" b="50000"/>
              </a:path>
              <a:tileRect/>
            </a:gradFill>
            <a:ln w="9525" cap="flat" cmpd="sng" algn="ctr">
              <a:solidFill>
                <a:srgbClr val="254872"/>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en-US" kern="0">
                <a:solidFill>
                  <a:sysClr val="window" lastClr="FFFFFF"/>
                </a:solidFill>
                <a:latin typeface="Calibri"/>
                <a:ea typeface="ＭＳ Ｐゴシック" pitchFamily="-108" charset="-128"/>
                <a:cs typeface="ＭＳ Ｐゴシック" pitchFamily="-108" charset="-128"/>
              </a:endParaRPr>
            </a:p>
          </p:txBody>
        </p:sp>
        <p:sp>
          <p:nvSpPr>
            <p:cNvPr id="139" name="Ellipse 45"/>
            <p:cNvSpPr/>
            <p:nvPr/>
          </p:nvSpPr>
          <p:spPr bwMode="auto">
            <a:xfrm>
              <a:off x="6115016" y="3482472"/>
              <a:ext cx="828862" cy="616518"/>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108" charset="-128"/>
                <a:cs typeface="ＭＳ Ｐゴシック" pitchFamily="-108" charset="-128"/>
              </a:endParaRPr>
            </a:p>
          </p:txBody>
        </p:sp>
      </p:grpSp>
      <p:sp>
        <p:nvSpPr>
          <p:cNvPr id="16410" name="Rectangle 47"/>
          <p:cNvSpPr>
            <a:spLocks noChangeArrowheads="1"/>
          </p:cNvSpPr>
          <p:nvPr/>
        </p:nvSpPr>
        <p:spPr bwMode="auto">
          <a:xfrm>
            <a:off x="3171825" y="2883810"/>
            <a:ext cx="12001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r>
              <a:rPr lang="en-US" sz="1400" b="1" dirty="0" smtClean="0">
                <a:solidFill>
                  <a:schemeClr val="bg1"/>
                </a:solidFill>
                <a:latin typeface="Calibri" charset="0"/>
              </a:rPr>
              <a:t>Machine-generated Context</a:t>
            </a:r>
            <a:endParaRPr lang="en-US" sz="1400" b="1" i="1" dirty="0">
              <a:solidFill>
                <a:schemeClr val="bg1"/>
              </a:solidFill>
              <a:latin typeface="Calibri" charset="0"/>
            </a:endParaRPr>
          </a:p>
        </p:txBody>
      </p:sp>
      <p:cxnSp>
        <p:nvCxnSpPr>
          <p:cNvPr id="91" name="Straight Connector 90"/>
          <p:cNvCxnSpPr>
            <a:endCxn id="16451" idx="2"/>
          </p:cNvCxnSpPr>
          <p:nvPr/>
        </p:nvCxnSpPr>
        <p:spPr>
          <a:xfrm flipH="1">
            <a:off x="4955875" y="1596348"/>
            <a:ext cx="855732" cy="833785"/>
          </a:xfrm>
          <a:prstGeom prst="line">
            <a:avLst/>
          </a:prstGeom>
          <a:ln w="63500">
            <a:gradFill flip="none" rotWithShape="1">
              <a:gsLst>
                <a:gs pos="0">
                  <a:srgbClr val="FFFFFF"/>
                </a:gs>
                <a:gs pos="7001">
                  <a:srgbClr val="E6E6E6"/>
                </a:gs>
                <a:gs pos="32001">
                  <a:srgbClr val="7D8496"/>
                </a:gs>
                <a:gs pos="47000">
                  <a:srgbClr val="E6E6E6"/>
                </a:gs>
                <a:gs pos="85001">
                  <a:srgbClr val="7D8496"/>
                </a:gs>
                <a:gs pos="100000">
                  <a:srgbClr val="E6E6E6"/>
                </a:gs>
              </a:gsLst>
              <a:path path="circle">
                <a:fillToRect l="100000" t="100000"/>
              </a:path>
              <a:tileRect r="-100000" b="-100000"/>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endCxn id="111" idx="6"/>
          </p:cNvCxnSpPr>
          <p:nvPr/>
        </p:nvCxnSpPr>
        <p:spPr>
          <a:xfrm flipH="1">
            <a:off x="4018984" y="1403521"/>
            <a:ext cx="883170" cy="81954"/>
          </a:xfrm>
          <a:prstGeom prst="line">
            <a:avLst/>
          </a:prstGeom>
          <a:ln w="19050">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6416" name="Group 96"/>
          <p:cNvGrpSpPr>
            <a:grpSpLocks/>
          </p:cNvGrpSpPr>
          <p:nvPr/>
        </p:nvGrpSpPr>
        <p:grpSpPr bwMode="auto">
          <a:xfrm>
            <a:off x="4480079" y="1864909"/>
            <a:ext cx="951591" cy="940842"/>
            <a:chOff x="8244408" y="203200"/>
            <a:chExt cx="899592" cy="889000"/>
          </a:xfrm>
        </p:grpSpPr>
        <p:grpSp>
          <p:nvGrpSpPr>
            <p:cNvPr id="16450" name="Group 130"/>
            <p:cNvGrpSpPr>
              <a:grpSpLocks/>
            </p:cNvGrpSpPr>
            <p:nvPr/>
          </p:nvGrpSpPr>
          <p:grpSpPr bwMode="auto">
            <a:xfrm>
              <a:off x="8253412" y="203200"/>
              <a:ext cx="890588" cy="889000"/>
              <a:chOff x="3124200" y="228600"/>
              <a:chExt cx="1066800" cy="1066800"/>
            </a:xfrm>
          </p:grpSpPr>
          <p:sp>
            <p:nvSpPr>
              <p:cNvPr id="101" name="Oval 100"/>
              <p:cNvSpPr/>
              <p:nvPr/>
            </p:nvSpPr>
            <p:spPr>
              <a:xfrm>
                <a:off x="3124200" y="228600"/>
                <a:ext cx="1066800" cy="1066800"/>
              </a:xfrm>
              <a:prstGeom prst="ellipse">
                <a:avLst/>
              </a:prstGeom>
              <a:gradFill flip="none" rotWithShape="1">
                <a:gsLst>
                  <a:gs pos="100000">
                    <a:schemeClr val="tx1">
                      <a:lumMod val="75000"/>
                      <a:lumOff val="25000"/>
                    </a:schemeClr>
                  </a:gs>
                  <a:gs pos="0">
                    <a:schemeClr val="bg1">
                      <a:lumMod val="75000"/>
                    </a:schemeClr>
                  </a:gs>
                </a:gsLst>
                <a:path path="shape">
                  <a:fillToRect l="50000" t="50000" r="50000" b="50000"/>
                </a:path>
                <a:tileRect/>
              </a:gradFill>
              <a:ln w="3175" cmpd="sng">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 name="Ellipse 45"/>
              <p:cNvSpPr/>
              <p:nvPr/>
            </p:nvSpPr>
            <p:spPr bwMode="auto">
              <a:xfrm>
                <a:off x="3246278" y="295275"/>
                <a:ext cx="830967" cy="619522"/>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108" charset="-128"/>
                  <a:cs typeface="ＭＳ Ｐゴシック" pitchFamily="-108" charset="-128"/>
                </a:endParaRPr>
              </a:p>
            </p:txBody>
          </p:sp>
        </p:grpSp>
        <p:sp>
          <p:nvSpPr>
            <p:cNvPr id="16451" name="Rectangle 47"/>
            <p:cNvSpPr>
              <a:spLocks noChangeArrowheads="1"/>
            </p:cNvSpPr>
            <p:nvPr/>
          </p:nvSpPr>
          <p:spPr bwMode="auto">
            <a:xfrm>
              <a:off x="8244408" y="330135"/>
              <a:ext cx="899592" cy="40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57200"/>
              <a:r>
                <a:rPr lang="en-US" sz="1100" b="1" dirty="0" smtClean="0">
                  <a:latin typeface="Calibri" charset="0"/>
                </a:rPr>
                <a:t>Summary Content</a:t>
              </a:r>
              <a:endParaRPr lang="en-US" sz="1100" b="1" i="1" dirty="0">
                <a:latin typeface="Calibri" charset="0"/>
              </a:endParaRPr>
            </a:p>
          </p:txBody>
        </p:sp>
      </p:grpSp>
      <p:grpSp>
        <p:nvGrpSpPr>
          <p:cNvPr id="16417" name="Group 107"/>
          <p:cNvGrpSpPr>
            <a:grpSpLocks/>
          </p:cNvGrpSpPr>
          <p:nvPr/>
        </p:nvGrpSpPr>
        <p:grpSpPr bwMode="auto">
          <a:xfrm>
            <a:off x="5222589" y="879999"/>
            <a:ext cx="1294309" cy="1294309"/>
            <a:chOff x="7554912" y="1219200"/>
            <a:chExt cx="890588" cy="890588"/>
          </a:xfrm>
        </p:grpSpPr>
        <p:grpSp>
          <p:nvGrpSpPr>
            <p:cNvPr id="16446" name="Group 129"/>
            <p:cNvGrpSpPr>
              <a:grpSpLocks/>
            </p:cNvGrpSpPr>
            <p:nvPr/>
          </p:nvGrpSpPr>
          <p:grpSpPr bwMode="auto">
            <a:xfrm>
              <a:off x="7554912" y="1219200"/>
              <a:ext cx="890588" cy="890588"/>
              <a:chOff x="2286000" y="1447800"/>
              <a:chExt cx="1066800" cy="1066800"/>
            </a:xfrm>
          </p:grpSpPr>
          <p:sp>
            <p:nvSpPr>
              <p:cNvPr id="113" name="Oval 112"/>
              <p:cNvSpPr/>
              <p:nvPr/>
            </p:nvSpPr>
            <p:spPr>
              <a:xfrm>
                <a:off x="2286000" y="1447800"/>
                <a:ext cx="1066800" cy="1066800"/>
              </a:xfrm>
              <a:prstGeom prst="ellipse">
                <a:avLst/>
              </a:prstGeom>
              <a:gradFill flip="none" rotWithShape="1">
                <a:gsLst>
                  <a:gs pos="0">
                    <a:schemeClr val="bg1">
                      <a:lumMod val="75000"/>
                    </a:schemeClr>
                  </a:gs>
                  <a:gs pos="100000">
                    <a:schemeClr val="tx1">
                      <a:lumMod val="75000"/>
                      <a:lumOff val="25000"/>
                    </a:schemeClr>
                  </a:gs>
                </a:gsLst>
                <a:path path="shape">
                  <a:fillToRect l="50000" t="50000" r="50000" b="50000"/>
                </a:path>
                <a:tileRect/>
              </a:gradFill>
              <a:ln w="3175" cmpd="sng">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4" name="Ellipse 45"/>
              <p:cNvSpPr/>
              <p:nvPr/>
            </p:nvSpPr>
            <p:spPr bwMode="auto">
              <a:xfrm>
                <a:off x="2398713" y="1500430"/>
                <a:ext cx="830262" cy="617538"/>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kern="0" dirty="0">
                  <a:solidFill>
                    <a:srgbClr val="FFFFFF"/>
                  </a:solidFill>
                  <a:latin typeface="Calibri"/>
                  <a:ea typeface="ＭＳ Ｐゴシック" pitchFamily="-108" charset="-128"/>
                  <a:cs typeface="ＭＳ Ｐゴシック" pitchFamily="-108" charset="-128"/>
                </a:endParaRPr>
              </a:p>
            </p:txBody>
          </p:sp>
        </p:grpSp>
        <p:sp>
          <p:nvSpPr>
            <p:cNvPr id="16447" name="Rectangle 47"/>
            <p:cNvSpPr>
              <a:spLocks noChangeArrowheads="1"/>
            </p:cNvSpPr>
            <p:nvPr/>
          </p:nvSpPr>
          <p:spPr bwMode="auto">
            <a:xfrm>
              <a:off x="7593010" y="1312442"/>
              <a:ext cx="827088" cy="560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r>
                <a:rPr lang="en-US" sz="1400" b="1" dirty="0" smtClean="0">
                  <a:solidFill>
                    <a:schemeClr val="bg1"/>
                  </a:solidFill>
                  <a:latin typeface="Calibri" charset="0"/>
                </a:rPr>
                <a:t>Machine-assisted Summaries</a:t>
              </a:r>
              <a:endParaRPr lang="en-US" sz="1400" b="1" i="1" dirty="0">
                <a:solidFill>
                  <a:schemeClr val="bg1"/>
                </a:solidFill>
                <a:latin typeface="Calibri" charset="0"/>
              </a:endParaRPr>
            </a:p>
          </p:txBody>
        </p:sp>
      </p:grpSp>
      <p:sp>
        <p:nvSpPr>
          <p:cNvPr id="110" name="Rectangle 109"/>
          <p:cNvSpPr/>
          <p:nvPr/>
        </p:nvSpPr>
        <p:spPr>
          <a:xfrm>
            <a:off x="377975" y="304800"/>
            <a:ext cx="8610600" cy="461665"/>
          </a:xfrm>
          <a:prstGeom prst="rect">
            <a:avLst/>
          </a:prstGeom>
          <a:effectLst>
            <a:reflection blurRad="6350" stA="52000" endA="300" endPos="35000" dir="5400000" sy="-100000" algn="bl" rotWithShape="0"/>
          </a:effectLst>
        </p:spPr>
        <p:txBody>
          <a:bodyPr wrap="square">
            <a:spAutoFit/>
          </a:bodyPr>
          <a:lstStyle/>
          <a:p>
            <a:r>
              <a:rPr lang="en-US" sz="2400" b="1" cap="small" dirty="0" smtClean="0"/>
              <a:t>Future IT for Humanities Advocacy &amp; Public Engagement</a:t>
            </a:r>
            <a:endParaRPr lang="en-US" sz="1200" b="1" cap="small" dirty="0"/>
          </a:p>
        </p:txBody>
      </p:sp>
      <p:cxnSp>
        <p:nvCxnSpPr>
          <p:cNvPr id="117" name="Straight Connector 116"/>
          <p:cNvCxnSpPr/>
          <p:nvPr/>
        </p:nvCxnSpPr>
        <p:spPr>
          <a:xfrm>
            <a:off x="457200" y="779055"/>
            <a:ext cx="7924800" cy="0"/>
          </a:xfrm>
          <a:prstGeom prst="line">
            <a:avLst/>
          </a:prstGeom>
          <a:ln w="15875">
            <a:solidFill>
              <a:schemeClr val="tx1">
                <a:lumMod val="65000"/>
                <a:lumOff val="35000"/>
              </a:schemeClr>
            </a:solidFill>
          </a:ln>
          <a:effectLst/>
        </p:spPr>
        <p:style>
          <a:lnRef idx="1">
            <a:schemeClr val="accent1"/>
          </a:lnRef>
          <a:fillRef idx="0">
            <a:schemeClr val="accent1"/>
          </a:fillRef>
          <a:effectRef idx="0">
            <a:schemeClr val="accent1"/>
          </a:effectRef>
          <a:fontRef idx="minor">
            <a:schemeClr val="tx1"/>
          </a:fontRef>
        </p:style>
      </p:cxnSp>
      <p:pic>
        <p:nvPicPr>
          <p:cNvPr id="1026" name="Picture 2" descr="http://fc02.deviantart.net/fs9/i/2006/142/8/a/Blank_Notebook_Page_Scan_by_DragonImagi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975" y="1075123"/>
            <a:ext cx="2457909" cy="319878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0367" y="1316725"/>
            <a:ext cx="2309136"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u="sng" dirty="0" smtClean="0">
                <a:latin typeface="Times New Roman" pitchFamily="18" charset="0"/>
                <a:cs typeface="Times New Roman" pitchFamily="18" charset="0"/>
              </a:rPr>
              <a:t>Normal Scholarly Work</a:t>
            </a:r>
            <a:endParaRPr lang="en-US" sz="1400" b="1" u="sng" dirty="0">
              <a:latin typeface="Times New Roman" pitchFamily="18" charset="0"/>
              <a:cs typeface="Times New Roman" pitchFamily="18" charset="0"/>
            </a:endParaRPr>
          </a:p>
        </p:txBody>
      </p:sp>
      <p:sp>
        <p:nvSpPr>
          <p:cNvPr id="118" name="TextBox 117"/>
          <p:cNvSpPr txBox="1"/>
          <p:nvPr/>
        </p:nvSpPr>
        <p:spPr>
          <a:xfrm>
            <a:off x="654690" y="2660489"/>
            <a:ext cx="2381110"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u="sng" dirty="0" smtClean="0">
                <a:latin typeface="Times New Roman" pitchFamily="18" charset="0"/>
                <a:cs typeface="Times New Roman" pitchFamily="18" charset="0"/>
              </a:rPr>
              <a:t>Normal IT in Workflow</a:t>
            </a:r>
            <a:endParaRPr lang="en-US" sz="1400" b="1" u="sng" dirty="0">
              <a:latin typeface="Times New Roman" pitchFamily="18" charset="0"/>
              <a:cs typeface="Times New Roman" pitchFamily="18" charset="0"/>
            </a:endParaRPr>
          </a:p>
        </p:txBody>
      </p:sp>
      <p:grpSp>
        <p:nvGrpSpPr>
          <p:cNvPr id="125" name="Group 96"/>
          <p:cNvGrpSpPr>
            <a:grpSpLocks/>
          </p:cNvGrpSpPr>
          <p:nvPr/>
        </p:nvGrpSpPr>
        <p:grpSpPr bwMode="auto">
          <a:xfrm>
            <a:off x="6921137" y="2053924"/>
            <a:ext cx="969279" cy="940842"/>
            <a:chOff x="8253412" y="203200"/>
            <a:chExt cx="916313" cy="889000"/>
          </a:xfrm>
        </p:grpSpPr>
        <p:grpSp>
          <p:nvGrpSpPr>
            <p:cNvPr id="126" name="Group 130"/>
            <p:cNvGrpSpPr>
              <a:grpSpLocks/>
            </p:cNvGrpSpPr>
            <p:nvPr/>
          </p:nvGrpSpPr>
          <p:grpSpPr bwMode="auto">
            <a:xfrm>
              <a:off x="8253412" y="203200"/>
              <a:ext cx="890588" cy="889000"/>
              <a:chOff x="3124200" y="228600"/>
              <a:chExt cx="1066800" cy="1066800"/>
            </a:xfrm>
          </p:grpSpPr>
          <p:sp>
            <p:nvSpPr>
              <p:cNvPr id="130" name="Oval 129"/>
              <p:cNvSpPr/>
              <p:nvPr/>
            </p:nvSpPr>
            <p:spPr>
              <a:xfrm>
                <a:off x="3124200" y="228600"/>
                <a:ext cx="1066800" cy="1066800"/>
              </a:xfrm>
              <a:prstGeom prst="ellipse">
                <a:avLst/>
              </a:prstGeom>
              <a:gradFill flip="none" rotWithShape="1">
                <a:gsLst>
                  <a:gs pos="100000">
                    <a:schemeClr val="tx1">
                      <a:lumMod val="75000"/>
                      <a:lumOff val="25000"/>
                    </a:schemeClr>
                  </a:gs>
                  <a:gs pos="0">
                    <a:schemeClr val="bg1">
                      <a:lumMod val="75000"/>
                    </a:schemeClr>
                  </a:gs>
                </a:gsLst>
                <a:path path="shape">
                  <a:fillToRect l="50000" t="50000" r="50000" b="50000"/>
                </a:path>
                <a:tileRect/>
              </a:gradFill>
              <a:ln w="3175" cmpd="sng">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1" name="Ellipse 45"/>
              <p:cNvSpPr/>
              <p:nvPr/>
            </p:nvSpPr>
            <p:spPr bwMode="auto">
              <a:xfrm>
                <a:off x="3246278" y="295275"/>
                <a:ext cx="830967" cy="619522"/>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108" charset="-128"/>
                  <a:cs typeface="ＭＳ Ｐゴシック" pitchFamily="-108" charset="-128"/>
                </a:endParaRPr>
              </a:p>
            </p:txBody>
          </p:sp>
        </p:grpSp>
        <p:sp>
          <p:nvSpPr>
            <p:cNvPr id="129" name="Rectangle 47"/>
            <p:cNvSpPr>
              <a:spLocks noChangeArrowheads="1"/>
            </p:cNvSpPr>
            <p:nvPr/>
          </p:nvSpPr>
          <p:spPr bwMode="auto">
            <a:xfrm>
              <a:off x="8270133" y="257557"/>
              <a:ext cx="899592" cy="567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57200"/>
              <a:r>
                <a:rPr lang="en-US" sz="1100" b="1" dirty="0" smtClean="0">
                  <a:latin typeface="Calibri" charset="0"/>
                </a:rPr>
                <a:t>Auto-generated Tweets</a:t>
              </a:r>
              <a:endParaRPr lang="en-US" sz="1100" b="1" i="1" dirty="0">
                <a:latin typeface="Calibri" charset="0"/>
              </a:endParaRPr>
            </a:p>
          </p:txBody>
        </p:sp>
      </p:grpSp>
      <p:grpSp>
        <p:nvGrpSpPr>
          <p:cNvPr id="132" name="Group 96"/>
          <p:cNvGrpSpPr>
            <a:grpSpLocks/>
          </p:cNvGrpSpPr>
          <p:nvPr/>
        </p:nvGrpSpPr>
        <p:grpSpPr bwMode="auto">
          <a:xfrm>
            <a:off x="5703164" y="2449753"/>
            <a:ext cx="951591" cy="940842"/>
            <a:chOff x="8252808" y="203200"/>
            <a:chExt cx="899592" cy="889000"/>
          </a:xfrm>
        </p:grpSpPr>
        <p:grpSp>
          <p:nvGrpSpPr>
            <p:cNvPr id="135" name="Group 130"/>
            <p:cNvGrpSpPr>
              <a:grpSpLocks/>
            </p:cNvGrpSpPr>
            <p:nvPr/>
          </p:nvGrpSpPr>
          <p:grpSpPr bwMode="auto">
            <a:xfrm>
              <a:off x="8253412" y="203200"/>
              <a:ext cx="890588" cy="889000"/>
              <a:chOff x="3124200" y="228600"/>
              <a:chExt cx="1066800" cy="1066800"/>
            </a:xfrm>
          </p:grpSpPr>
          <p:sp>
            <p:nvSpPr>
              <p:cNvPr id="137" name="Oval 136"/>
              <p:cNvSpPr/>
              <p:nvPr/>
            </p:nvSpPr>
            <p:spPr>
              <a:xfrm>
                <a:off x="3124200" y="228600"/>
                <a:ext cx="1066800" cy="1066800"/>
              </a:xfrm>
              <a:prstGeom prst="ellipse">
                <a:avLst/>
              </a:prstGeom>
              <a:gradFill flip="none" rotWithShape="1">
                <a:gsLst>
                  <a:gs pos="100000">
                    <a:schemeClr val="tx1">
                      <a:lumMod val="75000"/>
                      <a:lumOff val="25000"/>
                    </a:schemeClr>
                  </a:gs>
                  <a:gs pos="0">
                    <a:schemeClr val="bg1">
                      <a:lumMod val="75000"/>
                    </a:schemeClr>
                  </a:gs>
                </a:gsLst>
                <a:path path="shape">
                  <a:fillToRect l="50000" t="50000" r="50000" b="50000"/>
                </a:path>
                <a:tileRect/>
              </a:gradFill>
              <a:ln w="3175" cmpd="sng">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0" name="Ellipse 45"/>
              <p:cNvSpPr/>
              <p:nvPr/>
            </p:nvSpPr>
            <p:spPr bwMode="auto">
              <a:xfrm>
                <a:off x="3246278" y="295275"/>
                <a:ext cx="830967" cy="619522"/>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108" charset="-128"/>
                  <a:cs typeface="ＭＳ Ｐゴシック" pitchFamily="-108" charset="-128"/>
                </a:endParaRPr>
              </a:p>
            </p:txBody>
          </p:sp>
        </p:grpSp>
        <p:sp>
          <p:nvSpPr>
            <p:cNvPr id="136" name="Rectangle 47"/>
            <p:cNvSpPr>
              <a:spLocks noChangeArrowheads="1"/>
            </p:cNvSpPr>
            <p:nvPr/>
          </p:nvSpPr>
          <p:spPr bwMode="auto">
            <a:xfrm>
              <a:off x="8252808" y="221268"/>
              <a:ext cx="899592" cy="72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57200"/>
              <a:r>
                <a:rPr lang="en-US" sz="1100" b="1" dirty="0" smtClean="0">
                  <a:latin typeface="Calibri" charset="0"/>
                </a:rPr>
                <a:t>Auto-generated material for blogs</a:t>
              </a:r>
              <a:endParaRPr lang="en-US" sz="1100" b="1" i="1" dirty="0">
                <a:latin typeface="Calibri" charset="0"/>
              </a:endParaRPr>
            </a:p>
          </p:txBody>
        </p:sp>
      </p:grpSp>
      <p:grpSp>
        <p:nvGrpSpPr>
          <p:cNvPr id="142" name="Group 96"/>
          <p:cNvGrpSpPr>
            <a:grpSpLocks/>
          </p:cNvGrpSpPr>
          <p:nvPr/>
        </p:nvGrpSpPr>
        <p:grpSpPr bwMode="auto">
          <a:xfrm>
            <a:off x="7030939" y="798338"/>
            <a:ext cx="976485" cy="940842"/>
            <a:chOff x="8253412" y="203200"/>
            <a:chExt cx="923126" cy="889000"/>
          </a:xfrm>
        </p:grpSpPr>
        <p:grpSp>
          <p:nvGrpSpPr>
            <p:cNvPr id="143" name="Group 130"/>
            <p:cNvGrpSpPr>
              <a:grpSpLocks/>
            </p:cNvGrpSpPr>
            <p:nvPr/>
          </p:nvGrpSpPr>
          <p:grpSpPr bwMode="auto">
            <a:xfrm>
              <a:off x="8253412" y="203200"/>
              <a:ext cx="890588" cy="889000"/>
              <a:chOff x="3124200" y="228600"/>
              <a:chExt cx="1066800" cy="1066800"/>
            </a:xfrm>
          </p:grpSpPr>
          <p:sp>
            <p:nvSpPr>
              <p:cNvPr id="146" name="Oval 145"/>
              <p:cNvSpPr/>
              <p:nvPr/>
            </p:nvSpPr>
            <p:spPr>
              <a:xfrm>
                <a:off x="3124200" y="228600"/>
                <a:ext cx="1066800" cy="1066800"/>
              </a:xfrm>
              <a:prstGeom prst="ellipse">
                <a:avLst/>
              </a:prstGeom>
              <a:gradFill flip="none" rotWithShape="1">
                <a:gsLst>
                  <a:gs pos="100000">
                    <a:schemeClr val="tx1">
                      <a:lumMod val="75000"/>
                      <a:lumOff val="25000"/>
                    </a:schemeClr>
                  </a:gs>
                  <a:gs pos="0">
                    <a:schemeClr val="bg1">
                      <a:lumMod val="75000"/>
                    </a:schemeClr>
                  </a:gs>
                </a:gsLst>
                <a:path path="shape">
                  <a:fillToRect l="50000" t="50000" r="50000" b="50000"/>
                </a:path>
                <a:tileRect/>
              </a:gradFill>
              <a:ln w="3175" cmpd="sng">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7" name="Ellipse 45"/>
              <p:cNvSpPr/>
              <p:nvPr/>
            </p:nvSpPr>
            <p:spPr bwMode="auto">
              <a:xfrm>
                <a:off x="3246278" y="295275"/>
                <a:ext cx="830967" cy="619522"/>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108" charset="-128"/>
                  <a:cs typeface="ＭＳ Ｐゴシック" pitchFamily="-108" charset="-128"/>
                </a:endParaRPr>
              </a:p>
            </p:txBody>
          </p:sp>
        </p:grpSp>
        <p:sp>
          <p:nvSpPr>
            <p:cNvPr id="145" name="Rectangle 47"/>
            <p:cNvSpPr>
              <a:spLocks noChangeArrowheads="1"/>
            </p:cNvSpPr>
            <p:nvPr/>
          </p:nvSpPr>
          <p:spPr bwMode="auto">
            <a:xfrm>
              <a:off x="8276946" y="328869"/>
              <a:ext cx="899592" cy="72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57200"/>
              <a:r>
                <a:rPr lang="en-US" sz="1100" b="1" dirty="0" smtClean="0">
                  <a:latin typeface="Calibri" charset="0"/>
                </a:rPr>
                <a:t>Matching extracts to Wikipedia “stubs”</a:t>
              </a:r>
              <a:endParaRPr lang="en-US" sz="1100" b="1" i="1" dirty="0">
                <a:latin typeface="Calibri" charset="0"/>
              </a:endParaRPr>
            </a:p>
          </p:txBody>
        </p:sp>
      </p:grpSp>
      <p:grpSp>
        <p:nvGrpSpPr>
          <p:cNvPr id="184" name="Group 106"/>
          <p:cNvGrpSpPr>
            <a:grpSpLocks/>
          </p:cNvGrpSpPr>
          <p:nvPr/>
        </p:nvGrpSpPr>
        <p:grpSpPr bwMode="auto">
          <a:xfrm>
            <a:off x="2186833" y="3938143"/>
            <a:ext cx="954088" cy="903098"/>
            <a:chOff x="5638800" y="3733664"/>
            <a:chExt cx="1219200" cy="1217028"/>
          </a:xfrm>
        </p:grpSpPr>
        <p:grpSp>
          <p:nvGrpSpPr>
            <p:cNvPr id="185" name="Group 119"/>
            <p:cNvGrpSpPr>
              <a:grpSpLocks/>
            </p:cNvGrpSpPr>
            <p:nvPr/>
          </p:nvGrpSpPr>
          <p:grpSpPr bwMode="auto">
            <a:xfrm>
              <a:off x="5638800" y="3733664"/>
              <a:ext cx="1219200" cy="1217028"/>
              <a:chOff x="5998661" y="3407861"/>
              <a:chExt cx="1066800" cy="1066800"/>
            </a:xfrm>
          </p:grpSpPr>
          <p:sp>
            <p:nvSpPr>
              <p:cNvPr id="187" name="Oval 186"/>
              <p:cNvSpPr/>
              <p:nvPr/>
            </p:nvSpPr>
            <p:spPr>
              <a:xfrm rot="9025272">
                <a:off x="5998661" y="3407861"/>
                <a:ext cx="1066800" cy="1066800"/>
              </a:xfrm>
              <a:prstGeom prst="ellipse">
                <a:avLst/>
              </a:prstGeom>
              <a:gradFill flip="none" rotWithShape="1">
                <a:gsLst>
                  <a:gs pos="0">
                    <a:srgbClr val="00B0F0"/>
                  </a:gs>
                  <a:gs pos="100000">
                    <a:srgbClr val="2A5589"/>
                  </a:gs>
                </a:gsLst>
                <a:path path="shape">
                  <a:fillToRect l="50000" t="50000" r="50000" b="50000"/>
                </a:path>
                <a:tileRect/>
              </a:gradFill>
              <a:ln w="9525" cap="flat" cmpd="sng" algn="ctr">
                <a:solidFill>
                  <a:srgbClr val="254872"/>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en-US" kern="0">
                  <a:solidFill>
                    <a:sysClr val="window" lastClr="FFFFFF"/>
                  </a:solidFill>
                  <a:latin typeface="Calibri"/>
                  <a:ea typeface="ＭＳ Ｐゴシック" pitchFamily="-108" charset="-128"/>
                  <a:cs typeface="ＭＳ Ｐゴシック" pitchFamily="-108" charset="-128"/>
                </a:endParaRPr>
              </a:p>
            </p:txBody>
          </p:sp>
          <p:sp>
            <p:nvSpPr>
              <p:cNvPr id="188" name="Ellipse 45"/>
              <p:cNvSpPr/>
              <p:nvPr/>
            </p:nvSpPr>
            <p:spPr bwMode="auto">
              <a:xfrm>
                <a:off x="6114460" y="3487690"/>
                <a:ext cx="829412" cy="616856"/>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108" charset="-128"/>
                  <a:cs typeface="ＭＳ Ｐゴシック" pitchFamily="-108" charset="-128"/>
                </a:endParaRPr>
              </a:p>
            </p:txBody>
          </p:sp>
        </p:grpSp>
        <p:sp>
          <p:nvSpPr>
            <p:cNvPr id="186" name="Rectangle 47"/>
            <p:cNvSpPr>
              <a:spLocks noChangeArrowheads="1"/>
            </p:cNvSpPr>
            <p:nvPr/>
          </p:nvSpPr>
          <p:spPr bwMode="auto">
            <a:xfrm>
              <a:off x="5683352" y="3829973"/>
              <a:ext cx="1130097" cy="95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r>
                <a:rPr lang="en-US" sz="1000" b="1" dirty="0" smtClean="0">
                  <a:latin typeface="Calibri" charset="0"/>
                </a:rPr>
                <a:t>Links to related material in databases</a:t>
              </a:r>
              <a:endParaRPr lang="en-US" sz="1000" b="1" i="1" dirty="0">
                <a:latin typeface="Calibri" charset="0"/>
              </a:endParaRPr>
            </a:p>
          </p:txBody>
        </p:sp>
      </p:grpSp>
      <p:grpSp>
        <p:nvGrpSpPr>
          <p:cNvPr id="189" name="Group 106"/>
          <p:cNvGrpSpPr>
            <a:grpSpLocks/>
          </p:cNvGrpSpPr>
          <p:nvPr/>
        </p:nvGrpSpPr>
        <p:grpSpPr bwMode="auto">
          <a:xfrm>
            <a:off x="3343040" y="4369343"/>
            <a:ext cx="954088" cy="903097"/>
            <a:chOff x="5638800" y="3733664"/>
            <a:chExt cx="1219200" cy="1217028"/>
          </a:xfrm>
        </p:grpSpPr>
        <p:grpSp>
          <p:nvGrpSpPr>
            <p:cNvPr id="190" name="Group 119"/>
            <p:cNvGrpSpPr>
              <a:grpSpLocks/>
            </p:cNvGrpSpPr>
            <p:nvPr/>
          </p:nvGrpSpPr>
          <p:grpSpPr bwMode="auto">
            <a:xfrm>
              <a:off x="5638800" y="3733664"/>
              <a:ext cx="1219200" cy="1217028"/>
              <a:chOff x="5998661" y="3407861"/>
              <a:chExt cx="1066800" cy="1066800"/>
            </a:xfrm>
          </p:grpSpPr>
          <p:sp>
            <p:nvSpPr>
              <p:cNvPr id="192" name="Oval 191"/>
              <p:cNvSpPr/>
              <p:nvPr/>
            </p:nvSpPr>
            <p:spPr>
              <a:xfrm rot="9025272">
                <a:off x="5998661" y="3407861"/>
                <a:ext cx="1066800" cy="1066800"/>
              </a:xfrm>
              <a:prstGeom prst="ellipse">
                <a:avLst/>
              </a:prstGeom>
              <a:gradFill flip="none" rotWithShape="1">
                <a:gsLst>
                  <a:gs pos="0">
                    <a:srgbClr val="00B0F0"/>
                  </a:gs>
                  <a:gs pos="100000">
                    <a:srgbClr val="2A5589"/>
                  </a:gs>
                </a:gsLst>
                <a:path path="shape">
                  <a:fillToRect l="50000" t="50000" r="50000" b="50000"/>
                </a:path>
                <a:tileRect/>
              </a:gradFill>
              <a:ln w="9525" cap="flat" cmpd="sng" algn="ctr">
                <a:solidFill>
                  <a:srgbClr val="254872"/>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en-US" kern="0">
                  <a:solidFill>
                    <a:sysClr val="window" lastClr="FFFFFF"/>
                  </a:solidFill>
                  <a:latin typeface="Calibri"/>
                  <a:ea typeface="ＭＳ Ｐゴシック" pitchFamily="-108" charset="-128"/>
                  <a:cs typeface="ＭＳ Ｐゴシック" pitchFamily="-108" charset="-128"/>
                </a:endParaRPr>
              </a:p>
            </p:txBody>
          </p:sp>
          <p:sp>
            <p:nvSpPr>
              <p:cNvPr id="193" name="Ellipse 45"/>
              <p:cNvSpPr/>
              <p:nvPr/>
            </p:nvSpPr>
            <p:spPr bwMode="auto">
              <a:xfrm>
                <a:off x="6114460" y="3487690"/>
                <a:ext cx="829412" cy="616856"/>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108" charset="-128"/>
                  <a:cs typeface="ＭＳ Ｐゴシック" pitchFamily="-108" charset="-128"/>
                </a:endParaRPr>
              </a:p>
            </p:txBody>
          </p:sp>
        </p:grpSp>
        <p:sp>
          <p:nvSpPr>
            <p:cNvPr id="191" name="Rectangle 47"/>
            <p:cNvSpPr>
              <a:spLocks noChangeArrowheads="1"/>
            </p:cNvSpPr>
            <p:nvPr/>
          </p:nvSpPr>
          <p:spPr bwMode="auto">
            <a:xfrm>
              <a:off x="5702033" y="3771655"/>
              <a:ext cx="1130097" cy="105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r>
                <a:rPr lang="en-US" sz="900" b="1" dirty="0" smtClean="0">
                  <a:latin typeface="Calibri" charset="0"/>
                </a:rPr>
                <a:t>Links to related material via topic modeling</a:t>
              </a:r>
              <a:endParaRPr lang="en-US" sz="900" b="1" i="1" dirty="0">
                <a:latin typeface="Calibri" charset="0"/>
              </a:endParaRPr>
            </a:p>
          </p:txBody>
        </p:sp>
      </p:grpSp>
      <p:grpSp>
        <p:nvGrpSpPr>
          <p:cNvPr id="16401" name="Group 107"/>
          <p:cNvGrpSpPr>
            <a:grpSpLocks/>
          </p:cNvGrpSpPr>
          <p:nvPr/>
        </p:nvGrpSpPr>
        <p:grpSpPr bwMode="auto">
          <a:xfrm>
            <a:off x="2626734" y="920895"/>
            <a:ext cx="1559759" cy="1559759"/>
            <a:chOff x="1358725" y="1436221"/>
            <a:chExt cx="1671170" cy="1671170"/>
          </a:xfrm>
        </p:grpSpPr>
        <p:grpSp>
          <p:nvGrpSpPr>
            <p:cNvPr id="16498" name="Group 118"/>
            <p:cNvGrpSpPr>
              <a:grpSpLocks/>
            </p:cNvGrpSpPr>
            <p:nvPr/>
          </p:nvGrpSpPr>
          <p:grpSpPr bwMode="auto">
            <a:xfrm>
              <a:off x="1358725" y="1436221"/>
              <a:ext cx="1671170" cy="1671170"/>
              <a:chOff x="1456103" y="1736714"/>
              <a:chExt cx="1559759" cy="1559759"/>
            </a:xfrm>
          </p:grpSpPr>
          <p:sp>
            <p:nvSpPr>
              <p:cNvPr id="111" name="Ellipse 45"/>
              <p:cNvSpPr/>
              <p:nvPr/>
            </p:nvSpPr>
            <p:spPr bwMode="auto">
              <a:xfrm>
                <a:off x="1634434" y="1849846"/>
                <a:ext cx="1213919" cy="902896"/>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108" charset="-128"/>
                  <a:cs typeface="ＭＳ Ｐゴシック" pitchFamily="-108" charset="-128"/>
                </a:endParaRPr>
              </a:p>
            </p:txBody>
          </p:sp>
          <p:sp>
            <p:nvSpPr>
              <p:cNvPr id="46" name="Oval 45"/>
              <p:cNvSpPr/>
              <p:nvPr/>
            </p:nvSpPr>
            <p:spPr>
              <a:xfrm>
                <a:off x="1456103" y="1736714"/>
                <a:ext cx="1559759" cy="1559759"/>
              </a:xfrm>
              <a:prstGeom prst="ellipse">
                <a:avLst/>
              </a:prstGeom>
              <a:gradFill flip="none" rotWithShape="1">
                <a:gsLst>
                  <a:gs pos="0">
                    <a:srgbClr val="000082"/>
                  </a:gs>
                  <a:gs pos="30000">
                    <a:srgbClr val="66008F"/>
                  </a:gs>
                  <a:gs pos="64999">
                    <a:srgbClr val="BA0066"/>
                  </a:gs>
                  <a:gs pos="89999">
                    <a:srgbClr val="FF0000"/>
                  </a:gs>
                  <a:gs pos="100000">
                    <a:srgbClr val="FF8200"/>
                  </a:gs>
                </a:gsLst>
                <a:lin ang="5400000" scaled="0"/>
                <a:tileRect/>
              </a:gradFill>
              <a:ln w="9525" cap="flat" cmpd="sng" algn="ctr">
                <a:solidFill>
                  <a:srgbClr val="006C6D"/>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en-US" kern="0">
                  <a:solidFill>
                    <a:sysClr val="window" lastClr="FFFFFF"/>
                  </a:solidFill>
                  <a:latin typeface="Calibri"/>
                  <a:ea typeface="ＭＳ Ｐゴシック" pitchFamily="-108" charset="-128"/>
                  <a:cs typeface="ＭＳ Ｐゴシック" pitchFamily="-108" charset="-128"/>
                </a:endParaRPr>
              </a:p>
            </p:txBody>
          </p:sp>
        </p:grpSp>
        <p:sp>
          <p:nvSpPr>
            <p:cNvPr id="16499" name="Rectangle 47"/>
            <p:cNvSpPr>
              <a:spLocks noChangeArrowheads="1"/>
            </p:cNvSpPr>
            <p:nvPr/>
          </p:nvSpPr>
          <p:spPr bwMode="auto">
            <a:xfrm>
              <a:off x="1549794" y="1683110"/>
              <a:ext cx="1294832" cy="89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57200"/>
              <a:r>
                <a:rPr lang="en-US" sz="1600" b="1" dirty="0" smtClean="0">
                  <a:solidFill>
                    <a:schemeClr val="bg1"/>
                  </a:solidFill>
                  <a:latin typeface="Calibri" charset="0"/>
                </a:rPr>
                <a:t>Input from Normal Workflow</a:t>
              </a:r>
              <a:endParaRPr lang="en-US" sz="1600" b="1" i="1" dirty="0">
                <a:solidFill>
                  <a:schemeClr val="bg1"/>
                </a:solidFill>
                <a:latin typeface="Calibri" charset="0"/>
              </a:endParaRPr>
            </a:p>
          </p:txBody>
        </p:sp>
      </p:grpSp>
      <p:sp>
        <p:nvSpPr>
          <p:cNvPr id="309" name="Ellipse 45"/>
          <p:cNvSpPr/>
          <p:nvPr/>
        </p:nvSpPr>
        <p:spPr bwMode="auto">
          <a:xfrm>
            <a:off x="3834704" y="3538478"/>
            <a:ext cx="4547296" cy="327368"/>
          </a:xfrm>
          <a:prstGeom prst="ellipse">
            <a:avLst/>
          </a:prstGeom>
          <a:gradFill flip="none" rotWithShape="1">
            <a:gsLst>
              <a:gs pos="24000">
                <a:sysClr val="windowText" lastClr="000000">
                  <a:alpha val="4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kern="0" dirty="0" err="1">
              <a:solidFill>
                <a:sysClr val="window" lastClr="FFFFFF"/>
              </a:solidFill>
              <a:latin typeface="Calibri"/>
              <a:ea typeface="ＭＳ Ｐゴシック" pitchFamily="-108" charset="-128"/>
              <a:cs typeface="ＭＳ Ｐゴシック" pitchFamily="-108" charset="-128"/>
            </a:endParaRPr>
          </a:p>
        </p:txBody>
      </p:sp>
      <p:sp>
        <p:nvSpPr>
          <p:cNvPr id="311" name="Ellipse 45"/>
          <p:cNvSpPr/>
          <p:nvPr/>
        </p:nvSpPr>
        <p:spPr bwMode="auto">
          <a:xfrm>
            <a:off x="1445989" y="5447534"/>
            <a:ext cx="4732970" cy="327368"/>
          </a:xfrm>
          <a:prstGeom prst="ellipse">
            <a:avLst/>
          </a:prstGeom>
          <a:gradFill flip="none" rotWithShape="1">
            <a:gsLst>
              <a:gs pos="24000">
                <a:sysClr val="windowText" lastClr="000000">
                  <a:alpha val="4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kern="0" dirty="0" err="1">
              <a:solidFill>
                <a:sysClr val="window" lastClr="FFFFFF"/>
              </a:solidFill>
              <a:latin typeface="Calibri"/>
              <a:ea typeface="ＭＳ Ｐゴシック" pitchFamily="-108" charset="-128"/>
              <a:cs typeface="ＭＳ Ｐゴシック" pitchFamily="-108" charset="-128"/>
            </a:endParaRPr>
          </a:p>
        </p:txBody>
      </p:sp>
      <p:sp>
        <p:nvSpPr>
          <p:cNvPr id="133" name="TextBox 132"/>
          <p:cNvSpPr txBox="1"/>
          <p:nvPr/>
        </p:nvSpPr>
        <p:spPr>
          <a:xfrm>
            <a:off x="789160" y="1588224"/>
            <a:ext cx="2093020" cy="2877711"/>
          </a:xfrm>
          <a:prstGeom prst="rect">
            <a:avLst/>
          </a:prstGeom>
          <a:noFill/>
        </p:spPr>
        <p:txBody>
          <a:bodyPr wrap="square" rtlCol="0">
            <a:spAutoFit/>
          </a:bodyPr>
          <a:lstStyle/>
          <a:p>
            <a:r>
              <a:rPr lang="en-US" sz="1100" b="1" dirty="0" smtClean="0">
                <a:latin typeface="Times New Roman" pitchFamily="18" charset="0"/>
                <a:cs typeface="Times New Roman" pitchFamily="18" charset="0"/>
              </a:rPr>
              <a:t>Course Syllabi</a:t>
            </a:r>
          </a:p>
          <a:p>
            <a:r>
              <a:rPr lang="en-US" sz="1100" b="1" dirty="0" smtClean="0">
                <a:latin typeface="Times New Roman" pitchFamily="18" charset="0"/>
                <a:cs typeface="Times New Roman" pitchFamily="18" charset="0"/>
              </a:rPr>
              <a:t>Class Notes</a:t>
            </a:r>
          </a:p>
          <a:p>
            <a:r>
              <a:rPr lang="en-US" sz="1100" b="1" dirty="0" smtClean="0">
                <a:latin typeface="Times New Roman" pitchFamily="18" charset="0"/>
                <a:cs typeface="Times New Roman" pitchFamily="18" charset="0"/>
              </a:rPr>
              <a:t>Research Notes</a:t>
            </a:r>
            <a:br>
              <a:rPr lang="en-US" sz="1100" b="1" dirty="0" smtClean="0">
                <a:latin typeface="Times New Roman" pitchFamily="18" charset="0"/>
                <a:cs typeface="Times New Roman" pitchFamily="18" charset="0"/>
              </a:rPr>
            </a:br>
            <a:r>
              <a:rPr lang="en-US" sz="1100" b="1" dirty="0" smtClean="0">
                <a:latin typeface="Times New Roman" pitchFamily="18" charset="0"/>
                <a:cs typeface="Times New Roman" pitchFamily="18" charset="0"/>
              </a:rPr>
              <a:t>Talks</a:t>
            </a:r>
          </a:p>
          <a:p>
            <a:r>
              <a:rPr lang="en-US" sz="1100" b="1" dirty="0" smtClean="0">
                <a:latin typeface="Times New Roman" pitchFamily="18" charset="0"/>
                <a:cs typeface="Times New Roman" pitchFamily="18" charset="0"/>
              </a:rPr>
              <a:t>Publications</a:t>
            </a:r>
          </a:p>
          <a:p>
            <a:r>
              <a:rPr lang="en-US" sz="1100" b="1" dirty="0" smtClean="0">
                <a:latin typeface="Times New Roman" pitchFamily="18" charset="0"/>
                <a:cs typeface="Times New Roman" pitchFamily="18" charset="0"/>
              </a:rPr>
              <a:t>Blog &amp; Twitter posts</a:t>
            </a:r>
          </a:p>
          <a:p>
            <a:endParaRPr lang="en-US" sz="1100" b="1" dirty="0" smtClean="0">
              <a:latin typeface="Times New Roman" pitchFamily="18" charset="0"/>
              <a:cs typeface="Times New Roman" pitchFamily="18" charset="0"/>
            </a:endParaRPr>
          </a:p>
          <a:p>
            <a:endParaRPr lang="en-US" sz="1100" b="1" dirty="0">
              <a:latin typeface="Times New Roman" pitchFamily="18" charset="0"/>
              <a:cs typeface="Times New Roman" pitchFamily="18" charset="0"/>
            </a:endParaRPr>
          </a:p>
          <a:p>
            <a:r>
              <a:rPr lang="en-US" sz="1100" b="1" dirty="0" smtClean="0">
                <a:latin typeface="Times New Roman" pitchFamily="18" charset="0"/>
                <a:cs typeface="Times New Roman" pitchFamily="18" charset="0"/>
              </a:rPr>
              <a:t>Word processors</a:t>
            </a:r>
          </a:p>
          <a:p>
            <a:r>
              <a:rPr lang="en-US" sz="1100" b="1" dirty="0" smtClean="0">
                <a:latin typeface="Times New Roman" pitchFamily="18" charset="0"/>
                <a:cs typeface="Times New Roman" pitchFamily="18" charset="0"/>
              </a:rPr>
              <a:t>Presentation Programs</a:t>
            </a:r>
          </a:p>
          <a:p>
            <a:r>
              <a:rPr lang="en-US" sz="1100" b="1" dirty="0" smtClean="0">
                <a:latin typeface="Times New Roman" pitchFamily="18" charset="0"/>
                <a:cs typeface="Times New Roman" pitchFamily="18" charset="0"/>
              </a:rPr>
              <a:t>Spreadsheets</a:t>
            </a:r>
          </a:p>
          <a:p>
            <a:r>
              <a:rPr lang="en-US" sz="1100" b="1" dirty="0" smtClean="0">
                <a:latin typeface="Times New Roman" pitchFamily="18" charset="0"/>
                <a:cs typeface="Times New Roman" pitchFamily="18" charset="0"/>
              </a:rPr>
              <a:t>Course management systems</a:t>
            </a:r>
          </a:p>
          <a:p>
            <a:r>
              <a:rPr lang="en-US" sz="1100" b="1" dirty="0" smtClean="0">
                <a:latin typeface="Times New Roman" pitchFamily="18" charset="0"/>
                <a:cs typeface="Times New Roman" pitchFamily="18" charset="0"/>
              </a:rPr>
              <a:t>Dept. or </a:t>
            </a:r>
            <a:r>
              <a:rPr lang="en-US" sz="1100" b="1" dirty="0" err="1" smtClean="0">
                <a:latin typeface="Times New Roman" pitchFamily="18" charset="0"/>
                <a:cs typeface="Times New Roman" pitchFamily="18" charset="0"/>
              </a:rPr>
              <a:t>univ.</a:t>
            </a:r>
            <a:r>
              <a:rPr lang="en-US" sz="1100" b="1" dirty="0" smtClean="0">
                <a:latin typeface="Times New Roman" pitchFamily="18" charset="0"/>
                <a:cs typeface="Times New Roman" pitchFamily="18" charset="0"/>
              </a:rPr>
              <a:t> web sites</a:t>
            </a:r>
          </a:p>
          <a:p>
            <a:r>
              <a:rPr lang="en-US" sz="1100" b="1" dirty="0" smtClean="0">
                <a:latin typeface="Times New Roman" pitchFamily="18" charset="0"/>
                <a:cs typeface="Times New Roman" pitchFamily="18" charset="0"/>
              </a:rPr>
              <a:t>Personal web sites</a:t>
            </a:r>
          </a:p>
          <a:p>
            <a:r>
              <a:rPr lang="en-US" sz="1100" b="1" dirty="0" smtClean="0">
                <a:latin typeface="Times New Roman" pitchFamily="18" charset="0"/>
                <a:cs typeface="Times New Roman" pitchFamily="18" charset="0"/>
              </a:rPr>
              <a:t>Social Media</a:t>
            </a:r>
          </a:p>
          <a:p>
            <a:endParaRPr lang="en-US" sz="1600" b="1" dirty="0">
              <a:latin typeface="Times New Roman" pitchFamily="18" charset="0"/>
              <a:cs typeface="Times New Roman" pitchFamily="18" charset="0"/>
            </a:endParaRPr>
          </a:p>
        </p:txBody>
      </p:sp>
      <p:sp>
        <p:nvSpPr>
          <p:cNvPr id="69" name="Ellipse 45"/>
          <p:cNvSpPr/>
          <p:nvPr/>
        </p:nvSpPr>
        <p:spPr bwMode="auto">
          <a:xfrm>
            <a:off x="2429430" y="2831082"/>
            <a:ext cx="1965188" cy="327368"/>
          </a:xfrm>
          <a:prstGeom prst="ellipse">
            <a:avLst/>
          </a:prstGeom>
          <a:gradFill flip="none" rotWithShape="1">
            <a:gsLst>
              <a:gs pos="24000">
                <a:sysClr val="windowText" lastClr="000000">
                  <a:alpha val="4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kern="0" dirty="0" err="1">
              <a:solidFill>
                <a:sysClr val="window" lastClr="FFFFFF"/>
              </a:solidFill>
              <a:latin typeface="Calibri"/>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345889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1"/>
                                        </p:tgtEl>
                                        <p:attrNameLst>
                                          <p:attrName>style.visibility</p:attrName>
                                        </p:attrNameLst>
                                      </p:cBhvr>
                                      <p:to>
                                        <p:strVal val="visible"/>
                                      </p:to>
                                    </p:set>
                                    <p:animEffect transition="in" filter="fade">
                                      <p:cBhvr>
                                        <p:cTn id="7" dur="500"/>
                                        <p:tgtEl>
                                          <p:spTgt spid="201"/>
                                        </p:tgtEl>
                                      </p:cBhvr>
                                    </p:animEffect>
                                  </p:childTnLst>
                                </p:cTn>
                              </p:par>
                              <p:par>
                                <p:cTn id="8" presetID="10" presetClass="entr" presetSubtype="0" fill="hold" nodeType="withEffect">
                                  <p:stCondLst>
                                    <p:cond delay="0"/>
                                  </p:stCondLst>
                                  <p:childTnLst>
                                    <p:set>
                                      <p:cBhvr>
                                        <p:cTn id="9" dur="1" fill="hold">
                                          <p:stCondLst>
                                            <p:cond delay="0"/>
                                          </p:stCondLst>
                                        </p:cTn>
                                        <p:tgtEl>
                                          <p:spTgt spid="16400"/>
                                        </p:tgtEl>
                                        <p:attrNameLst>
                                          <p:attrName>style.visibility</p:attrName>
                                        </p:attrNameLst>
                                      </p:cBhvr>
                                      <p:to>
                                        <p:strVal val="visible"/>
                                      </p:to>
                                    </p:set>
                                    <p:animEffect transition="in" filter="fade">
                                      <p:cBhvr>
                                        <p:cTn id="10" dur="500"/>
                                        <p:tgtEl>
                                          <p:spTgt spid="16400"/>
                                        </p:tgtEl>
                                      </p:cBhvr>
                                    </p:animEffect>
                                  </p:childTnLst>
                                </p:cTn>
                              </p:par>
                              <p:par>
                                <p:cTn id="11" presetID="10" presetClass="entr" presetSubtype="0" fill="hold" nodeType="withEffect">
                                  <p:stCondLst>
                                    <p:cond delay="0"/>
                                  </p:stCondLst>
                                  <p:childTnLst>
                                    <p:set>
                                      <p:cBhvr>
                                        <p:cTn id="12" dur="1" fill="hold">
                                          <p:stCondLst>
                                            <p:cond delay="0"/>
                                          </p:stCondLst>
                                        </p:cTn>
                                        <p:tgtEl>
                                          <p:spTgt spid="204"/>
                                        </p:tgtEl>
                                        <p:attrNameLst>
                                          <p:attrName>style.visibility</p:attrName>
                                        </p:attrNameLst>
                                      </p:cBhvr>
                                      <p:to>
                                        <p:strVal val="visible"/>
                                      </p:to>
                                    </p:set>
                                    <p:animEffect transition="in" filter="fade">
                                      <p:cBhvr>
                                        <p:cTn id="13" dur="500"/>
                                        <p:tgtEl>
                                          <p:spTgt spid="204"/>
                                        </p:tgtEl>
                                      </p:cBhvr>
                                    </p:animEffect>
                                  </p:childTnLst>
                                </p:cTn>
                              </p:par>
                              <p:par>
                                <p:cTn id="14" presetID="10" presetClass="entr" presetSubtype="0" fill="hold" nodeType="withEffect">
                                  <p:stCondLst>
                                    <p:cond delay="0"/>
                                  </p:stCondLst>
                                  <p:childTnLst>
                                    <p:set>
                                      <p:cBhvr>
                                        <p:cTn id="15" dur="1" fill="hold">
                                          <p:stCondLst>
                                            <p:cond delay="0"/>
                                          </p:stCondLst>
                                        </p:cTn>
                                        <p:tgtEl>
                                          <p:spTgt spid="197"/>
                                        </p:tgtEl>
                                        <p:attrNameLst>
                                          <p:attrName>style.visibility</p:attrName>
                                        </p:attrNameLst>
                                      </p:cBhvr>
                                      <p:to>
                                        <p:strVal val="visible"/>
                                      </p:to>
                                    </p:set>
                                    <p:animEffect transition="in" filter="fade">
                                      <p:cBhvr>
                                        <p:cTn id="16" dur="500"/>
                                        <p:tgtEl>
                                          <p:spTgt spid="197"/>
                                        </p:tgtEl>
                                      </p:cBhvr>
                                    </p:animEffect>
                                  </p:childTnLst>
                                </p:cTn>
                              </p:par>
                              <p:par>
                                <p:cTn id="17" presetID="10" presetClass="entr" presetSubtype="0" fill="hold" nodeType="withEffect">
                                  <p:stCondLst>
                                    <p:cond delay="0"/>
                                  </p:stCondLst>
                                  <p:childTnLst>
                                    <p:set>
                                      <p:cBhvr>
                                        <p:cTn id="18" dur="1" fill="hold">
                                          <p:stCondLst>
                                            <p:cond delay="0"/>
                                          </p:stCondLst>
                                        </p:cTn>
                                        <p:tgtEl>
                                          <p:spTgt spid="16409"/>
                                        </p:tgtEl>
                                        <p:attrNameLst>
                                          <p:attrName>style.visibility</p:attrName>
                                        </p:attrNameLst>
                                      </p:cBhvr>
                                      <p:to>
                                        <p:strVal val="visible"/>
                                      </p:to>
                                    </p:set>
                                    <p:animEffect transition="in" filter="fade">
                                      <p:cBhvr>
                                        <p:cTn id="19" dur="500"/>
                                        <p:tgtEl>
                                          <p:spTgt spid="1640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410"/>
                                        </p:tgtEl>
                                        <p:attrNameLst>
                                          <p:attrName>style.visibility</p:attrName>
                                        </p:attrNameLst>
                                      </p:cBhvr>
                                      <p:to>
                                        <p:strVal val="visible"/>
                                      </p:to>
                                    </p:set>
                                    <p:animEffect transition="in" filter="fade">
                                      <p:cBhvr>
                                        <p:cTn id="22" dur="500"/>
                                        <p:tgtEl>
                                          <p:spTgt spid="16410"/>
                                        </p:tgtEl>
                                      </p:cBhvr>
                                    </p:animEffect>
                                  </p:childTnLst>
                                </p:cTn>
                              </p:par>
                              <p:par>
                                <p:cTn id="23" presetID="10" presetClass="entr" presetSubtype="0" fill="hold" nodeType="withEffect">
                                  <p:stCondLst>
                                    <p:cond delay="0"/>
                                  </p:stCondLst>
                                  <p:childTnLst>
                                    <p:set>
                                      <p:cBhvr>
                                        <p:cTn id="24" dur="1" fill="hold">
                                          <p:stCondLst>
                                            <p:cond delay="0"/>
                                          </p:stCondLst>
                                        </p:cTn>
                                        <p:tgtEl>
                                          <p:spTgt spid="184"/>
                                        </p:tgtEl>
                                        <p:attrNameLst>
                                          <p:attrName>style.visibility</p:attrName>
                                        </p:attrNameLst>
                                      </p:cBhvr>
                                      <p:to>
                                        <p:strVal val="visible"/>
                                      </p:to>
                                    </p:set>
                                    <p:animEffect transition="in" filter="fade">
                                      <p:cBhvr>
                                        <p:cTn id="25" dur="500"/>
                                        <p:tgtEl>
                                          <p:spTgt spid="184"/>
                                        </p:tgtEl>
                                      </p:cBhvr>
                                    </p:animEffect>
                                  </p:childTnLst>
                                </p:cTn>
                              </p:par>
                              <p:par>
                                <p:cTn id="26" presetID="10" presetClass="entr" presetSubtype="0" fill="hold" nodeType="withEffect">
                                  <p:stCondLst>
                                    <p:cond delay="0"/>
                                  </p:stCondLst>
                                  <p:childTnLst>
                                    <p:set>
                                      <p:cBhvr>
                                        <p:cTn id="27" dur="1" fill="hold">
                                          <p:stCondLst>
                                            <p:cond delay="0"/>
                                          </p:stCondLst>
                                        </p:cTn>
                                        <p:tgtEl>
                                          <p:spTgt spid="189"/>
                                        </p:tgtEl>
                                        <p:attrNameLst>
                                          <p:attrName>style.visibility</p:attrName>
                                        </p:attrNameLst>
                                      </p:cBhvr>
                                      <p:to>
                                        <p:strVal val="visible"/>
                                      </p:to>
                                    </p:set>
                                    <p:animEffect transition="in" filter="fade">
                                      <p:cBhvr>
                                        <p:cTn id="28" dur="500"/>
                                        <p:tgtEl>
                                          <p:spTgt spid="18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1"/>
                                        </p:tgtEl>
                                        <p:attrNameLst>
                                          <p:attrName>style.visibility</p:attrName>
                                        </p:attrNameLst>
                                      </p:cBhvr>
                                      <p:to>
                                        <p:strVal val="visible"/>
                                      </p:to>
                                    </p:set>
                                    <p:animEffect transition="in" filter="fade">
                                      <p:cBhvr>
                                        <p:cTn id="31" dur="500"/>
                                        <p:tgtEl>
                                          <p:spTgt spid="311"/>
                                        </p:tgtEl>
                                      </p:cBhvr>
                                    </p:animEffect>
                                  </p:childTnLst>
                                </p:cTn>
                              </p:par>
                              <p:par>
                                <p:cTn id="32" presetID="10" presetClass="entr" presetSubtype="0" fill="hold" nodeType="with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fade">
                                      <p:cBhvr>
                                        <p:cTn id="34"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10" grpId="0"/>
      <p:bldP spid="3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4" name="Straight Connector 263"/>
          <p:cNvCxnSpPr>
            <a:stCxn id="241" idx="2"/>
          </p:cNvCxnSpPr>
          <p:nvPr/>
        </p:nvCxnSpPr>
        <p:spPr>
          <a:xfrm flipH="1">
            <a:off x="6517589" y="4208150"/>
            <a:ext cx="1237828" cy="489871"/>
          </a:xfrm>
          <a:prstGeom prst="line">
            <a:avLst/>
          </a:prstGeom>
          <a:ln w="63500">
            <a:gradFill>
              <a:gsLst>
                <a:gs pos="0">
                  <a:srgbClr val="92D050"/>
                </a:gs>
                <a:gs pos="50000">
                  <a:schemeClr val="accent3">
                    <a:lumMod val="50000"/>
                  </a:schemeClr>
                </a:gs>
                <a:gs pos="100000">
                  <a:srgbClr val="156B13"/>
                </a:gs>
              </a:gsLst>
              <a:lin ang="5400000" scaled="0"/>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flipH="1" flipV="1">
            <a:off x="6512796" y="4715477"/>
            <a:ext cx="2112399" cy="357716"/>
          </a:xfrm>
          <a:prstGeom prst="line">
            <a:avLst/>
          </a:prstGeom>
          <a:ln w="63500">
            <a:gradFill>
              <a:gsLst>
                <a:gs pos="0">
                  <a:srgbClr val="92D050"/>
                </a:gs>
                <a:gs pos="50000">
                  <a:schemeClr val="accent3">
                    <a:lumMod val="50000"/>
                  </a:schemeClr>
                </a:gs>
                <a:gs pos="100000">
                  <a:srgbClr val="156B13"/>
                </a:gs>
              </a:gsLst>
              <a:lin ang="5400000" scaled="0"/>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flipH="1" flipV="1">
            <a:off x="6502855" y="4717496"/>
            <a:ext cx="1200826" cy="1064739"/>
          </a:xfrm>
          <a:prstGeom prst="line">
            <a:avLst/>
          </a:prstGeom>
          <a:ln w="63500">
            <a:gradFill>
              <a:gsLst>
                <a:gs pos="0">
                  <a:srgbClr val="92D050"/>
                </a:gs>
                <a:gs pos="50000">
                  <a:schemeClr val="accent3">
                    <a:lumMod val="50000"/>
                  </a:schemeClr>
                </a:gs>
                <a:gs pos="100000">
                  <a:srgbClr val="156B13"/>
                </a:gs>
              </a:gsLst>
              <a:lin ang="5400000" scaled="0"/>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flipH="1" flipV="1">
            <a:off x="6479982" y="4630518"/>
            <a:ext cx="65433" cy="1319701"/>
          </a:xfrm>
          <a:prstGeom prst="line">
            <a:avLst/>
          </a:prstGeom>
          <a:ln w="63500">
            <a:gradFill>
              <a:gsLst>
                <a:gs pos="0">
                  <a:srgbClr val="92D050"/>
                </a:gs>
                <a:gs pos="50000">
                  <a:schemeClr val="accent3">
                    <a:lumMod val="50000"/>
                  </a:schemeClr>
                </a:gs>
                <a:gs pos="100000">
                  <a:srgbClr val="156B13"/>
                </a:gs>
              </a:gsLst>
              <a:lin ang="5400000" scaled="0"/>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flipV="1">
            <a:off x="5533193" y="4585043"/>
            <a:ext cx="946789" cy="866094"/>
          </a:xfrm>
          <a:prstGeom prst="line">
            <a:avLst/>
          </a:prstGeom>
          <a:ln w="63500">
            <a:gradFill>
              <a:gsLst>
                <a:gs pos="0">
                  <a:srgbClr val="92D050"/>
                </a:gs>
                <a:gs pos="50000">
                  <a:schemeClr val="accent3">
                    <a:lumMod val="50000"/>
                  </a:schemeClr>
                </a:gs>
                <a:gs pos="100000">
                  <a:srgbClr val="156B13"/>
                </a:gs>
              </a:gsLst>
              <a:lin ang="5400000" scaled="0"/>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3826483" y="3390595"/>
            <a:ext cx="964797" cy="734529"/>
          </a:xfrm>
          <a:prstGeom prst="line">
            <a:avLst/>
          </a:prstGeom>
          <a:ln w="63500">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6400" name="Group 106"/>
          <p:cNvGrpSpPr>
            <a:grpSpLocks/>
          </p:cNvGrpSpPr>
          <p:nvPr/>
        </p:nvGrpSpPr>
        <p:grpSpPr bwMode="auto">
          <a:xfrm>
            <a:off x="4418380" y="3678052"/>
            <a:ext cx="954088" cy="903098"/>
            <a:chOff x="5638800" y="3733664"/>
            <a:chExt cx="1219200" cy="1217028"/>
          </a:xfrm>
        </p:grpSpPr>
        <p:grpSp>
          <p:nvGrpSpPr>
            <p:cNvPr id="16504" name="Group 119"/>
            <p:cNvGrpSpPr>
              <a:grpSpLocks/>
            </p:cNvGrpSpPr>
            <p:nvPr/>
          </p:nvGrpSpPr>
          <p:grpSpPr bwMode="auto">
            <a:xfrm>
              <a:off x="5638800" y="3733664"/>
              <a:ext cx="1219200" cy="1217028"/>
              <a:chOff x="5998661" y="3407861"/>
              <a:chExt cx="1066800" cy="1066800"/>
            </a:xfrm>
          </p:grpSpPr>
          <p:sp>
            <p:nvSpPr>
              <p:cNvPr id="52" name="Oval 51"/>
              <p:cNvSpPr/>
              <p:nvPr/>
            </p:nvSpPr>
            <p:spPr>
              <a:xfrm rot="9025272">
                <a:off x="5998661" y="3407861"/>
                <a:ext cx="1066800" cy="1066800"/>
              </a:xfrm>
              <a:prstGeom prst="ellipse">
                <a:avLst/>
              </a:prstGeom>
              <a:gradFill flip="none" rotWithShape="1">
                <a:gsLst>
                  <a:gs pos="0">
                    <a:srgbClr val="00B0F0"/>
                  </a:gs>
                  <a:gs pos="100000">
                    <a:srgbClr val="2A5589"/>
                  </a:gs>
                </a:gsLst>
                <a:path path="shape">
                  <a:fillToRect l="50000" t="50000" r="50000" b="50000"/>
                </a:path>
                <a:tileRect/>
              </a:gradFill>
              <a:ln w="9525" cap="flat" cmpd="sng" algn="ctr">
                <a:solidFill>
                  <a:srgbClr val="254872"/>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en-US" kern="0">
                  <a:solidFill>
                    <a:sysClr val="window" lastClr="FFFFFF"/>
                  </a:solidFill>
                  <a:latin typeface="Calibri"/>
                  <a:ea typeface="ＭＳ Ｐゴシック" pitchFamily="-108" charset="-128"/>
                  <a:cs typeface="ＭＳ Ｐゴシック" pitchFamily="-108" charset="-128"/>
                </a:endParaRPr>
              </a:p>
            </p:txBody>
          </p:sp>
          <p:sp>
            <p:nvSpPr>
              <p:cNvPr id="112" name="Ellipse 45"/>
              <p:cNvSpPr/>
              <p:nvPr/>
            </p:nvSpPr>
            <p:spPr bwMode="auto">
              <a:xfrm>
                <a:off x="6114460" y="3487690"/>
                <a:ext cx="829412" cy="616856"/>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108" charset="-128"/>
                  <a:cs typeface="ＭＳ Ｐゴシック" pitchFamily="-108" charset="-128"/>
                </a:endParaRPr>
              </a:p>
            </p:txBody>
          </p:sp>
        </p:grpSp>
        <p:sp>
          <p:nvSpPr>
            <p:cNvPr id="16505" name="Rectangle 47"/>
            <p:cNvSpPr>
              <a:spLocks noChangeArrowheads="1"/>
            </p:cNvSpPr>
            <p:nvPr/>
          </p:nvSpPr>
          <p:spPr bwMode="auto">
            <a:xfrm>
              <a:off x="5683352" y="3807321"/>
              <a:ext cx="1130097" cy="105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r>
                <a:rPr lang="en-US" sz="900" b="1" dirty="0" smtClean="0">
                  <a:latin typeface="Calibri" charset="0"/>
                </a:rPr>
                <a:t>Social network graph of related authors</a:t>
              </a:r>
              <a:endParaRPr lang="en-US" sz="900" b="1" i="1" dirty="0">
                <a:latin typeface="Calibri" charset="0"/>
              </a:endParaRPr>
            </a:p>
          </p:txBody>
        </p:sp>
      </p:grpSp>
      <p:cxnSp>
        <p:nvCxnSpPr>
          <p:cNvPr id="204" name="Straight Connector 203"/>
          <p:cNvCxnSpPr/>
          <p:nvPr/>
        </p:nvCxnSpPr>
        <p:spPr>
          <a:xfrm>
            <a:off x="3796369" y="3390595"/>
            <a:ext cx="0" cy="1514614"/>
          </a:xfrm>
          <a:prstGeom prst="line">
            <a:avLst/>
          </a:prstGeom>
          <a:ln w="63500">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flipH="1">
            <a:off x="2728561" y="3390595"/>
            <a:ext cx="963582" cy="1003734"/>
          </a:xfrm>
          <a:prstGeom prst="line">
            <a:avLst/>
          </a:prstGeom>
          <a:ln w="63500">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370558" y="1830004"/>
            <a:ext cx="425811" cy="1490731"/>
          </a:xfrm>
          <a:prstGeom prst="line">
            <a:avLst/>
          </a:prstGeom>
          <a:ln w="63500">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3973626" y="1568194"/>
            <a:ext cx="1635309" cy="56309"/>
          </a:xfrm>
          <a:prstGeom prst="line">
            <a:avLst/>
          </a:prstGeom>
          <a:ln w="63500">
            <a:gradFill>
              <a:gsLst>
                <a:gs pos="0">
                  <a:srgbClr val="000082"/>
                </a:gs>
                <a:gs pos="30000">
                  <a:srgbClr val="66008F"/>
                </a:gs>
                <a:gs pos="64999">
                  <a:srgbClr val="BA0066"/>
                </a:gs>
                <a:gs pos="89999">
                  <a:srgbClr val="FF0000"/>
                </a:gs>
                <a:gs pos="100000">
                  <a:srgbClr val="FF8200"/>
                </a:gs>
              </a:gsLst>
              <a:lin ang="5400000" scaled="0"/>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V="1">
            <a:off x="5881516" y="1268759"/>
            <a:ext cx="1533104" cy="349018"/>
          </a:xfrm>
          <a:prstGeom prst="line">
            <a:avLst/>
          </a:prstGeom>
          <a:ln w="63500">
            <a:gradFill>
              <a:gsLst>
                <a:gs pos="0">
                  <a:srgbClr val="FFFFFF"/>
                </a:gs>
                <a:gs pos="7001">
                  <a:srgbClr val="E6E6E6"/>
                </a:gs>
                <a:gs pos="32001">
                  <a:srgbClr val="7D8496"/>
                </a:gs>
                <a:gs pos="47000">
                  <a:srgbClr val="E6E6E6"/>
                </a:gs>
                <a:gs pos="85001">
                  <a:srgbClr val="7D8496"/>
                </a:gs>
                <a:gs pos="100000">
                  <a:srgbClr val="E6E6E6"/>
                </a:gs>
              </a:gsLst>
              <a:lin ang="5400000" scaled="0"/>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a:endCxn id="131" idx="2"/>
          </p:cNvCxnSpPr>
          <p:nvPr/>
        </p:nvCxnSpPr>
        <p:spPr>
          <a:xfrm>
            <a:off x="5869743" y="1566823"/>
            <a:ext cx="1159198" cy="819092"/>
          </a:xfrm>
          <a:prstGeom prst="line">
            <a:avLst/>
          </a:prstGeom>
          <a:ln w="63500">
            <a:gradFill>
              <a:gsLst>
                <a:gs pos="0">
                  <a:srgbClr val="FFFFFF"/>
                </a:gs>
                <a:gs pos="7001">
                  <a:srgbClr val="E6E6E6"/>
                </a:gs>
                <a:gs pos="32001">
                  <a:srgbClr val="7D8496"/>
                </a:gs>
                <a:gs pos="47000">
                  <a:srgbClr val="E6E6E6"/>
                </a:gs>
                <a:gs pos="85001">
                  <a:srgbClr val="7D8496"/>
                </a:gs>
                <a:gs pos="100000">
                  <a:srgbClr val="E6E6E6"/>
                </a:gs>
              </a:gsLst>
              <a:lin ang="5400000" scaled="0"/>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a:stCxn id="16447" idx="2"/>
          </p:cNvCxnSpPr>
          <p:nvPr/>
        </p:nvCxnSpPr>
        <p:spPr>
          <a:xfrm>
            <a:off x="5878970" y="1830025"/>
            <a:ext cx="229230" cy="987667"/>
          </a:xfrm>
          <a:prstGeom prst="line">
            <a:avLst/>
          </a:prstGeom>
          <a:ln w="63500">
            <a:gradFill>
              <a:gsLst>
                <a:gs pos="0">
                  <a:srgbClr val="FFFFFF"/>
                </a:gs>
                <a:gs pos="7001">
                  <a:srgbClr val="E6E6E6"/>
                </a:gs>
                <a:gs pos="32001">
                  <a:srgbClr val="7D8496"/>
                </a:gs>
                <a:gs pos="47000">
                  <a:srgbClr val="E6E6E6"/>
                </a:gs>
                <a:gs pos="85001">
                  <a:srgbClr val="7D8496"/>
                </a:gs>
                <a:gs pos="100000">
                  <a:srgbClr val="E6E6E6"/>
                </a:gs>
              </a:gsLst>
              <a:lin ang="5400000" scaled="0"/>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flipV="1">
            <a:off x="3473068" y="1751187"/>
            <a:ext cx="3044521" cy="2776734"/>
          </a:xfrm>
          <a:prstGeom prst="line">
            <a:avLst/>
          </a:prstGeom>
          <a:ln w="63500">
            <a:gradFill>
              <a:gsLst>
                <a:gs pos="0">
                  <a:srgbClr val="92D050"/>
                </a:gs>
                <a:gs pos="50000">
                  <a:schemeClr val="accent3">
                    <a:lumMod val="50000"/>
                  </a:schemeClr>
                </a:gs>
                <a:gs pos="100000">
                  <a:srgbClr val="156B13"/>
                </a:gs>
              </a:gsLst>
              <a:lin ang="5400000" scaled="0"/>
            </a:gra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6404" name="Group 74"/>
          <p:cNvGrpSpPr>
            <a:grpSpLocks/>
          </p:cNvGrpSpPr>
          <p:nvPr/>
        </p:nvGrpSpPr>
        <p:grpSpPr bwMode="auto">
          <a:xfrm>
            <a:off x="5845223" y="3935910"/>
            <a:ext cx="1325825" cy="1325824"/>
            <a:chOff x="2754312" y="2287587"/>
            <a:chExt cx="890588" cy="890588"/>
          </a:xfrm>
        </p:grpSpPr>
        <p:grpSp>
          <p:nvGrpSpPr>
            <p:cNvPr id="16486" name="Group 124"/>
            <p:cNvGrpSpPr>
              <a:grpSpLocks/>
            </p:cNvGrpSpPr>
            <p:nvPr/>
          </p:nvGrpSpPr>
          <p:grpSpPr bwMode="auto">
            <a:xfrm>
              <a:off x="2754312" y="2287587"/>
              <a:ext cx="890588" cy="890588"/>
              <a:chOff x="5257800" y="1447800"/>
              <a:chExt cx="1066800" cy="1066800"/>
            </a:xfrm>
          </p:grpSpPr>
          <p:sp>
            <p:nvSpPr>
              <p:cNvPr id="47" name="Oval 46"/>
              <p:cNvSpPr/>
              <p:nvPr/>
            </p:nvSpPr>
            <p:spPr>
              <a:xfrm>
                <a:off x="5257800" y="1447800"/>
                <a:ext cx="1066800" cy="1066800"/>
              </a:xfrm>
              <a:prstGeom prst="ellipse">
                <a:avLst/>
              </a:prstGeom>
              <a:gradFill flip="none" rotWithShape="1">
                <a:gsLst>
                  <a:gs pos="100000">
                    <a:srgbClr val="00680F"/>
                  </a:gs>
                  <a:gs pos="0">
                    <a:srgbClr val="00E223"/>
                  </a:gs>
                </a:gsLst>
                <a:path path="shape">
                  <a:fillToRect l="50000" t="50000" r="50000" b="50000"/>
                </a:path>
                <a:tileRect/>
              </a:gradFill>
              <a:ln w="3175" cmpd="sng">
                <a:solidFill>
                  <a:srgbClr val="00680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4" name="Ellipse 45"/>
              <p:cNvSpPr/>
              <p:nvPr/>
            </p:nvSpPr>
            <p:spPr bwMode="auto">
              <a:xfrm>
                <a:off x="5379666" y="1483422"/>
                <a:ext cx="830568" cy="618707"/>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sz="1200" kern="0" dirty="0">
                  <a:solidFill>
                    <a:sysClr val="window" lastClr="FFFFFF"/>
                  </a:solidFill>
                  <a:latin typeface="Calibri"/>
                  <a:ea typeface="ＭＳ Ｐゴシック" pitchFamily="-108" charset="-128"/>
                  <a:cs typeface="ＭＳ Ｐゴシック" pitchFamily="-108" charset="-128"/>
                </a:endParaRPr>
              </a:p>
            </p:txBody>
          </p:sp>
        </p:grpSp>
        <p:sp>
          <p:nvSpPr>
            <p:cNvPr id="16487" name="Rectangle 47"/>
            <p:cNvSpPr>
              <a:spLocks noChangeArrowheads="1"/>
            </p:cNvSpPr>
            <p:nvPr/>
          </p:nvSpPr>
          <p:spPr bwMode="auto">
            <a:xfrm>
              <a:off x="2792412" y="2356660"/>
              <a:ext cx="827088" cy="733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r>
                <a:rPr lang="en-US" sz="1300" b="1" dirty="0" smtClean="0">
                  <a:solidFill>
                    <a:schemeClr val="bg1"/>
                  </a:solidFill>
                  <a:latin typeface="Calibri" charset="0"/>
                </a:rPr>
                <a:t>Machine-assisted Presentation, Dissemination, Curation</a:t>
              </a:r>
              <a:endParaRPr lang="en-US" sz="1300" b="1" dirty="0">
                <a:solidFill>
                  <a:schemeClr val="bg1"/>
                </a:solidFill>
                <a:latin typeface="Calibri" charset="0"/>
              </a:endParaRPr>
            </a:p>
          </p:txBody>
        </p:sp>
      </p:grpSp>
      <p:grpSp>
        <p:nvGrpSpPr>
          <p:cNvPr id="16405" name="Group 100"/>
          <p:cNvGrpSpPr>
            <a:grpSpLocks/>
          </p:cNvGrpSpPr>
          <p:nvPr/>
        </p:nvGrpSpPr>
        <p:grpSpPr bwMode="auto">
          <a:xfrm>
            <a:off x="5004693" y="4976766"/>
            <a:ext cx="946628" cy="948742"/>
            <a:chOff x="2590800" y="685800"/>
            <a:chExt cx="890587" cy="890587"/>
          </a:xfrm>
        </p:grpSpPr>
        <p:grpSp>
          <p:nvGrpSpPr>
            <p:cNvPr id="16482" name="Group 116"/>
            <p:cNvGrpSpPr>
              <a:grpSpLocks/>
            </p:cNvGrpSpPr>
            <p:nvPr/>
          </p:nvGrpSpPr>
          <p:grpSpPr bwMode="auto">
            <a:xfrm>
              <a:off x="2590800" y="685800"/>
              <a:ext cx="890587" cy="890587"/>
              <a:chOff x="762000" y="3124200"/>
              <a:chExt cx="1066800" cy="1066800"/>
            </a:xfrm>
          </p:grpSpPr>
          <p:sp>
            <p:nvSpPr>
              <p:cNvPr id="82" name="Oval 81"/>
              <p:cNvSpPr/>
              <p:nvPr/>
            </p:nvSpPr>
            <p:spPr>
              <a:xfrm rot="799023">
                <a:off x="762000" y="3124200"/>
                <a:ext cx="1066800" cy="1066800"/>
              </a:xfrm>
              <a:prstGeom prst="ellipse">
                <a:avLst/>
              </a:prstGeom>
              <a:gradFill flip="none" rotWithShape="1">
                <a:gsLst>
                  <a:gs pos="100000">
                    <a:srgbClr val="00680F"/>
                  </a:gs>
                  <a:gs pos="0">
                    <a:srgbClr val="00E223"/>
                  </a:gs>
                </a:gsLst>
                <a:path path="shape">
                  <a:fillToRect l="50000" t="50000" r="50000" b="50000"/>
                </a:path>
                <a:tileRect/>
              </a:gradFill>
              <a:ln w="3175" cmpd="sng">
                <a:solidFill>
                  <a:srgbClr val="00680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84" name="Ellipse 45"/>
              <p:cNvSpPr/>
              <p:nvPr/>
            </p:nvSpPr>
            <p:spPr bwMode="auto">
              <a:xfrm>
                <a:off x="873920" y="3159840"/>
                <a:ext cx="831056" cy="617746"/>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sz="1200" kern="0" dirty="0">
                  <a:solidFill>
                    <a:sysClr val="window" lastClr="FFFFFF"/>
                  </a:solidFill>
                  <a:latin typeface="Calibri"/>
                  <a:ea typeface="ＭＳ Ｐゴシック" pitchFamily="-108" charset="-128"/>
                  <a:cs typeface="ＭＳ Ｐゴシック" pitchFamily="-108" charset="-128"/>
                </a:endParaRPr>
              </a:p>
            </p:txBody>
          </p:sp>
        </p:grpSp>
        <p:sp>
          <p:nvSpPr>
            <p:cNvPr id="16483" name="Rectangle 47"/>
            <p:cNvSpPr>
              <a:spLocks noChangeArrowheads="1"/>
            </p:cNvSpPr>
            <p:nvPr/>
          </p:nvSpPr>
          <p:spPr bwMode="auto">
            <a:xfrm>
              <a:off x="2616993" y="843833"/>
              <a:ext cx="838199" cy="56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r>
                <a:rPr lang="en-US" sz="1100" b="1" dirty="0" smtClean="0">
                  <a:latin typeface="Calibri" charset="0"/>
                </a:rPr>
                <a:t>Piped input to Dept. web sites</a:t>
              </a:r>
              <a:endParaRPr lang="en-US" sz="1100" b="1" dirty="0">
                <a:latin typeface="Calibri" charset="0"/>
              </a:endParaRPr>
            </a:p>
          </p:txBody>
        </p:sp>
      </p:grpSp>
      <p:grpSp>
        <p:nvGrpSpPr>
          <p:cNvPr id="16409" name="Group 119"/>
          <p:cNvGrpSpPr>
            <a:grpSpLocks/>
          </p:cNvGrpSpPr>
          <p:nvPr/>
        </p:nvGrpSpPr>
        <p:grpSpPr bwMode="auto">
          <a:xfrm>
            <a:off x="3124200" y="2673829"/>
            <a:ext cx="1295400" cy="1293813"/>
            <a:chOff x="5998661" y="3407861"/>
            <a:chExt cx="1066800" cy="1066800"/>
          </a:xfrm>
        </p:grpSpPr>
        <p:sp>
          <p:nvSpPr>
            <p:cNvPr id="138" name="Oval 137"/>
            <p:cNvSpPr/>
            <p:nvPr/>
          </p:nvSpPr>
          <p:spPr>
            <a:xfrm rot="9025272">
              <a:off x="5998661" y="3407861"/>
              <a:ext cx="1066800" cy="1066800"/>
            </a:xfrm>
            <a:prstGeom prst="ellipse">
              <a:avLst/>
            </a:prstGeom>
            <a:gradFill flip="none" rotWithShape="1">
              <a:gsLst>
                <a:gs pos="0">
                  <a:srgbClr val="00B0F0"/>
                </a:gs>
                <a:gs pos="100000">
                  <a:srgbClr val="2A5589"/>
                </a:gs>
              </a:gsLst>
              <a:path path="shape">
                <a:fillToRect l="50000" t="50000" r="50000" b="50000"/>
              </a:path>
              <a:tileRect/>
            </a:gradFill>
            <a:ln w="9525" cap="flat" cmpd="sng" algn="ctr">
              <a:solidFill>
                <a:srgbClr val="254872"/>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en-US" kern="0">
                <a:solidFill>
                  <a:sysClr val="window" lastClr="FFFFFF"/>
                </a:solidFill>
                <a:latin typeface="Calibri"/>
                <a:ea typeface="ＭＳ Ｐゴシック" pitchFamily="-108" charset="-128"/>
                <a:cs typeface="ＭＳ Ｐゴシック" pitchFamily="-108" charset="-128"/>
              </a:endParaRPr>
            </a:p>
          </p:txBody>
        </p:sp>
        <p:sp>
          <p:nvSpPr>
            <p:cNvPr id="139" name="Ellipse 45"/>
            <p:cNvSpPr/>
            <p:nvPr/>
          </p:nvSpPr>
          <p:spPr bwMode="auto">
            <a:xfrm>
              <a:off x="6115016" y="3482472"/>
              <a:ext cx="828862" cy="616518"/>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108" charset="-128"/>
                <a:cs typeface="ＭＳ Ｐゴシック" pitchFamily="-108" charset="-128"/>
              </a:endParaRPr>
            </a:p>
          </p:txBody>
        </p:sp>
      </p:grpSp>
      <p:sp>
        <p:nvSpPr>
          <p:cNvPr id="16410" name="Rectangle 47"/>
          <p:cNvSpPr>
            <a:spLocks noChangeArrowheads="1"/>
          </p:cNvSpPr>
          <p:nvPr/>
        </p:nvSpPr>
        <p:spPr bwMode="auto">
          <a:xfrm>
            <a:off x="3171825" y="2883810"/>
            <a:ext cx="12001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r>
              <a:rPr lang="en-US" sz="1400" b="1" dirty="0" smtClean="0">
                <a:solidFill>
                  <a:schemeClr val="bg1"/>
                </a:solidFill>
                <a:latin typeface="Calibri" charset="0"/>
              </a:rPr>
              <a:t>Machine-generated Context</a:t>
            </a:r>
            <a:endParaRPr lang="en-US" sz="1400" b="1" i="1" dirty="0">
              <a:solidFill>
                <a:schemeClr val="bg1"/>
              </a:solidFill>
              <a:latin typeface="Calibri" charset="0"/>
            </a:endParaRPr>
          </a:p>
        </p:txBody>
      </p:sp>
      <p:cxnSp>
        <p:nvCxnSpPr>
          <p:cNvPr id="91" name="Straight Connector 90"/>
          <p:cNvCxnSpPr>
            <a:endCxn id="16451" idx="2"/>
          </p:cNvCxnSpPr>
          <p:nvPr/>
        </p:nvCxnSpPr>
        <p:spPr>
          <a:xfrm flipH="1">
            <a:off x="4955875" y="1596348"/>
            <a:ext cx="855732" cy="833785"/>
          </a:xfrm>
          <a:prstGeom prst="line">
            <a:avLst/>
          </a:prstGeom>
          <a:ln w="63500">
            <a:gradFill flip="none" rotWithShape="1">
              <a:gsLst>
                <a:gs pos="0">
                  <a:srgbClr val="FFFFFF"/>
                </a:gs>
                <a:gs pos="7001">
                  <a:srgbClr val="E6E6E6"/>
                </a:gs>
                <a:gs pos="32001">
                  <a:srgbClr val="7D8496"/>
                </a:gs>
                <a:gs pos="47000">
                  <a:srgbClr val="E6E6E6"/>
                </a:gs>
                <a:gs pos="85001">
                  <a:srgbClr val="7D8496"/>
                </a:gs>
                <a:gs pos="100000">
                  <a:srgbClr val="E6E6E6"/>
                </a:gs>
              </a:gsLst>
              <a:path path="circle">
                <a:fillToRect l="100000" t="100000"/>
              </a:path>
              <a:tileRect r="-100000" b="-100000"/>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endCxn id="111" idx="6"/>
          </p:cNvCxnSpPr>
          <p:nvPr/>
        </p:nvCxnSpPr>
        <p:spPr>
          <a:xfrm flipH="1">
            <a:off x="4018984" y="1403521"/>
            <a:ext cx="883170" cy="81954"/>
          </a:xfrm>
          <a:prstGeom prst="line">
            <a:avLst/>
          </a:prstGeom>
          <a:ln w="19050">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6416" name="Group 96"/>
          <p:cNvGrpSpPr>
            <a:grpSpLocks/>
          </p:cNvGrpSpPr>
          <p:nvPr/>
        </p:nvGrpSpPr>
        <p:grpSpPr bwMode="auto">
          <a:xfrm>
            <a:off x="4480079" y="1864909"/>
            <a:ext cx="951591" cy="940842"/>
            <a:chOff x="8244408" y="203200"/>
            <a:chExt cx="899592" cy="889000"/>
          </a:xfrm>
        </p:grpSpPr>
        <p:grpSp>
          <p:nvGrpSpPr>
            <p:cNvPr id="16450" name="Group 130"/>
            <p:cNvGrpSpPr>
              <a:grpSpLocks/>
            </p:cNvGrpSpPr>
            <p:nvPr/>
          </p:nvGrpSpPr>
          <p:grpSpPr bwMode="auto">
            <a:xfrm>
              <a:off x="8253412" y="203200"/>
              <a:ext cx="890588" cy="889000"/>
              <a:chOff x="3124200" y="228600"/>
              <a:chExt cx="1066800" cy="1066800"/>
            </a:xfrm>
          </p:grpSpPr>
          <p:sp>
            <p:nvSpPr>
              <p:cNvPr id="101" name="Oval 100"/>
              <p:cNvSpPr/>
              <p:nvPr/>
            </p:nvSpPr>
            <p:spPr>
              <a:xfrm>
                <a:off x="3124200" y="228600"/>
                <a:ext cx="1066800" cy="1066800"/>
              </a:xfrm>
              <a:prstGeom prst="ellipse">
                <a:avLst/>
              </a:prstGeom>
              <a:gradFill flip="none" rotWithShape="1">
                <a:gsLst>
                  <a:gs pos="100000">
                    <a:schemeClr val="tx1">
                      <a:lumMod val="75000"/>
                      <a:lumOff val="25000"/>
                    </a:schemeClr>
                  </a:gs>
                  <a:gs pos="0">
                    <a:schemeClr val="bg1">
                      <a:lumMod val="75000"/>
                    </a:schemeClr>
                  </a:gs>
                </a:gsLst>
                <a:path path="shape">
                  <a:fillToRect l="50000" t="50000" r="50000" b="50000"/>
                </a:path>
                <a:tileRect/>
              </a:gradFill>
              <a:ln w="3175" cmpd="sng">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 name="Ellipse 45"/>
              <p:cNvSpPr/>
              <p:nvPr/>
            </p:nvSpPr>
            <p:spPr bwMode="auto">
              <a:xfrm>
                <a:off x="3246278" y="295275"/>
                <a:ext cx="830967" cy="619522"/>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108" charset="-128"/>
                  <a:cs typeface="ＭＳ Ｐゴシック" pitchFamily="-108" charset="-128"/>
                </a:endParaRPr>
              </a:p>
            </p:txBody>
          </p:sp>
        </p:grpSp>
        <p:sp>
          <p:nvSpPr>
            <p:cNvPr id="16451" name="Rectangle 47"/>
            <p:cNvSpPr>
              <a:spLocks noChangeArrowheads="1"/>
            </p:cNvSpPr>
            <p:nvPr/>
          </p:nvSpPr>
          <p:spPr bwMode="auto">
            <a:xfrm>
              <a:off x="8244408" y="330135"/>
              <a:ext cx="899592" cy="40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57200"/>
              <a:r>
                <a:rPr lang="en-US" sz="1100" b="1" dirty="0" smtClean="0">
                  <a:latin typeface="Calibri" charset="0"/>
                </a:rPr>
                <a:t>Summary Content</a:t>
              </a:r>
              <a:endParaRPr lang="en-US" sz="1100" b="1" i="1" dirty="0">
                <a:latin typeface="Calibri" charset="0"/>
              </a:endParaRPr>
            </a:p>
          </p:txBody>
        </p:sp>
      </p:grpSp>
      <p:grpSp>
        <p:nvGrpSpPr>
          <p:cNvPr id="16417" name="Group 107"/>
          <p:cNvGrpSpPr>
            <a:grpSpLocks/>
          </p:cNvGrpSpPr>
          <p:nvPr/>
        </p:nvGrpSpPr>
        <p:grpSpPr bwMode="auto">
          <a:xfrm>
            <a:off x="5222589" y="879999"/>
            <a:ext cx="1294309" cy="1294309"/>
            <a:chOff x="7554912" y="1219200"/>
            <a:chExt cx="890588" cy="890588"/>
          </a:xfrm>
        </p:grpSpPr>
        <p:grpSp>
          <p:nvGrpSpPr>
            <p:cNvPr id="16446" name="Group 129"/>
            <p:cNvGrpSpPr>
              <a:grpSpLocks/>
            </p:cNvGrpSpPr>
            <p:nvPr/>
          </p:nvGrpSpPr>
          <p:grpSpPr bwMode="auto">
            <a:xfrm>
              <a:off x="7554912" y="1219200"/>
              <a:ext cx="890588" cy="890588"/>
              <a:chOff x="2286000" y="1447800"/>
              <a:chExt cx="1066800" cy="1066800"/>
            </a:xfrm>
          </p:grpSpPr>
          <p:sp>
            <p:nvSpPr>
              <p:cNvPr id="113" name="Oval 112"/>
              <p:cNvSpPr/>
              <p:nvPr/>
            </p:nvSpPr>
            <p:spPr>
              <a:xfrm>
                <a:off x="2286000" y="1447800"/>
                <a:ext cx="1066800" cy="1066800"/>
              </a:xfrm>
              <a:prstGeom prst="ellipse">
                <a:avLst/>
              </a:prstGeom>
              <a:gradFill flip="none" rotWithShape="1">
                <a:gsLst>
                  <a:gs pos="0">
                    <a:schemeClr val="bg1">
                      <a:lumMod val="75000"/>
                    </a:schemeClr>
                  </a:gs>
                  <a:gs pos="100000">
                    <a:schemeClr val="tx1">
                      <a:lumMod val="75000"/>
                      <a:lumOff val="25000"/>
                    </a:schemeClr>
                  </a:gs>
                </a:gsLst>
                <a:path path="shape">
                  <a:fillToRect l="50000" t="50000" r="50000" b="50000"/>
                </a:path>
                <a:tileRect/>
              </a:gradFill>
              <a:ln w="3175" cmpd="sng">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4" name="Ellipse 45"/>
              <p:cNvSpPr/>
              <p:nvPr/>
            </p:nvSpPr>
            <p:spPr bwMode="auto">
              <a:xfrm>
                <a:off x="2398713" y="1500430"/>
                <a:ext cx="830262" cy="617538"/>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kern="0" dirty="0">
                  <a:solidFill>
                    <a:srgbClr val="FFFFFF"/>
                  </a:solidFill>
                  <a:latin typeface="Calibri"/>
                  <a:ea typeface="ＭＳ Ｐゴシック" pitchFamily="-108" charset="-128"/>
                  <a:cs typeface="ＭＳ Ｐゴシック" pitchFamily="-108" charset="-128"/>
                </a:endParaRPr>
              </a:p>
            </p:txBody>
          </p:sp>
        </p:grpSp>
        <p:sp>
          <p:nvSpPr>
            <p:cNvPr id="16447" name="Rectangle 47"/>
            <p:cNvSpPr>
              <a:spLocks noChangeArrowheads="1"/>
            </p:cNvSpPr>
            <p:nvPr/>
          </p:nvSpPr>
          <p:spPr bwMode="auto">
            <a:xfrm>
              <a:off x="7593010" y="1312442"/>
              <a:ext cx="827088" cy="560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r>
                <a:rPr lang="en-US" sz="1400" b="1" dirty="0" smtClean="0">
                  <a:solidFill>
                    <a:schemeClr val="bg1"/>
                  </a:solidFill>
                  <a:latin typeface="Calibri" charset="0"/>
                </a:rPr>
                <a:t>Machine-assisted Summaries</a:t>
              </a:r>
              <a:endParaRPr lang="en-US" sz="1400" b="1" i="1" dirty="0">
                <a:solidFill>
                  <a:schemeClr val="bg1"/>
                </a:solidFill>
                <a:latin typeface="Calibri" charset="0"/>
              </a:endParaRPr>
            </a:p>
          </p:txBody>
        </p:sp>
      </p:grpSp>
      <p:sp>
        <p:nvSpPr>
          <p:cNvPr id="110" name="Rectangle 109"/>
          <p:cNvSpPr/>
          <p:nvPr/>
        </p:nvSpPr>
        <p:spPr>
          <a:xfrm>
            <a:off x="377975" y="304800"/>
            <a:ext cx="8610600" cy="461665"/>
          </a:xfrm>
          <a:prstGeom prst="rect">
            <a:avLst/>
          </a:prstGeom>
          <a:effectLst>
            <a:reflection blurRad="6350" stA="52000" endA="300" endPos="35000" dir="5400000" sy="-100000" algn="bl" rotWithShape="0"/>
          </a:effectLst>
        </p:spPr>
        <p:txBody>
          <a:bodyPr wrap="square">
            <a:spAutoFit/>
          </a:bodyPr>
          <a:lstStyle/>
          <a:p>
            <a:r>
              <a:rPr lang="en-US" sz="2400" b="1" cap="small" dirty="0" smtClean="0"/>
              <a:t>Future IT for Humanities Advocacy &amp; Public Engagement</a:t>
            </a:r>
            <a:endParaRPr lang="en-US" sz="1200" b="1" cap="small" dirty="0"/>
          </a:p>
        </p:txBody>
      </p:sp>
      <p:cxnSp>
        <p:nvCxnSpPr>
          <p:cNvPr id="117" name="Straight Connector 116"/>
          <p:cNvCxnSpPr/>
          <p:nvPr/>
        </p:nvCxnSpPr>
        <p:spPr>
          <a:xfrm>
            <a:off x="457200" y="779055"/>
            <a:ext cx="7924800" cy="0"/>
          </a:xfrm>
          <a:prstGeom prst="line">
            <a:avLst/>
          </a:prstGeom>
          <a:ln w="15875">
            <a:solidFill>
              <a:schemeClr val="tx1">
                <a:lumMod val="65000"/>
                <a:lumOff val="35000"/>
              </a:schemeClr>
            </a:solidFill>
          </a:ln>
          <a:effectLst/>
        </p:spPr>
        <p:style>
          <a:lnRef idx="1">
            <a:schemeClr val="accent1"/>
          </a:lnRef>
          <a:fillRef idx="0">
            <a:schemeClr val="accent1"/>
          </a:fillRef>
          <a:effectRef idx="0">
            <a:schemeClr val="accent1"/>
          </a:effectRef>
          <a:fontRef idx="minor">
            <a:schemeClr val="tx1"/>
          </a:fontRef>
        </p:style>
      </p:cxnSp>
      <p:pic>
        <p:nvPicPr>
          <p:cNvPr id="1026" name="Picture 2" descr="http://fc02.deviantart.net/fs9/i/2006/142/8/a/Blank_Notebook_Page_Scan_by_DragonImagi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975" y="1075123"/>
            <a:ext cx="2457909" cy="319878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0367" y="1316725"/>
            <a:ext cx="2309136"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u="sng" dirty="0" smtClean="0">
                <a:latin typeface="Times New Roman" pitchFamily="18" charset="0"/>
                <a:cs typeface="Times New Roman" pitchFamily="18" charset="0"/>
              </a:rPr>
              <a:t>Normal Scholarly Work</a:t>
            </a:r>
            <a:endParaRPr lang="en-US" sz="1400" b="1" u="sng" dirty="0">
              <a:latin typeface="Times New Roman" pitchFamily="18" charset="0"/>
              <a:cs typeface="Times New Roman" pitchFamily="18" charset="0"/>
            </a:endParaRPr>
          </a:p>
        </p:txBody>
      </p:sp>
      <p:sp>
        <p:nvSpPr>
          <p:cNvPr id="118" name="TextBox 117"/>
          <p:cNvSpPr txBox="1"/>
          <p:nvPr/>
        </p:nvSpPr>
        <p:spPr>
          <a:xfrm>
            <a:off x="654690" y="2660489"/>
            <a:ext cx="2381110"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u="sng" dirty="0" smtClean="0">
                <a:latin typeface="Times New Roman" pitchFamily="18" charset="0"/>
                <a:cs typeface="Times New Roman" pitchFamily="18" charset="0"/>
              </a:rPr>
              <a:t>Normal IT in Workflow</a:t>
            </a:r>
            <a:endParaRPr lang="en-US" sz="1400" b="1" u="sng" dirty="0">
              <a:latin typeface="Times New Roman" pitchFamily="18" charset="0"/>
              <a:cs typeface="Times New Roman" pitchFamily="18" charset="0"/>
            </a:endParaRPr>
          </a:p>
        </p:txBody>
      </p:sp>
      <p:grpSp>
        <p:nvGrpSpPr>
          <p:cNvPr id="125" name="Group 96"/>
          <p:cNvGrpSpPr>
            <a:grpSpLocks/>
          </p:cNvGrpSpPr>
          <p:nvPr/>
        </p:nvGrpSpPr>
        <p:grpSpPr bwMode="auto">
          <a:xfrm>
            <a:off x="6921137" y="2053924"/>
            <a:ext cx="969279" cy="940842"/>
            <a:chOff x="8253412" y="203200"/>
            <a:chExt cx="916313" cy="889000"/>
          </a:xfrm>
        </p:grpSpPr>
        <p:grpSp>
          <p:nvGrpSpPr>
            <p:cNvPr id="126" name="Group 130"/>
            <p:cNvGrpSpPr>
              <a:grpSpLocks/>
            </p:cNvGrpSpPr>
            <p:nvPr/>
          </p:nvGrpSpPr>
          <p:grpSpPr bwMode="auto">
            <a:xfrm>
              <a:off x="8253412" y="203200"/>
              <a:ext cx="890588" cy="889000"/>
              <a:chOff x="3124200" y="228600"/>
              <a:chExt cx="1066800" cy="1066800"/>
            </a:xfrm>
          </p:grpSpPr>
          <p:sp>
            <p:nvSpPr>
              <p:cNvPr id="130" name="Oval 129"/>
              <p:cNvSpPr/>
              <p:nvPr/>
            </p:nvSpPr>
            <p:spPr>
              <a:xfrm>
                <a:off x="3124200" y="228600"/>
                <a:ext cx="1066800" cy="1066800"/>
              </a:xfrm>
              <a:prstGeom prst="ellipse">
                <a:avLst/>
              </a:prstGeom>
              <a:gradFill flip="none" rotWithShape="1">
                <a:gsLst>
                  <a:gs pos="100000">
                    <a:schemeClr val="tx1">
                      <a:lumMod val="75000"/>
                      <a:lumOff val="25000"/>
                    </a:schemeClr>
                  </a:gs>
                  <a:gs pos="0">
                    <a:schemeClr val="bg1">
                      <a:lumMod val="75000"/>
                    </a:schemeClr>
                  </a:gs>
                </a:gsLst>
                <a:path path="shape">
                  <a:fillToRect l="50000" t="50000" r="50000" b="50000"/>
                </a:path>
                <a:tileRect/>
              </a:gradFill>
              <a:ln w="3175" cmpd="sng">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1" name="Ellipse 45"/>
              <p:cNvSpPr/>
              <p:nvPr/>
            </p:nvSpPr>
            <p:spPr bwMode="auto">
              <a:xfrm>
                <a:off x="3246278" y="295275"/>
                <a:ext cx="830967" cy="619522"/>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108" charset="-128"/>
                  <a:cs typeface="ＭＳ Ｐゴシック" pitchFamily="-108" charset="-128"/>
                </a:endParaRPr>
              </a:p>
            </p:txBody>
          </p:sp>
        </p:grpSp>
        <p:sp>
          <p:nvSpPr>
            <p:cNvPr id="129" name="Rectangle 47"/>
            <p:cNvSpPr>
              <a:spLocks noChangeArrowheads="1"/>
            </p:cNvSpPr>
            <p:nvPr/>
          </p:nvSpPr>
          <p:spPr bwMode="auto">
            <a:xfrm>
              <a:off x="8270133" y="257557"/>
              <a:ext cx="899592" cy="567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57200"/>
              <a:r>
                <a:rPr lang="en-US" sz="1100" b="1" dirty="0" smtClean="0">
                  <a:latin typeface="Calibri" charset="0"/>
                </a:rPr>
                <a:t>Auto-generated Tweets</a:t>
              </a:r>
              <a:endParaRPr lang="en-US" sz="1100" b="1" i="1" dirty="0">
                <a:latin typeface="Calibri" charset="0"/>
              </a:endParaRPr>
            </a:p>
          </p:txBody>
        </p:sp>
      </p:grpSp>
      <p:grpSp>
        <p:nvGrpSpPr>
          <p:cNvPr id="132" name="Group 96"/>
          <p:cNvGrpSpPr>
            <a:grpSpLocks/>
          </p:cNvGrpSpPr>
          <p:nvPr/>
        </p:nvGrpSpPr>
        <p:grpSpPr bwMode="auto">
          <a:xfrm>
            <a:off x="5703164" y="2449753"/>
            <a:ext cx="951591" cy="940842"/>
            <a:chOff x="8252808" y="203200"/>
            <a:chExt cx="899592" cy="889000"/>
          </a:xfrm>
        </p:grpSpPr>
        <p:grpSp>
          <p:nvGrpSpPr>
            <p:cNvPr id="135" name="Group 130"/>
            <p:cNvGrpSpPr>
              <a:grpSpLocks/>
            </p:cNvGrpSpPr>
            <p:nvPr/>
          </p:nvGrpSpPr>
          <p:grpSpPr bwMode="auto">
            <a:xfrm>
              <a:off x="8253412" y="203200"/>
              <a:ext cx="890588" cy="889000"/>
              <a:chOff x="3124200" y="228600"/>
              <a:chExt cx="1066800" cy="1066800"/>
            </a:xfrm>
          </p:grpSpPr>
          <p:sp>
            <p:nvSpPr>
              <p:cNvPr id="137" name="Oval 136"/>
              <p:cNvSpPr/>
              <p:nvPr/>
            </p:nvSpPr>
            <p:spPr>
              <a:xfrm>
                <a:off x="3124200" y="228600"/>
                <a:ext cx="1066800" cy="1066800"/>
              </a:xfrm>
              <a:prstGeom prst="ellipse">
                <a:avLst/>
              </a:prstGeom>
              <a:gradFill flip="none" rotWithShape="1">
                <a:gsLst>
                  <a:gs pos="100000">
                    <a:schemeClr val="tx1">
                      <a:lumMod val="75000"/>
                      <a:lumOff val="25000"/>
                    </a:schemeClr>
                  </a:gs>
                  <a:gs pos="0">
                    <a:schemeClr val="bg1">
                      <a:lumMod val="75000"/>
                    </a:schemeClr>
                  </a:gs>
                </a:gsLst>
                <a:path path="shape">
                  <a:fillToRect l="50000" t="50000" r="50000" b="50000"/>
                </a:path>
                <a:tileRect/>
              </a:gradFill>
              <a:ln w="3175" cmpd="sng">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0" name="Ellipse 45"/>
              <p:cNvSpPr/>
              <p:nvPr/>
            </p:nvSpPr>
            <p:spPr bwMode="auto">
              <a:xfrm>
                <a:off x="3246278" y="295275"/>
                <a:ext cx="830967" cy="619522"/>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108" charset="-128"/>
                  <a:cs typeface="ＭＳ Ｐゴシック" pitchFamily="-108" charset="-128"/>
                </a:endParaRPr>
              </a:p>
            </p:txBody>
          </p:sp>
        </p:grpSp>
        <p:sp>
          <p:nvSpPr>
            <p:cNvPr id="136" name="Rectangle 47"/>
            <p:cNvSpPr>
              <a:spLocks noChangeArrowheads="1"/>
            </p:cNvSpPr>
            <p:nvPr/>
          </p:nvSpPr>
          <p:spPr bwMode="auto">
            <a:xfrm>
              <a:off x="8252808" y="221268"/>
              <a:ext cx="899592" cy="72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57200"/>
              <a:r>
                <a:rPr lang="en-US" sz="1100" b="1" dirty="0" smtClean="0">
                  <a:latin typeface="Calibri" charset="0"/>
                </a:rPr>
                <a:t>Auto-generated material for blogs</a:t>
              </a:r>
              <a:endParaRPr lang="en-US" sz="1100" b="1" i="1" dirty="0">
                <a:latin typeface="Calibri" charset="0"/>
              </a:endParaRPr>
            </a:p>
          </p:txBody>
        </p:sp>
      </p:grpSp>
      <p:grpSp>
        <p:nvGrpSpPr>
          <p:cNvPr id="142" name="Group 96"/>
          <p:cNvGrpSpPr>
            <a:grpSpLocks/>
          </p:cNvGrpSpPr>
          <p:nvPr/>
        </p:nvGrpSpPr>
        <p:grpSpPr bwMode="auto">
          <a:xfrm>
            <a:off x="7030939" y="798338"/>
            <a:ext cx="976485" cy="940842"/>
            <a:chOff x="8253412" y="203200"/>
            <a:chExt cx="923126" cy="889000"/>
          </a:xfrm>
        </p:grpSpPr>
        <p:grpSp>
          <p:nvGrpSpPr>
            <p:cNvPr id="143" name="Group 130"/>
            <p:cNvGrpSpPr>
              <a:grpSpLocks/>
            </p:cNvGrpSpPr>
            <p:nvPr/>
          </p:nvGrpSpPr>
          <p:grpSpPr bwMode="auto">
            <a:xfrm>
              <a:off x="8253412" y="203200"/>
              <a:ext cx="890588" cy="889000"/>
              <a:chOff x="3124200" y="228600"/>
              <a:chExt cx="1066800" cy="1066800"/>
            </a:xfrm>
          </p:grpSpPr>
          <p:sp>
            <p:nvSpPr>
              <p:cNvPr id="146" name="Oval 145"/>
              <p:cNvSpPr/>
              <p:nvPr/>
            </p:nvSpPr>
            <p:spPr>
              <a:xfrm>
                <a:off x="3124200" y="228600"/>
                <a:ext cx="1066800" cy="1066800"/>
              </a:xfrm>
              <a:prstGeom prst="ellipse">
                <a:avLst/>
              </a:prstGeom>
              <a:gradFill flip="none" rotWithShape="1">
                <a:gsLst>
                  <a:gs pos="100000">
                    <a:schemeClr val="tx1">
                      <a:lumMod val="75000"/>
                      <a:lumOff val="25000"/>
                    </a:schemeClr>
                  </a:gs>
                  <a:gs pos="0">
                    <a:schemeClr val="bg1">
                      <a:lumMod val="75000"/>
                    </a:schemeClr>
                  </a:gs>
                </a:gsLst>
                <a:path path="shape">
                  <a:fillToRect l="50000" t="50000" r="50000" b="50000"/>
                </a:path>
                <a:tileRect/>
              </a:gradFill>
              <a:ln w="3175" cmpd="sng">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7" name="Ellipse 45"/>
              <p:cNvSpPr/>
              <p:nvPr/>
            </p:nvSpPr>
            <p:spPr bwMode="auto">
              <a:xfrm>
                <a:off x="3246278" y="295275"/>
                <a:ext cx="830967" cy="619522"/>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108" charset="-128"/>
                  <a:cs typeface="ＭＳ Ｐゴシック" pitchFamily="-108" charset="-128"/>
                </a:endParaRPr>
              </a:p>
            </p:txBody>
          </p:sp>
        </p:grpSp>
        <p:sp>
          <p:nvSpPr>
            <p:cNvPr id="145" name="Rectangle 47"/>
            <p:cNvSpPr>
              <a:spLocks noChangeArrowheads="1"/>
            </p:cNvSpPr>
            <p:nvPr/>
          </p:nvSpPr>
          <p:spPr bwMode="auto">
            <a:xfrm>
              <a:off x="8276946" y="328869"/>
              <a:ext cx="899592" cy="72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57200"/>
              <a:r>
                <a:rPr lang="en-US" sz="1100" b="1" dirty="0" smtClean="0">
                  <a:latin typeface="Calibri" charset="0"/>
                </a:rPr>
                <a:t>Matching extracts to Wikipedia “stubs”</a:t>
              </a:r>
              <a:endParaRPr lang="en-US" sz="1100" b="1" i="1" dirty="0">
                <a:latin typeface="Calibri" charset="0"/>
              </a:endParaRPr>
            </a:p>
          </p:txBody>
        </p:sp>
      </p:grpSp>
      <p:grpSp>
        <p:nvGrpSpPr>
          <p:cNvPr id="184" name="Group 106"/>
          <p:cNvGrpSpPr>
            <a:grpSpLocks/>
          </p:cNvGrpSpPr>
          <p:nvPr/>
        </p:nvGrpSpPr>
        <p:grpSpPr bwMode="auto">
          <a:xfrm>
            <a:off x="2186833" y="3938143"/>
            <a:ext cx="954088" cy="903098"/>
            <a:chOff x="5638800" y="3733664"/>
            <a:chExt cx="1219200" cy="1217028"/>
          </a:xfrm>
        </p:grpSpPr>
        <p:grpSp>
          <p:nvGrpSpPr>
            <p:cNvPr id="185" name="Group 119"/>
            <p:cNvGrpSpPr>
              <a:grpSpLocks/>
            </p:cNvGrpSpPr>
            <p:nvPr/>
          </p:nvGrpSpPr>
          <p:grpSpPr bwMode="auto">
            <a:xfrm>
              <a:off x="5638800" y="3733664"/>
              <a:ext cx="1219200" cy="1217028"/>
              <a:chOff x="5998661" y="3407861"/>
              <a:chExt cx="1066800" cy="1066800"/>
            </a:xfrm>
          </p:grpSpPr>
          <p:sp>
            <p:nvSpPr>
              <p:cNvPr id="187" name="Oval 186"/>
              <p:cNvSpPr/>
              <p:nvPr/>
            </p:nvSpPr>
            <p:spPr>
              <a:xfrm rot="9025272">
                <a:off x="5998661" y="3407861"/>
                <a:ext cx="1066800" cy="1066800"/>
              </a:xfrm>
              <a:prstGeom prst="ellipse">
                <a:avLst/>
              </a:prstGeom>
              <a:gradFill flip="none" rotWithShape="1">
                <a:gsLst>
                  <a:gs pos="0">
                    <a:srgbClr val="00B0F0"/>
                  </a:gs>
                  <a:gs pos="100000">
                    <a:srgbClr val="2A5589"/>
                  </a:gs>
                </a:gsLst>
                <a:path path="shape">
                  <a:fillToRect l="50000" t="50000" r="50000" b="50000"/>
                </a:path>
                <a:tileRect/>
              </a:gradFill>
              <a:ln w="9525" cap="flat" cmpd="sng" algn="ctr">
                <a:solidFill>
                  <a:srgbClr val="254872"/>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en-US" kern="0">
                  <a:solidFill>
                    <a:sysClr val="window" lastClr="FFFFFF"/>
                  </a:solidFill>
                  <a:latin typeface="Calibri"/>
                  <a:ea typeface="ＭＳ Ｐゴシック" pitchFamily="-108" charset="-128"/>
                  <a:cs typeface="ＭＳ Ｐゴシック" pitchFamily="-108" charset="-128"/>
                </a:endParaRPr>
              </a:p>
            </p:txBody>
          </p:sp>
          <p:sp>
            <p:nvSpPr>
              <p:cNvPr id="188" name="Ellipse 45"/>
              <p:cNvSpPr/>
              <p:nvPr/>
            </p:nvSpPr>
            <p:spPr bwMode="auto">
              <a:xfrm>
                <a:off x="6114460" y="3487690"/>
                <a:ext cx="829412" cy="616856"/>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108" charset="-128"/>
                  <a:cs typeface="ＭＳ Ｐゴシック" pitchFamily="-108" charset="-128"/>
                </a:endParaRPr>
              </a:p>
            </p:txBody>
          </p:sp>
        </p:grpSp>
        <p:sp>
          <p:nvSpPr>
            <p:cNvPr id="186" name="Rectangle 47"/>
            <p:cNvSpPr>
              <a:spLocks noChangeArrowheads="1"/>
            </p:cNvSpPr>
            <p:nvPr/>
          </p:nvSpPr>
          <p:spPr bwMode="auto">
            <a:xfrm>
              <a:off x="5683352" y="3829973"/>
              <a:ext cx="1130097" cy="95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r>
                <a:rPr lang="en-US" sz="1000" b="1" dirty="0" smtClean="0">
                  <a:latin typeface="Calibri" charset="0"/>
                </a:rPr>
                <a:t>Links to related material in databases</a:t>
              </a:r>
              <a:endParaRPr lang="en-US" sz="1000" b="1" i="1" dirty="0">
                <a:latin typeface="Calibri" charset="0"/>
              </a:endParaRPr>
            </a:p>
          </p:txBody>
        </p:sp>
      </p:grpSp>
      <p:grpSp>
        <p:nvGrpSpPr>
          <p:cNvPr id="189" name="Group 106"/>
          <p:cNvGrpSpPr>
            <a:grpSpLocks/>
          </p:cNvGrpSpPr>
          <p:nvPr/>
        </p:nvGrpSpPr>
        <p:grpSpPr bwMode="auto">
          <a:xfrm>
            <a:off x="3343040" y="4369343"/>
            <a:ext cx="954088" cy="903097"/>
            <a:chOff x="5638800" y="3733664"/>
            <a:chExt cx="1219200" cy="1217028"/>
          </a:xfrm>
        </p:grpSpPr>
        <p:grpSp>
          <p:nvGrpSpPr>
            <p:cNvPr id="190" name="Group 119"/>
            <p:cNvGrpSpPr>
              <a:grpSpLocks/>
            </p:cNvGrpSpPr>
            <p:nvPr/>
          </p:nvGrpSpPr>
          <p:grpSpPr bwMode="auto">
            <a:xfrm>
              <a:off x="5638800" y="3733664"/>
              <a:ext cx="1219200" cy="1217028"/>
              <a:chOff x="5998661" y="3407861"/>
              <a:chExt cx="1066800" cy="1066800"/>
            </a:xfrm>
          </p:grpSpPr>
          <p:sp>
            <p:nvSpPr>
              <p:cNvPr id="192" name="Oval 191"/>
              <p:cNvSpPr/>
              <p:nvPr/>
            </p:nvSpPr>
            <p:spPr>
              <a:xfrm rot="9025272">
                <a:off x="5998661" y="3407861"/>
                <a:ext cx="1066800" cy="1066800"/>
              </a:xfrm>
              <a:prstGeom prst="ellipse">
                <a:avLst/>
              </a:prstGeom>
              <a:gradFill flip="none" rotWithShape="1">
                <a:gsLst>
                  <a:gs pos="0">
                    <a:srgbClr val="00B0F0"/>
                  </a:gs>
                  <a:gs pos="100000">
                    <a:srgbClr val="2A5589"/>
                  </a:gs>
                </a:gsLst>
                <a:path path="shape">
                  <a:fillToRect l="50000" t="50000" r="50000" b="50000"/>
                </a:path>
                <a:tileRect/>
              </a:gradFill>
              <a:ln w="9525" cap="flat" cmpd="sng" algn="ctr">
                <a:solidFill>
                  <a:srgbClr val="254872"/>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en-US" kern="0">
                  <a:solidFill>
                    <a:sysClr val="window" lastClr="FFFFFF"/>
                  </a:solidFill>
                  <a:latin typeface="Calibri"/>
                  <a:ea typeface="ＭＳ Ｐゴシック" pitchFamily="-108" charset="-128"/>
                  <a:cs typeface="ＭＳ Ｐゴシック" pitchFamily="-108" charset="-128"/>
                </a:endParaRPr>
              </a:p>
            </p:txBody>
          </p:sp>
          <p:sp>
            <p:nvSpPr>
              <p:cNvPr id="193" name="Ellipse 45"/>
              <p:cNvSpPr/>
              <p:nvPr/>
            </p:nvSpPr>
            <p:spPr bwMode="auto">
              <a:xfrm>
                <a:off x="6114460" y="3487690"/>
                <a:ext cx="829412" cy="616856"/>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108" charset="-128"/>
                  <a:cs typeface="ＭＳ Ｐゴシック" pitchFamily="-108" charset="-128"/>
                </a:endParaRPr>
              </a:p>
            </p:txBody>
          </p:sp>
        </p:grpSp>
        <p:sp>
          <p:nvSpPr>
            <p:cNvPr id="191" name="Rectangle 47"/>
            <p:cNvSpPr>
              <a:spLocks noChangeArrowheads="1"/>
            </p:cNvSpPr>
            <p:nvPr/>
          </p:nvSpPr>
          <p:spPr bwMode="auto">
            <a:xfrm>
              <a:off x="5702033" y="3771655"/>
              <a:ext cx="1130097" cy="105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r>
                <a:rPr lang="en-US" sz="900" b="1" dirty="0" smtClean="0">
                  <a:latin typeface="Calibri" charset="0"/>
                </a:rPr>
                <a:t>Links to related material via topic modeling</a:t>
              </a:r>
              <a:endParaRPr lang="en-US" sz="900" b="1" i="1" dirty="0">
                <a:latin typeface="Calibri" charset="0"/>
              </a:endParaRPr>
            </a:p>
          </p:txBody>
        </p:sp>
      </p:grpSp>
      <p:grpSp>
        <p:nvGrpSpPr>
          <p:cNvPr id="16401" name="Group 107"/>
          <p:cNvGrpSpPr>
            <a:grpSpLocks/>
          </p:cNvGrpSpPr>
          <p:nvPr/>
        </p:nvGrpSpPr>
        <p:grpSpPr bwMode="auto">
          <a:xfrm>
            <a:off x="2626734" y="920895"/>
            <a:ext cx="1559759" cy="1559759"/>
            <a:chOff x="1358725" y="1436221"/>
            <a:chExt cx="1671170" cy="1671170"/>
          </a:xfrm>
        </p:grpSpPr>
        <p:grpSp>
          <p:nvGrpSpPr>
            <p:cNvPr id="16498" name="Group 118"/>
            <p:cNvGrpSpPr>
              <a:grpSpLocks/>
            </p:cNvGrpSpPr>
            <p:nvPr/>
          </p:nvGrpSpPr>
          <p:grpSpPr bwMode="auto">
            <a:xfrm>
              <a:off x="1358725" y="1436221"/>
              <a:ext cx="1671170" cy="1671170"/>
              <a:chOff x="1456103" y="1736714"/>
              <a:chExt cx="1559759" cy="1559759"/>
            </a:xfrm>
          </p:grpSpPr>
          <p:sp>
            <p:nvSpPr>
              <p:cNvPr id="111" name="Ellipse 45"/>
              <p:cNvSpPr/>
              <p:nvPr/>
            </p:nvSpPr>
            <p:spPr bwMode="auto">
              <a:xfrm>
                <a:off x="1634434" y="1849846"/>
                <a:ext cx="1213919" cy="902896"/>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108" charset="-128"/>
                  <a:cs typeface="ＭＳ Ｐゴシック" pitchFamily="-108" charset="-128"/>
                </a:endParaRPr>
              </a:p>
            </p:txBody>
          </p:sp>
          <p:sp>
            <p:nvSpPr>
              <p:cNvPr id="46" name="Oval 45"/>
              <p:cNvSpPr/>
              <p:nvPr/>
            </p:nvSpPr>
            <p:spPr>
              <a:xfrm>
                <a:off x="1456103" y="1736714"/>
                <a:ext cx="1559759" cy="1559759"/>
              </a:xfrm>
              <a:prstGeom prst="ellipse">
                <a:avLst/>
              </a:prstGeom>
              <a:gradFill flip="none" rotWithShape="1">
                <a:gsLst>
                  <a:gs pos="0">
                    <a:srgbClr val="000082"/>
                  </a:gs>
                  <a:gs pos="30000">
                    <a:srgbClr val="66008F"/>
                  </a:gs>
                  <a:gs pos="64999">
                    <a:srgbClr val="BA0066"/>
                  </a:gs>
                  <a:gs pos="89999">
                    <a:srgbClr val="FF0000"/>
                  </a:gs>
                  <a:gs pos="100000">
                    <a:srgbClr val="FF8200"/>
                  </a:gs>
                </a:gsLst>
                <a:lin ang="5400000" scaled="0"/>
                <a:tileRect/>
              </a:gradFill>
              <a:ln w="9525" cap="flat" cmpd="sng" algn="ctr">
                <a:solidFill>
                  <a:srgbClr val="006C6D"/>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en-US" kern="0">
                  <a:solidFill>
                    <a:sysClr val="window" lastClr="FFFFFF"/>
                  </a:solidFill>
                  <a:latin typeface="Calibri"/>
                  <a:ea typeface="ＭＳ Ｐゴシック" pitchFamily="-108" charset="-128"/>
                  <a:cs typeface="ＭＳ Ｐゴシック" pitchFamily="-108" charset="-128"/>
                </a:endParaRPr>
              </a:p>
            </p:txBody>
          </p:sp>
        </p:grpSp>
        <p:sp>
          <p:nvSpPr>
            <p:cNvPr id="16499" name="Rectangle 47"/>
            <p:cNvSpPr>
              <a:spLocks noChangeArrowheads="1"/>
            </p:cNvSpPr>
            <p:nvPr/>
          </p:nvSpPr>
          <p:spPr bwMode="auto">
            <a:xfrm>
              <a:off x="1549794" y="1683110"/>
              <a:ext cx="1294832" cy="89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57200"/>
              <a:r>
                <a:rPr lang="en-US" sz="1600" b="1" dirty="0" smtClean="0">
                  <a:solidFill>
                    <a:schemeClr val="bg1"/>
                  </a:solidFill>
                  <a:latin typeface="Calibri" charset="0"/>
                </a:rPr>
                <a:t>Input from Normal Workflow</a:t>
              </a:r>
              <a:endParaRPr lang="en-US" sz="1600" b="1" i="1" dirty="0">
                <a:solidFill>
                  <a:schemeClr val="bg1"/>
                </a:solidFill>
                <a:latin typeface="Calibri" charset="0"/>
              </a:endParaRPr>
            </a:p>
          </p:txBody>
        </p:sp>
      </p:grpSp>
      <p:sp>
        <p:nvSpPr>
          <p:cNvPr id="4" name="TextBox 3"/>
          <p:cNvSpPr txBox="1"/>
          <p:nvPr/>
        </p:nvSpPr>
        <p:spPr>
          <a:xfrm>
            <a:off x="789160" y="1588224"/>
            <a:ext cx="2093020" cy="2877711"/>
          </a:xfrm>
          <a:prstGeom prst="rect">
            <a:avLst/>
          </a:prstGeom>
          <a:noFill/>
        </p:spPr>
        <p:txBody>
          <a:bodyPr wrap="square" rtlCol="0">
            <a:spAutoFit/>
          </a:bodyPr>
          <a:lstStyle/>
          <a:p>
            <a:r>
              <a:rPr lang="en-US" sz="1100" b="1" dirty="0" smtClean="0">
                <a:latin typeface="Times New Roman" pitchFamily="18" charset="0"/>
                <a:cs typeface="Times New Roman" pitchFamily="18" charset="0"/>
              </a:rPr>
              <a:t>Course Syllabi</a:t>
            </a:r>
          </a:p>
          <a:p>
            <a:r>
              <a:rPr lang="en-US" sz="1100" b="1" dirty="0" smtClean="0">
                <a:latin typeface="Times New Roman" pitchFamily="18" charset="0"/>
                <a:cs typeface="Times New Roman" pitchFamily="18" charset="0"/>
              </a:rPr>
              <a:t>Class Notes</a:t>
            </a:r>
          </a:p>
          <a:p>
            <a:r>
              <a:rPr lang="en-US" sz="1100" b="1" dirty="0" smtClean="0">
                <a:latin typeface="Times New Roman" pitchFamily="18" charset="0"/>
                <a:cs typeface="Times New Roman" pitchFamily="18" charset="0"/>
              </a:rPr>
              <a:t>Research Notes</a:t>
            </a:r>
            <a:br>
              <a:rPr lang="en-US" sz="1100" b="1" dirty="0" smtClean="0">
                <a:latin typeface="Times New Roman" pitchFamily="18" charset="0"/>
                <a:cs typeface="Times New Roman" pitchFamily="18" charset="0"/>
              </a:rPr>
            </a:br>
            <a:r>
              <a:rPr lang="en-US" sz="1100" b="1" dirty="0" smtClean="0">
                <a:latin typeface="Times New Roman" pitchFamily="18" charset="0"/>
                <a:cs typeface="Times New Roman" pitchFamily="18" charset="0"/>
              </a:rPr>
              <a:t>Talks</a:t>
            </a:r>
          </a:p>
          <a:p>
            <a:r>
              <a:rPr lang="en-US" sz="1100" b="1" dirty="0" smtClean="0">
                <a:latin typeface="Times New Roman" pitchFamily="18" charset="0"/>
                <a:cs typeface="Times New Roman" pitchFamily="18" charset="0"/>
              </a:rPr>
              <a:t>Publications</a:t>
            </a:r>
          </a:p>
          <a:p>
            <a:r>
              <a:rPr lang="en-US" sz="1100" b="1" dirty="0" smtClean="0">
                <a:latin typeface="Times New Roman" pitchFamily="18" charset="0"/>
                <a:cs typeface="Times New Roman" pitchFamily="18" charset="0"/>
              </a:rPr>
              <a:t>Blog &amp; Twitter posts</a:t>
            </a:r>
          </a:p>
          <a:p>
            <a:endParaRPr lang="en-US" sz="1100" b="1" dirty="0" smtClean="0">
              <a:latin typeface="Times New Roman" pitchFamily="18" charset="0"/>
              <a:cs typeface="Times New Roman" pitchFamily="18" charset="0"/>
            </a:endParaRPr>
          </a:p>
          <a:p>
            <a:endParaRPr lang="en-US" sz="1100" b="1" dirty="0">
              <a:latin typeface="Times New Roman" pitchFamily="18" charset="0"/>
              <a:cs typeface="Times New Roman" pitchFamily="18" charset="0"/>
            </a:endParaRPr>
          </a:p>
          <a:p>
            <a:r>
              <a:rPr lang="en-US" sz="1100" b="1" dirty="0" smtClean="0">
                <a:latin typeface="Times New Roman" pitchFamily="18" charset="0"/>
                <a:cs typeface="Times New Roman" pitchFamily="18" charset="0"/>
              </a:rPr>
              <a:t>Word processors</a:t>
            </a:r>
          </a:p>
          <a:p>
            <a:r>
              <a:rPr lang="en-US" sz="1100" b="1" dirty="0" smtClean="0">
                <a:latin typeface="Times New Roman" pitchFamily="18" charset="0"/>
                <a:cs typeface="Times New Roman" pitchFamily="18" charset="0"/>
              </a:rPr>
              <a:t>Presentation Programs</a:t>
            </a:r>
          </a:p>
          <a:p>
            <a:r>
              <a:rPr lang="en-US" sz="1100" b="1" dirty="0" smtClean="0">
                <a:latin typeface="Times New Roman" pitchFamily="18" charset="0"/>
                <a:cs typeface="Times New Roman" pitchFamily="18" charset="0"/>
              </a:rPr>
              <a:t>Spreadsheets</a:t>
            </a:r>
          </a:p>
          <a:p>
            <a:r>
              <a:rPr lang="en-US" sz="1100" b="1" dirty="0" smtClean="0">
                <a:latin typeface="Times New Roman" pitchFamily="18" charset="0"/>
                <a:cs typeface="Times New Roman" pitchFamily="18" charset="0"/>
              </a:rPr>
              <a:t>Course management systems</a:t>
            </a:r>
          </a:p>
          <a:p>
            <a:r>
              <a:rPr lang="en-US" sz="1100" b="1" dirty="0" smtClean="0">
                <a:latin typeface="Times New Roman" pitchFamily="18" charset="0"/>
                <a:cs typeface="Times New Roman" pitchFamily="18" charset="0"/>
              </a:rPr>
              <a:t>Dept. or </a:t>
            </a:r>
            <a:r>
              <a:rPr lang="en-US" sz="1100" b="1" dirty="0" err="1" smtClean="0">
                <a:latin typeface="Times New Roman" pitchFamily="18" charset="0"/>
                <a:cs typeface="Times New Roman" pitchFamily="18" charset="0"/>
              </a:rPr>
              <a:t>univ.</a:t>
            </a:r>
            <a:r>
              <a:rPr lang="en-US" sz="1100" b="1" dirty="0" smtClean="0">
                <a:latin typeface="Times New Roman" pitchFamily="18" charset="0"/>
                <a:cs typeface="Times New Roman" pitchFamily="18" charset="0"/>
              </a:rPr>
              <a:t> web sites</a:t>
            </a:r>
          </a:p>
          <a:p>
            <a:r>
              <a:rPr lang="en-US" sz="1100" b="1" dirty="0" smtClean="0">
                <a:latin typeface="Times New Roman" pitchFamily="18" charset="0"/>
                <a:cs typeface="Times New Roman" pitchFamily="18" charset="0"/>
              </a:rPr>
              <a:t>Personal web sites</a:t>
            </a:r>
          </a:p>
          <a:p>
            <a:r>
              <a:rPr lang="en-US" sz="1100" b="1" dirty="0" smtClean="0">
                <a:latin typeface="Times New Roman" pitchFamily="18" charset="0"/>
                <a:cs typeface="Times New Roman" pitchFamily="18" charset="0"/>
              </a:rPr>
              <a:t>Social Media</a:t>
            </a:r>
          </a:p>
          <a:p>
            <a:endParaRPr lang="en-US" sz="1600" b="1" dirty="0">
              <a:latin typeface="Times New Roman" pitchFamily="18" charset="0"/>
              <a:cs typeface="Times New Roman" pitchFamily="18" charset="0"/>
            </a:endParaRPr>
          </a:p>
        </p:txBody>
      </p:sp>
      <p:grpSp>
        <p:nvGrpSpPr>
          <p:cNvPr id="224" name="Group 100"/>
          <p:cNvGrpSpPr>
            <a:grpSpLocks/>
          </p:cNvGrpSpPr>
          <p:nvPr/>
        </p:nvGrpSpPr>
        <p:grpSpPr bwMode="auto">
          <a:xfrm>
            <a:off x="6034821" y="5475848"/>
            <a:ext cx="946628" cy="948742"/>
            <a:chOff x="2590800" y="685800"/>
            <a:chExt cx="890587" cy="890587"/>
          </a:xfrm>
        </p:grpSpPr>
        <p:grpSp>
          <p:nvGrpSpPr>
            <p:cNvPr id="225" name="Group 116"/>
            <p:cNvGrpSpPr>
              <a:grpSpLocks/>
            </p:cNvGrpSpPr>
            <p:nvPr/>
          </p:nvGrpSpPr>
          <p:grpSpPr bwMode="auto">
            <a:xfrm>
              <a:off x="2590800" y="685800"/>
              <a:ext cx="890587" cy="890587"/>
              <a:chOff x="762000" y="3124200"/>
              <a:chExt cx="1066800" cy="1066800"/>
            </a:xfrm>
          </p:grpSpPr>
          <p:sp>
            <p:nvSpPr>
              <p:cNvPr id="227" name="Oval 226"/>
              <p:cNvSpPr/>
              <p:nvPr/>
            </p:nvSpPr>
            <p:spPr>
              <a:xfrm rot="799023">
                <a:off x="762000" y="3124200"/>
                <a:ext cx="1066800" cy="1066800"/>
              </a:xfrm>
              <a:prstGeom prst="ellipse">
                <a:avLst/>
              </a:prstGeom>
              <a:gradFill flip="none" rotWithShape="1">
                <a:gsLst>
                  <a:gs pos="100000">
                    <a:srgbClr val="00680F"/>
                  </a:gs>
                  <a:gs pos="0">
                    <a:srgbClr val="00E223"/>
                  </a:gs>
                </a:gsLst>
                <a:path path="shape">
                  <a:fillToRect l="50000" t="50000" r="50000" b="50000"/>
                </a:path>
                <a:tileRect/>
              </a:gradFill>
              <a:ln w="3175" cmpd="sng">
                <a:solidFill>
                  <a:srgbClr val="00680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228" name="Ellipse 45"/>
              <p:cNvSpPr/>
              <p:nvPr/>
            </p:nvSpPr>
            <p:spPr bwMode="auto">
              <a:xfrm>
                <a:off x="873920" y="3159840"/>
                <a:ext cx="831056" cy="617746"/>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sz="1200" kern="0" dirty="0">
                  <a:solidFill>
                    <a:sysClr val="window" lastClr="FFFFFF"/>
                  </a:solidFill>
                  <a:latin typeface="Calibri"/>
                  <a:ea typeface="ＭＳ Ｐゴシック" pitchFamily="-108" charset="-128"/>
                  <a:cs typeface="ＭＳ Ｐゴシック" pitchFamily="-108" charset="-128"/>
                </a:endParaRPr>
              </a:p>
            </p:txBody>
          </p:sp>
        </p:grpSp>
        <p:sp>
          <p:nvSpPr>
            <p:cNvPr id="226" name="Rectangle 47"/>
            <p:cNvSpPr>
              <a:spLocks noChangeArrowheads="1"/>
            </p:cNvSpPr>
            <p:nvPr/>
          </p:nvSpPr>
          <p:spPr bwMode="auto">
            <a:xfrm>
              <a:off x="2616993" y="843833"/>
              <a:ext cx="838199" cy="56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r>
                <a:rPr lang="en-US" sz="1100" b="1" dirty="0" smtClean="0">
                  <a:latin typeface="Calibri" charset="0"/>
                </a:rPr>
                <a:t>Submission to news media</a:t>
              </a:r>
              <a:endParaRPr lang="en-US" sz="1100" b="1" dirty="0">
                <a:latin typeface="Calibri" charset="0"/>
              </a:endParaRPr>
            </a:p>
          </p:txBody>
        </p:sp>
      </p:grpSp>
      <p:grpSp>
        <p:nvGrpSpPr>
          <p:cNvPr id="229" name="Group 100"/>
          <p:cNvGrpSpPr>
            <a:grpSpLocks/>
          </p:cNvGrpSpPr>
          <p:nvPr/>
        </p:nvGrpSpPr>
        <p:grpSpPr bwMode="auto">
          <a:xfrm>
            <a:off x="7996069" y="4587671"/>
            <a:ext cx="946628" cy="948742"/>
            <a:chOff x="2590800" y="685800"/>
            <a:chExt cx="890587" cy="890587"/>
          </a:xfrm>
        </p:grpSpPr>
        <p:grpSp>
          <p:nvGrpSpPr>
            <p:cNvPr id="230" name="Group 116"/>
            <p:cNvGrpSpPr>
              <a:grpSpLocks/>
            </p:cNvGrpSpPr>
            <p:nvPr/>
          </p:nvGrpSpPr>
          <p:grpSpPr bwMode="auto">
            <a:xfrm>
              <a:off x="2590800" y="685800"/>
              <a:ext cx="890587" cy="890587"/>
              <a:chOff x="762000" y="3124200"/>
              <a:chExt cx="1066800" cy="1066800"/>
            </a:xfrm>
          </p:grpSpPr>
          <p:sp>
            <p:nvSpPr>
              <p:cNvPr id="232" name="Oval 231"/>
              <p:cNvSpPr/>
              <p:nvPr/>
            </p:nvSpPr>
            <p:spPr>
              <a:xfrm rot="799023">
                <a:off x="762000" y="3124200"/>
                <a:ext cx="1066800" cy="1066800"/>
              </a:xfrm>
              <a:prstGeom prst="ellipse">
                <a:avLst/>
              </a:prstGeom>
              <a:gradFill flip="none" rotWithShape="1">
                <a:gsLst>
                  <a:gs pos="100000">
                    <a:srgbClr val="00680F"/>
                  </a:gs>
                  <a:gs pos="0">
                    <a:srgbClr val="00E223"/>
                  </a:gs>
                </a:gsLst>
                <a:path path="shape">
                  <a:fillToRect l="50000" t="50000" r="50000" b="50000"/>
                </a:path>
                <a:tileRect/>
              </a:gradFill>
              <a:ln w="3175" cmpd="sng">
                <a:solidFill>
                  <a:srgbClr val="00680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233" name="Ellipse 45"/>
              <p:cNvSpPr/>
              <p:nvPr/>
            </p:nvSpPr>
            <p:spPr bwMode="auto">
              <a:xfrm>
                <a:off x="873920" y="3159840"/>
                <a:ext cx="831056" cy="617746"/>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sz="1200" kern="0" dirty="0">
                  <a:solidFill>
                    <a:sysClr val="window" lastClr="FFFFFF"/>
                  </a:solidFill>
                  <a:latin typeface="Calibri"/>
                  <a:ea typeface="ＭＳ Ｐゴシック" pitchFamily="-108" charset="-128"/>
                  <a:cs typeface="ＭＳ Ｐゴシック" pitchFamily="-108" charset="-128"/>
                </a:endParaRPr>
              </a:p>
            </p:txBody>
          </p:sp>
        </p:grpSp>
        <p:sp>
          <p:nvSpPr>
            <p:cNvPr id="231" name="Rectangle 47"/>
            <p:cNvSpPr>
              <a:spLocks noChangeArrowheads="1"/>
            </p:cNvSpPr>
            <p:nvPr/>
          </p:nvSpPr>
          <p:spPr bwMode="auto">
            <a:xfrm>
              <a:off x="2616993" y="843833"/>
              <a:ext cx="838199" cy="34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r>
                <a:rPr lang="en-US" sz="900" b="1" dirty="0" smtClean="0">
                  <a:latin typeface="Calibri" charset="0"/>
                </a:rPr>
                <a:t>SEO &amp; Analytics</a:t>
              </a:r>
              <a:endParaRPr lang="en-US" sz="900" b="1" dirty="0">
                <a:latin typeface="Calibri" charset="0"/>
              </a:endParaRPr>
            </a:p>
          </p:txBody>
        </p:sp>
      </p:grpSp>
      <p:grpSp>
        <p:nvGrpSpPr>
          <p:cNvPr id="234" name="Group 100"/>
          <p:cNvGrpSpPr>
            <a:grpSpLocks/>
          </p:cNvGrpSpPr>
          <p:nvPr/>
        </p:nvGrpSpPr>
        <p:grpSpPr bwMode="auto">
          <a:xfrm>
            <a:off x="7235648" y="5307864"/>
            <a:ext cx="946628" cy="948742"/>
            <a:chOff x="2590800" y="685800"/>
            <a:chExt cx="890587" cy="890587"/>
          </a:xfrm>
        </p:grpSpPr>
        <p:grpSp>
          <p:nvGrpSpPr>
            <p:cNvPr id="235" name="Group 116"/>
            <p:cNvGrpSpPr>
              <a:grpSpLocks/>
            </p:cNvGrpSpPr>
            <p:nvPr/>
          </p:nvGrpSpPr>
          <p:grpSpPr bwMode="auto">
            <a:xfrm>
              <a:off x="2590800" y="685800"/>
              <a:ext cx="890587" cy="890587"/>
              <a:chOff x="762000" y="3124200"/>
              <a:chExt cx="1066800" cy="1066800"/>
            </a:xfrm>
          </p:grpSpPr>
          <p:sp>
            <p:nvSpPr>
              <p:cNvPr id="237" name="Oval 236"/>
              <p:cNvSpPr/>
              <p:nvPr/>
            </p:nvSpPr>
            <p:spPr>
              <a:xfrm rot="799023">
                <a:off x="762000" y="3124200"/>
                <a:ext cx="1066800" cy="1066800"/>
              </a:xfrm>
              <a:prstGeom prst="ellipse">
                <a:avLst/>
              </a:prstGeom>
              <a:gradFill flip="none" rotWithShape="1">
                <a:gsLst>
                  <a:gs pos="100000">
                    <a:srgbClr val="00680F"/>
                  </a:gs>
                  <a:gs pos="0">
                    <a:srgbClr val="00E223"/>
                  </a:gs>
                </a:gsLst>
                <a:path path="shape">
                  <a:fillToRect l="50000" t="50000" r="50000" b="50000"/>
                </a:path>
                <a:tileRect/>
              </a:gradFill>
              <a:ln w="3175" cmpd="sng">
                <a:solidFill>
                  <a:srgbClr val="00680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238" name="Ellipse 45"/>
              <p:cNvSpPr/>
              <p:nvPr/>
            </p:nvSpPr>
            <p:spPr bwMode="auto">
              <a:xfrm>
                <a:off x="873920" y="3159840"/>
                <a:ext cx="831056" cy="617746"/>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sz="1200" kern="0" dirty="0">
                  <a:solidFill>
                    <a:sysClr val="window" lastClr="FFFFFF"/>
                  </a:solidFill>
                  <a:latin typeface="Calibri"/>
                  <a:ea typeface="ＭＳ Ｐゴシック" pitchFamily="-108" charset="-128"/>
                  <a:cs typeface="ＭＳ Ｐゴシック" pitchFamily="-108" charset="-128"/>
                </a:endParaRPr>
              </a:p>
            </p:txBody>
          </p:sp>
        </p:grpSp>
        <p:sp>
          <p:nvSpPr>
            <p:cNvPr id="236" name="Rectangle 47"/>
            <p:cNvSpPr>
              <a:spLocks noChangeArrowheads="1"/>
            </p:cNvSpPr>
            <p:nvPr/>
          </p:nvSpPr>
          <p:spPr bwMode="auto">
            <a:xfrm>
              <a:off x="2616993" y="797643"/>
              <a:ext cx="838199" cy="73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r>
                <a:rPr lang="en-US" sz="900" b="1" dirty="0" smtClean="0">
                  <a:latin typeface="Calibri" charset="0"/>
                </a:rPr>
                <a:t>Submission to humanities aggregators </a:t>
              </a:r>
              <a:r>
                <a:rPr lang="en-US" sz="900" b="1" smtClean="0">
                  <a:latin typeface="Calibri" charset="0"/>
                </a:rPr>
                <a:t>(</a:t>
              </a:r>
              <a:r>
                <a:rPr lang="en-US" sz="900" b="1" smtClean="0">
                  <a:latin typeface="Calibri" charset="0"/>
                </a:rPr>
                <a:t>DPLA</a:t>
              </a:r>
              <a:r>
                <a:rPr lang="en-US" sz="900" b="1" dirty="0" smtClean="0">
                  <a:latin typeface="Calibri" charset="0"/>
                </a:rPr>
                <a:t>, 4Hum, etc.)</a:t>
              </a:r>
              <a:endParaRPr lang="en-US" sz="900" b="1" dirty="0">
                <a:latin typeface="Calibri" charset="0"/>
              </a:endParaRPr>
            </a:p>
          </p:txBody>
        </p:sp>
      </p:grpSp>
      <p:grpSp>
        <p:nvGrpSpPr>
          <p:cNvPr id="239" name="Group 100"/>
          <p:cNvGrpSpPr>
            <a:grpSpLocks/>
          </p:cNvGrpSpPr>
          <p:nvPr/>
        </p:nvGrpSpPr>
        <p:grpSpPr bwMode="auto">
          <a:xfrm>
            <a:off x="7282104" y="3670466"/>
            <a:ext cx="946628" cy="948742"/>
            <a:chOff x="2590800" y="685800"/>
            <a:chExt cx="890587" cy="890587"/>
          </a:xfrm>
        </p:grpSpPr>
        <p:grpSp>
          <p:nvGrpSpPr>
            <p:cNvPr id="240" name="Group 116"/>
            <p:cNvGrpSpPr>
              <a:grpSpLocks/>
            </p:cNvGrpSpPr>
            <p:nvPr/>
          </p:nvGrpSpPr>
          <p:grpSpPr bwMode="auto">
            <a:xfrm>
              <a:off x="2590800" y="685800"/>
              <a:ext cx="890587" cy="890587"/>
              <a:chOff x="762000" y="3124200"/>
              <a:chExt cx="1066800" cy="1066800"/>
            </a:xfrm>
          </p:grpSpPr>
          <p:sp>
            <p:nvSpPr>
              <p:cNvPr id="242" name="Oval 241"/>
              <p:cNvSpPr/>
              <p:nvPr/>
            </p:nvSpPr>
            <p:spPr>
              <a:xfrm rot="799023">
                <a:off x="762000" y="3124200"/>
                <a:ext cx="1066800" cy="1066800"/>
              </a:xfrm>
              <a:prstGeom prst="ellipse">
                <a:avLst/>
              </a:prstGeom>
              <a:gradFill flip="none" rotWithShape="1">
                <a:gsLst>
                  <a:gs pos="100000">
                    <a:srgbClr val="00680F"/>
                  </a:gs>
                  <a:gs pos="0">
                    <a:srgbClr val="00E223"/>
                  </a:gs>
                </a:gsLst>
                <a:path path="shape">
                  <a:fillToRect l="50000" t="50000" r="50000" b="50000"/>
                </a:path>
                <a:tileRect/>
              </a:gradFill>
              <a:ln w="3175" cmpd="sng">
                <a:solidFill>
                  <a:srgbClr val="00680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243" name="Ellipse 45"/>
              <p:cNvSpPr/>
              <p:nvPr/>
            </p:nvSpPr>
            <p:spPr bwMode="auto">
              <a:xfrm>
                <a:off x="873920" y="3159840"/>
                <a:ext cx="831056" cy="617746"/>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sz="1200" kern="0" dirty="0">
                  <a:solidFill>
                    <a:sysClr val="window" lastClr="FFFFFF"/>
                  </a:solidFill>
                  <a:latin typeface="Calibri"/>
                  <a:ea typeface="ＭＳ Ｐゴシック" pitchFamily="-108" charset="-128"/>
                  <a:cs typeface="ＭＳ Ｐゴシック" pitchFamily="-108" charset="-128"/>
                </a:endParaRPr>
              </a:p>
            </p:txBody>
          </p:sp>
        </p:grpSp>
        <p:sp>
          <p:nvSpPr>
            <p:cNvPr id="241" name="Rectangle 47"/>
            <p:cNvSpPr>
              <a:spLocks noChangeArrowheads="1"/>
            </p:cNvSpPr>
            <p:nvPr/>
          </p:nvSpPr>
          <p:spPr bwMode="auto">
            <a:xfrm>
              <a:off x="2616993" y="843833"/>
              <a:ext cx="838199" cy="34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r>
                <a:rPr lang="en-US" sz="900" b="1" dirty="0" smtClean="0">
                  <a:latin typeface="Calibri" charset="0"/>
                </a:rPr>
                <a:t>RSS syndication</a:t>
              </a:r>
              <a:endParaRPr lang="en-US" sz="900" b="1" dirty="0">
                <a:latin typeface="Calibri" charset="0"/>
              </a:endParaRPr>
            </a:p>
          </p:txBody>
        </p:sp>
      </p:grpSp>
      <p:sp>
        <p:nvSpPr>
          <p:cNvPr id="309" name="Ellipse 45"/>
          <p:cNvSpPr/>
          <p:nvPr/>
        </p:nvSpPr>
        <p:spPr bwMode="auto">
          <a:xfrm>
            <a:off x="3834704" y="3538478"/>
            <a:ext cx="4547296" cy="327368"/>
          </a:xfrm>
          <a:prstGeom prst="ellipse">
            <a:avLst/>
          </a:prstGeom>
          <a:gradFill flip="none" rotWithShape="1">
            <a:gsLst>
              <a:gs pos="24000">
                <a:sysClr val="windowText" lastClr="000000">
                  <a:alpha val="4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kern="0" dirty="0" err="1">
              <a:solidFill>
                <a:sysClr val="window" lastClr="FFFFFF"/>
              </a:solidFill>
              <a:latin typeface="Calibri"/>
              <a:ea typeface="ＭＳ Ｐゴシック" pitchFamily="-108" charset="-128"/>
              <a:cs typeface="ＭＳ Ｐゴシック" pitchFamily="-108" charset="-128"/>
            </a:endParaRPr>
          </a:p>
        </p:txBody>
      </p:sp>
      <p:sp>
        <p:nvSpPr>
          <p:cNvPr id="310" name="Ellipse 45"/>
          <p:cNvSpPr/>
          <p:nvPr/>
        </p:nvSpPr>
        <p:spPr bwMode="auto">
          <a:xfrm>
            <a:off x="3900929" y="6382128"/>
            <a:ext cx="5394885" cy="327368"/>
          </a:xfrm>
          <a:prstGeom prst="ellipse">
            <a:avLst/>
          </a:prstGeom>
          <a:gradFill flip="none" rotWithShape="1">
            <a:gsLst>
              <a:gs pos="24000">
                <a:sysClr val="windowText" lastClr="000000">
                  <a:alpha val="4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kern="0" dirty="0" err="1">
              <a:solidFill>
                <a:sysClr val="window" lastClr="FFFFFF"/>
              </a:solidFill>
              <a:latin typeface="Calibri"/>
              <a:ea typeface="ＭＳ Ｐゴシック" pitchFamily="-108" charset="-128"/>
              <a:cs typeface="ＭＳ Ｐゴシック" pitchFamily="-108" charset="-128"/>
            </a:endParaRPr>
          </a:p>
        </p:txBody>
      </p:sp>
      <p:sp>
        <p:nvSpPr>
          <p:cNvPr id="311" name="Ellipse 45"/>
          <p:cNvSpPr/>
          <p:nvPr/>
        </p:nvSpPr>
        <p:spPr bwMode="auto">
          <a:xfrm>
            <a:off x="1445989" y="5447534"/>
            <a:ext cx="4732970" cy="327368"/>
          </a:xfrm>
          <a:prstGeom prst="ellipse">
            <a:avLst/>
          </a:prstGeom>
          <a:gradFill flip="none" rotWithShape="1">
            <a:gsLst>
              <a:gs pos="24000">
                <a:sysClr val="windowText" lastClr="000000">
                  <a:alpha val="4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kern="0" dirty="0" err="1">
              <a:solidFill>
                <a:sysClr val="window" lastClr="FFFFFF"/>
              </a:solidFill>
              <a:latin typeface="Calibri"/>
              <a:ea typeface="ＭＳ Ｐゴシック" pitchFamily="-108" charset="-128"/>
              <a:cs typeface="ＭＳ Ｐゴシック" pitchFamily="-108" charset="-128"/>
            </a:endParaRPr>
          </a:p>
        </p:txBody>
      </p:sp>
      <p:sp>
        <p:nvSpPr>
          <p:cNvPr id="106" name="Ellipse 45"/>
          <p:cNvSpPr/>
          <p:nvPr/>
        </p:nvSpPr>
        <p:spPr bwMode="auto">
          <a:xfrm>
            <a:off x="2429430" y="2831082"/>
            <a:ext cx="1965188" cy="327368"/>
          </a:xfrm>
          <a:prstGeom prst="ellipse">
            <a:avLst/>
          </a:prstGeom>
          <a:gradFill flip="none" rotWithShape="1">
            <a:gsLst>
              <a:gs pos="24000">
                <a:sysClr val="windowText" lastClr="000000">
                  <a:alpha val="4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kern="0" dirty="0" err="1">
              <a:solidFill>
                <a:sysClr val="window" lastClr="FFFFFF"/>
              </a:solidFill>
              <a:latin typeface="Calibri"/>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249220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4"/>
                                        </p:tgtEl>
                                        <p:attrNameLst>
                                          <p:attrName>style.visibility</p:attrName>
                                        </p:attrNameLst>
                                      </p:cBhvr>
                                      <p:to>
                                        <p:strVal val="visible"/>
                                      </p:to>
                                    </p:set>
                                    <p:animEffect transition="in" filter="fade">
                                      <p:cBhvr>
                                        <p:cTn id="7" dur="500"/>
                                        <p:tgtEl>
                                          <p:spTgt spid="264"/>
                                        </p:tgtEl>
                                      </p:cBhvr>
                                    </p:animEffect>
                                  </p:childTnLst>
                                </p:cTn>
                              </p:par>
                              <p:par>
                                <p:cTn id="8" presetID="10" presetClass="entr" presetSubtype="0" fill="hold" nodeType="withEffect">
                                  <p:stCondLst>
                                    <p:cond delay="0"/>
                                  </p:stCondLst>
                                  <p:childTnLst>
                                    <p:set>
                                      <p:cBhvr>
                                        <p:cTn id="9" dur="1" fill="hold">
                                          <p:stCondLst>
                                            <p:cond delay="0"/>
                                          </p:stCondLst>
                                        </p:cTn>
                                        <p:tgtEl>
                                          <p:spTgt spid="261"/>
                                        </p:tgtEl>
                                        <p:attrNameLst>
                                          <p:attrName>style.visibility</p:attrName>
                                        </p:attrNameLst>
                                      </p:cBhvr>
                                      <p:to>
                                        <p:strVal val="visible"/>
                                      </p:to>
                                    </p:set>
                                    <p:animEffect transition="in" filter="fade">
                                      <p:cBhvr>
                                        <p:cTn id="10" dur="500"/>
                                        <p:tgtEl>
                                          <p:spTgt spid="261"/>
                                        </p:tgtEl>
                                      </p:cBhvr>
                                    </p:animEffect>
                                  </p:childTnLst>
                                </p:cTn>
                              </p:par>
                              <p:par>
                                <p:cTn id="11" presetID="10" presetClass="entr" presetSubtype="0" fill="hold" nodeType="withEffect">
                                  <p:stCondLst>
                                    <p:cond delay="0"/>
                                  </p:stCondLst>
                                  <p:childTnLst>
                                    <p:set>
                                      <p:cBhvr>
                                        <p:cTn id="12" dur="1" fill="hold">
                                          <p:stCondLst>
                                            <p:cond delay="0"/>
                                          </p:stCondLst>
                                        </p:cTn>
                                        <p:tgtEl>
                                          <p:spTgt spid="258"/>
                                        </p:tgtEl>
                                        <p:attrNameLst>
                                          <p:attrName>style.visibility</p:attrName>
                                        </p:attrNameLst>
                                      </p:cBhvr>
                                      <p:to>
                                        <p:strVal val="visible"/>
                                      </p:to>
                                    </p:set>
                                    <p:animEffect transition="in" filter="fade">
                                      <p:cBhvr>
                                        <p:cTn id="13" dur="500"/>
                                        <p:tgtEl>
                                          <p:spTgt spid="258"/>
                                        </p:tgtEl>
                                      </p:cBhvr>
                                    </p:animEffect>
                                  </p:childTnLst>
                                </p:cTn>
                              </p:par>
                              <p:par>
                                <p:cTn id="14" presetID="10" presetClass="entr" presetSubtype="0" fill="hold" nodeType="withEffect">
                                  <p:stCondLst>
                                    <p:cond delay="0"/>
                                  </p:stCondLst>
                                  <p:childTnLst>
                                    <p:set>
                                      <p:cBhvr>
                                        <p:cTn id="15" dur="1" fill="hold">
                                          <p:stCondLst>
                                            <p:cond delay="0"/>
                                          </p:stCondLst>
                                        </p:cTn>
                                        <p:tgtEl>
                                          <p:spTgt spid="253"/>
                                        </p:tgtEl>
                                        <p:attrNameLst>
                                          <p:attrName>style.visibility</p:attrName>
                                        </p:attrNameLst>
                                      </p:cBhvr>
                                      <p:to>
                                        <p:strVal val="visible"/>
                                      </p:to>
                                    </p:set>
                                    <p:animEffect transition="in" filter="fade">
                                      <p:cBhvr>
                                        <p:cTn id="16" dur="500"/>
                                        <p:tgtEl>
                                          <p:spTgt spid="253"/>
                                        </p:tgtEl>
                                      </p:cBhvr>
                                    </p:animEffect>
                                  </p:childTnLst>
                                </p:cTn>
                              </p:par>
                              <p:par>
                                <p:cTn id="17" presetID="10" presetClass="entr" presetSubtype="0" fill="hold" nodeType="withEffect">
                                  <p:stCondLst>
                                    <p:cond delay="0"/>
                                  </p:stCondLst>
                                  <p:childTnLst>
                                    <p:set>
                                      <p:cBhvr>
                                        <p:cTn id="18" dur="1" fill="hold">
                                          <p:stCondLst>
                                            <p:cond delay="0"/>
                                          </p:stCondLst>
                                        </p:cTn>
                                        <p:tgtEl>
                                          <p:spTgt spid="252"/>
                                        </p:tgtEl>
                                        <p:attrNameLst>
                                          <p:attrName>style.visibility</p:attrName>
                                        </p:attrNameLst>
                                      </p:cBhvr>
                                      <p:to>
                                        <p:strVal val="visible"/>
                                      </p:to>
                                    </p:set>
                                    <p:animEffect transition="in" filter="fade">
                                      <p:cBhvr>
                                        <p:cTn id="19" dur="500"/>
                                        <p:tgtEl>
                                          <p:spTgt spid="252"/>
                                        </p:tgtEl>
                                      </p:cBhvr>
                                    </p:animEffect>
                                  </p:childTnLst>
                                </p:cTn>
                              </p:par>
                              <p:par>
                                <p:cTn id="20" presetID="10" presetClass="entr" presetSubtype="0" fill="hold" nodeType="withEffect">
                                  <p:stCondLst>
                                    <p:cond delay="0"/>
                                  </p:stCondLst>
                                  <p:childTnLst>
                                    <p:set>
                                      <p:cBhvr>
                                        <p:cTn id="21" dur="1" fill="hold">
                                          <p:stCondLst>
                                            <p:cond delay="0"/>
                                          </p:stCondLst>
                                        </p:cTn>
                                        <p:tgtEl>
                                          <p:spTgt spid="16404"/>
                                        </p:tgtEl>
                                        <p:attrNameLst>
                                          <p:attrName>style.visibility</p:attrName>
                                        </p:attrNameLst>
                                      </p:cBhvr>
                                      <p:to>
                                        <p:strVal val="visible"/>
                                      </p:to>
                                    </p:set>
                                    <p:animEffect transition="in" filter="fade">
                                      <p:cBhvr>
                                        <p:cTn id="22" dur="500"/>
                                        <p:tgtEl>
                                          <p:spTgt spid="16404"/>
                                        </p:tgtEl>
                                      </p:cBhvr>
                                    </p:animEffect>
                                  </p:childTnLst>
                                </p:cTn>
                              </p:par>
                              <p:par>
                                <p:cTn id="23" presetID="10" presetClass="entr" presetSubtype="0" fill="hold" nodeType="withEffect">
                                  <p:stCondLst>
                                    <p:cond delay="0"/>
                                  </p:stCondLst>
                                  <p:childTnLst>
                                    <p:set>
                                      <p:cBhvr>
                                        <p:cTn id="24" dur="1" fill="hold">
                                          <p:stCondLst>
                                            <p:cond delay="0"/>
                                          </p:stCondLst>
                                        </p:cTn>
                                        <p:tgtEl>
                                          <p:spTgt spid="16405"/>
                                        </p:tgtEl>
                                        <p:attrNameLst>
                                          <p:attrName>style.visibility</p:attrName>
                                        </p:attrNameLst>
                                      </p:cBhvr>
                                      <p:to>
                                        <p:strVal val="visible"/>
                                      </p:to>
                                    </p:set>
                                    <p:animEffect transition="in" filter="fade">
                                      <p:cBhvr>
                                        <p:cTn id="25" dur="500"/>
                                        <p:tgtEl>
                                          <p:spTgt spid="16405"/>
                                        </p:tgtEl>
                                      </p:cBhvr>
                                    </p:animEffect>
                                  </p:childTnLst>
                                </p:cTn>
                              </p:par>
                              <p:par>
                                <p:cTn id="26" presetID="10" presetClass="entr" presetSubtype="0" fill="hold" nodeType="withEffect">
                                  <p:stCondLst>
                                    <p:cond delay="0"/>
                                  </p:stCondLst>
                                  <p:childTnLst>
                                    <p:set>
                                      <p:cBhvr>
                                        <p:cTn id="27" dur="1" fill="hold">
                                          <p:stCondLst>
                                            <p:cond delay="0"/>
                                          </p:stCondLst>
                                        </p:cTn>
                                        <p:tgtEl>
                                          <p:spTgt spid="224"/>
                                        </p:tgtEl>
                                        <p:attrNameLst>
                                          <p:attrName>style.visibility</p:attrName>
                                        </p:attrNameLst>
                                      </p:cBhvr>
                                      <p:to>
                                        <p:strVal val="visible"/>
                                      </p:to>
                                    </p:set>
                                    <p:animEffect transition="in" filter="fade">
                                      <p:cBhvr>
                                        <p:cTn id="28" dur="500"/>
                                        <p:tgtEl>
                                          <p:spTgt spid="224"/>
                                        </p:tgtEl>
                                      </p:cBhvr>
                                    </p:animEffect>
                                  </p:childTnLst>
                                </p:cTn>
                              </p:par>
                              <p:par>
                                <p:cTn id="29" presetID="10" presetClass="entr" presetSubtype="0" fill="hold" nodeType="withEffect">
                                  <p:stCondLst>
                                    <p:cond delay="0"/>
                                  </p:stCondLst>
                                  <p:childTnLst>
                                    <p:set>
                                      <p:cBhvr>
                                        <p:cTn id="30" dur="1" fill="hold">
                                          <p:stCondLst>
                                            <p:cond delay="0"/>
                                          </p:stCondLst>
                                        </p:cTn>
                                        <p:tgtEl>
                                          <p:spTgt spid="229"/>
                                        </p:tgtEl>
                                        <p:attrNameLst>
                                          <p:attrName>style.visibility</p:attrName>
                                        </p:attrNameLst>
                                      </p:cBhvr>
                                      <p:to>
                                        <p:strVal val="visible"/>
                                      </p:to>
                                    </p:set>
                                    <p:animEffect transition="in" filter="fade">
                                      <p:cBhvr>
                                        <p:cTn id="31" dur="500"/>
                                        <p:tgtEl>
                                          <p:spTgt spid="229"/>
                                        </p:tgtEl>
                                      </p:cBhvr>
                                    </p:animEffect>
                                  </p:childTnLst>
                                </p:cTn>
                              </p:par>
                              <p:par>
                                <p:cTn id="32" presetID="10" presetClass="entr" presetSubtype="0" fill="hold" nodeType="withEffect">
                                  <p:stCondLst>
                                    <p:cond delay="0"/>
                                  </p:stCondLst>
                                  <p:childTnLst>
                                    <p:set>
                                      <p:cBhvr>
                                        <p:cTn id="33" dur="1" fill="hold">
                                          <p:stCondLst>
                                            <p:cond delay="0"/>
                                          </p:stCondLst>
                                        </p:cTn>
                                        <p:tgtEl>
                                          <p:spTgt spid="234"/>
                                        </p:tgtEl>
                                        <p:attrNameLst>
                                          <p:attrName>style.visibility</p:attrName>
                                        </p:attrNameLst>
                                      </p:cBhvr>
                                      <p:to>
                                        <p:strVal val="visible"/>
                                      </p:to>
                                    </p:set>
                                    <p:animEffect transition="in" filter="fade">
                                      <p:cBhvr>
                                        <p:cTn id="34" dur="500"/>
                                        <p:tgtEl>
                                          <p:spTgt spid="234"/>
                                        </p:tgtEl>
                                      </p:cBhvr>
                                    </p:animEffect>
                                  </p:childTnLst>
                                </p:cTn>
                              </p:par>
                              <p:par>
                                <p:cTn id="35" presetID="10" presetClass="entr" presetSubtype="0" fill="hold" nodeType="withEffect">
                                  <p:stCondLst>
                                    <p:cond delay="0"/>
                                  </p:stCondLst>
                                  <p:childTnLst>
                                    <p:set>
                                      <p:cBhvr>
                                        <p:cTn id="36" dur="1" fill="hold">
                                          <p:stCondLst>
                                            <p:cond delay="0"/>
                                          </p:stCondLst>
                                        </p:cTn>
                                        <p:tgtEl>
                                          <p:spTgt spid="239"/>
                                        </p:tgtEl>
                                        <p:attrNameLst>
                                          <p:attrName>style.visibility</p:attrName>
                                        </p:attrNameLst>
                                      </p:cBhvr>
                                      <p:to>
                                        <p:strVal val="visible"/>
                                      </p:to>
                                    </p:set>
                                    <p:animEffect transition="in" filter="fade">
                                      <p:cBhvr>
                                        <p:cTn id="37" dur="500"/>
                                        <p:tgtEl>
                                          <p:spTgt spid="239"/>
                                        </p:tgtEl>
                                      </p:cBhvr>
                                    </p:animEffect>
                                  </p:childTnLst>
                                </p:cTn>
                              </p:par>
                              <p:par>
                                <p:cTn id="38" presetID="10" presetClass="entr" presetSubtype="0" fill="hold" nodeType="withEffect">
                                  <p:stCondLst>
                                    <p:cond delay="0"/>
                                  </p:stCondLst>
                                  <p:childTnLst>
                                    <p:set>
                                      <p:cBhvr>
                                        <p:cTn id="39" dur="1" fill="hold">
                                          <p:stCondLst>
                                            <p:cond delay="0"/>
                                          </p:stCondLst>
                                        </p:cTn>
                                        <p:tgtEl>
                                          <p:spTgt spid="89"/>
                                        </p:tgtEl>
                                        <p:attrNameLst>
                                          <p:attrName>style.visibility</p:attrName>
                                        </p:attrNameLst>
                                      </p:cBhvr>
                                      <p:to>
                                        <p:strVal val="visible"/>
                                      </p:to>
                                    </p:set>
                                    <p:animEffect transition="in" filter="fade">
                                      <p:cBhvr>
                                        <p:cTn id="40" dur="500"/>
                                        <p:tgtEl>
                                          <p:spTgt spid="8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10"/>
                                        </p:tgtEl>
                                        <p:attrNameLst>
                                          <p:attrName>style.visibility</p:attrName>
                                        </p:attrNameLst>
                                      </p:cBhvr>
                                      <p:to>
                                        <p:strVal val="visible"/>
                                      </p:to>
                                    </p:set>
                                    <p:animEffect transition="in" filter="fade">
                                      <p:cBhvr>
                                        <p:cTn id="43" dur="500"/>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735169" y="929821"/>
            <a:ext cx="7616413" cy="532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US" sz="2000" dirty="0" smtClean="0"/>
              <a:t/>
            </a:r>
            <a:br>
              <a:rPr lang="en-US" sz="2000" dirty="0" smtClean="0"/>
            </a:br>
            <a:endParaRPr lang="en-US" sz="2000" dirty="0" smtClean="0"/>
          </a:p>
          <a:p>
            <a:pPr lvl="1" fontAlgn="base">
              <a:spcBef>
                <a:spcPct val="0"/>
              </a:spcBef>
              <a:spcAft>
                <a:spcPct val="0"/>
              </a:spcAft>
            </a:pPr>
            <a:r>
              <a:rPr lang="en-US" sz="2000" dirty="0"/>
              <a:t>c. because the digital humanities contribute to the advancement and deployment of technologies that link the humanities with other disciplines (including some STEM fields that need the participation of humanists to pursue interdisciplinary grants) [i.e., the digital humanities have true interdisciplinary potential], </a:t>
            </a:r>
            <a:r>
              <a:rPr lang="en-US" sz="2000" dirty="0" smtClean="0"/>
              <a:t/>
            </a:r>
            <a:br>
              <a:rPr lang="en-US" sz="2000" dirty="0" smtClean="0"/>
            </a:br>
            <a:endParaRPr lang="en-US" sz="2000" dirty="0"/>
          </a:p>
          <a:p>
            <a:pPr lvl="1" fontAlgn="base">
              <a:spcBef>
                <a:spcPct val="0"/>
              </a:spcBef>
              <a:spcAft>
                <a:spcPct val="0"/>
              </a:spcAft>
            </a:pPr>
            <a:r>
              <a:rPr lang="en-US" sz="2000" dirty="0"/>
              <a:t>d. and because the digital humanities have the means to communicate quickly and directly to the public in ways that short-circuit the traditional, ponderous levers of university and governmental action, </a:t>
            </a:r>
            <a:r>
              <a:rPr lang="en-US" sz="2000" dirty="0" smtClean="0"/>
              <a:t/>
            </a:r>
            <a:br>
              <a:rPr lang="en-US" sz="2000" dirty="0" smtClean="0"/>
            </a:br>
            <a:endParaRPr lang="en-US" sz="2000" dirty="0"/>
          </a:p>
          <a:p>
            <a:pPr marL="0" lvl="1" fontAlgn="base">
              <a:spcBef>
                <a:spcPct val="0"/>
              </a:spcBef>
              <a:spcAft>
                <a:spcPct val="0"/>
              </a:spcAft>
            </a:pPr>
            <a:r>
              <a:rPr lang="en-US" sz="2000" dirty="0" smtClean="0"/>
              <a:t>3</a:t>
            </a:r>
            <a:r>
              <a:rPr lang="en-US" sz="2000" dirty="0"/>
              <a:t>. Then the natural course of action for interested members of the Humanist list at this extraordinary time is to start a site that, without necessarily engaging in direct political advocacy, imitates the CPSR, APC, IGC, and so on </a:t>
            </a:r>
            <a:r>
              <a:rPr lang="en-US" sz="2000" dirty="0" smtClean="0"/>
              <a:t>to [ . . . ]</a:t>
            </a:r>
            <a:endParaRPr lang="en-US" sz="2000" dirty="0">
              <a:latin typeface="Arial" pitchFamily="34" charset="0"/>
            </a:endParaRPr>
          </a:p>
        </p:txBody>
      </p:sp>
      <p:sp>
        <p:nvSpPr>
          <p:cNvPr id="5" name="TextBox 4"/>
          <p:cNvSpPr txBox="1"/>
          <p:nvPr/>
        </p:nvSpPr>
        <p:spPr>
          <a:xfrm>
            <a:off x="493609" y="609600"/>
            <a:ext cx="1825500" cy="64633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b="1" cap="small" dirty="0" smtClean="0"/>
              <a:t>Humanist List</a:t>
            </a:r>
          </a:p>
          <a:p>
            <a:r>
              <a:rPr lang="en-US" b="1" cap="small" dirty="0" smtClean="0"/>
              <a:t>October 25, 2010</a:t>
            </a:r>
            <a:endParaRPr lang="en-US" b="1" cap="small" dirty="0"/>
          </a:p>
        </p:txBody>
      </p:sp>
      <p:cxnSp>
        <p:nvCxnSpPr>
          <p:cNvPr id="6" name="Straight Connector 5"/>
          <p:cNvCxnSpPr/>
          <p:nvPr/>
        </p:nvCxnSpPr>
        <p:spPr>
          <a:xfrm>
            <a:off x="602915" y="1316725"/>
            <a:ext cx="7924800" cy="0"/>
          </a:xfrm>
          <a:prstGeom prst="line">
            <a:avLst/>
          </a:prstGeom>
          <a:ln w="15875">
            <a:solidFill>
              <a:schemeClr val="tx1">
                <a:lumMod val="65000"/>
                <a:lumOff val="35000"/>
              </a:schemeClr>
            </a:solidFill>
          </a:ln>
          <a:effectLst/>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727333" y="1511300"/>
            <a:ext cx="7624249" cy="1764079"/>
          </a:xfrm>
          <a:prstGeom prst="roundRect">
            <a:avLst>
              <a:gd name="adj" fmla="val 0"/>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27333" y="3275379"/>
            <a:ext cx="7624249" cy="1497795"/>
          </a:xfrm>
          <a:prstGeom prst="roundRect">
            <a:avLst>
              <a:gd name="adj" fmla="val 0"/>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727333" y="4773174"/>
            <a:ext cx="7624249" cy="1536201"/>
          </a:xfrm>
          <a:prstGeom prst="roundRect">
            <a:avLst>
              <a:gd name="adj" fmla="val 0"/>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62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additive="base">
                                        <p:cTn id="2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 calcmode="lin" valueType="num">
                                      <p:cBhvr additive="base">
                                        <p:cTn id="3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3" end="3"/>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animBg="1"/>
      <p:bldP spid="9"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2" name="Straight Connector 301"/>
          <p:cNvCxnSpPr>
            <a:stCxn id="273" idx="4"/>
          </p:cNvCxnSpPr>
          <p:nvPr/>
        </p:nvCxnSpPr>
        <p:spPr>
          <a:xfrm>
            <a:off x="1194371" y="5008852"/>
            <a:ext cx="1342164" cy="498692"/>
          </a:xfrm>
          <a:prstGeom prst="line">
            <a:avLst/>
          </a:prstGeom>
          <a:ln w="63500">
            <a:gradFill>
              <a:gsLst>
                <a:gs pos="0">
                  <a:srgbClr val="D6B19C"/>
                </a:gs>
                <a:gs pos="30000">
                  <a:srgbClr val="D49E6C"/>
                </a:gs>
                <a:gs pos="70000">
                  <a:srgbClr val="A65528"/>
                </a:gs>
                <a:gs pos="100000">
                  <a:srgbClr val="663012"/>
                </a:gs>
              </a:gsLst>
              <a:lin ang="5400000" scaled="0"/>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a:stCxn id="273" idx="4"/>
          </p:cNvCxnSpPr>
          <p:nvPr/>
        </p:nvCxnSpPr>
        <p:spPr>
          <a:xfrm>
            <a:off x="1194371" y="5008852"/>
            <a:ext cx="503237" cy="1235512"/>
          </a:xfrm>
          <a:prstGeom prst="line">
            <a:avLst/>
          </a:prstGeom>
          <a:ln w="63500">
            <a:gradFill>
              <a:gsLst>
                <a:gs pos="0">
                  <a:srgbClr val="D6B19C"/>
                </a:gs>
                <a:gs pos="30000">
                  <a:srgbClr val="D49E6C"/>
                </a:gs>
                <a:gs pos="70000">
                  <a:srgbClr val="A65528"/>
                </a:gs>
                <a:gs pos="100000">
                  <a:srgbClr val="663012"/>
                </a:gs>
              </a:gsLst>
              <a:lin ang="5400000" scaled="0"/>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a:stCxn id="274" idx="2"/>
          </p:cNvCxnSpPr>
          <p:nvPr/>
        </p:nvCxnSpPr>
        <p:spPr>
          <a:xfrm flipH="1">
            <a:off x="652255" y="4965408"/>
            <a:ext cx="545290" cy="1356054"/>
          </a:xfrm>
          <a:prstGeom prst="line">
            <a:avLst/>
          </a:prstGeom>
          <a:ln w="63500">
            <a:gradFill>
              <a:gsLst>
                <a:gs pos="0">
                  <a:srgbClr val="D6B19C"/>
                </a:gs>
                <a:gs pos="30000">
                  <a:srgbClr val="D49E6C"/>
                </a:gs>
                <a:gs pos="70000">
                  <a:srgbClr val="A65528"/>
                </a:gs>
                <a:gs pos="100000">
                  <a:srgbClr val="663012"/>
                </a:gs>
              </a:gsLst>
              <a:lin ang="5400000" scaled="0"/>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a:stCxn id="241" idx="2"/>
          </p:cNvCxnSpPr>
          <p:nvPr/>
        </p:nvCxnSpPr>
        <p:spPr>
          <a:xfrm flipH="1">
            <a:off x="6517589" y="4208150"/>
            <a:ext cx="1237828" cy="489871"/>
          </a:xfrm>
          <a:prstGeom prst="line">
            <a:avLst/>
          </a:prstGeom>
          <a:ln w="63500">
            <a:gradFill>
              <a:gsLst>
                <a:gs pos="0">
                  <a:srgbClr val="92D050"/>
                </a:gs>
                <a:gs pos="50000">
                  <a:schemeClr val="accent3">
                    <a:lumMod val="50000"/>
                  </a:schemeClr>
                </a:gs>
                <a:gs pos="100000">
                  <a:srgbClr val="156B13"/>
                </a:gs>
              </a:gsLst>
              <a:lin ang="5400000" scaled="0"/>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flipH="1" flipV="1">
            <a:off x="6512796" y="4715477"/>
            <a:ext cx="2112399" cy="357716"/>
          </a:xfrm>
          <a:prstGeom prst="line">
            <a:avLst/>
          </a:prstGeom>
          <a:ln w="63500">
            <a:gradFill>
              <a:gsLst>
                <a:gs pos="0">
                  <a:srgbClr val="92D050"/>
                </a:gs>
                <a:gs pos="50000">
                  <a:schemeClr val="accent3">
                    <a:lumMod val="50000"/>
                  </a:schemeClr>
                </a:gs>
                <a:gs pos="100000">
                  <a:srgbClr val="156B13"/>
                </a:gs>
              </a:gsLst>
              <a:lin ang="5400000" scaled="0"/>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flipH="1" flipV="1">
            <a:off x="6502855" y="4717496"/>
            <a:ext cx="1200826" cy="1064739"/>
          </a:xfrm>
          <a:prstGeom prst="line">
            <a:avLst/>
          </a:prstGeom>
          <a:ln w="63500">
            <a:gradFill>
              <a:gsLst>
                <a:gs pos="0">
                  <a:srgbClr val="92D050"/>
                </a:gs>
                <a:gs pos="50000">
                  <a:schemeClr val="accent3">
                    <a:lumMod val="50000"/>
                  </a:schemeClr>
                </a:gs>
                <a:gs pos="100000">
                  <a:srgbClr val="156B13"/>
                </a:gs>
              </a:gsLst>
              <a:lin ang="5400000" scaled="0"/>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flipH="1" flipV="1">
            <a:off x="6479982" y="4630518"/>
            <a:ext cx="65433" cy="1319701"/>
          </a:xfrm>
          <a:prstGeom prst="line">
            <a:avLst/>
          </a:prstGeom>
          <a:ln w="63500">
            <a:gradFill>
              <a:gsLst>
                <a:gs pos="0">
                  <a:srgbClr val="92D050"/>
                </a:gs>
                <a:gs pos="50000">
                  <a:schemeClr val="accent3">
                    <a:lumMod val="50000"/>
                  </a:schemeClr>
                </a:gs>
                <a:gs pos="100000">
                  <a:srgbClr val="156B13"/>
                </a:gs>
              </a:gsLst>
              <a:lin ang="5400000" scaled="0"/>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flipV="1">
            <a:off x="5533193" y="4585043"/>
            <a:ext cx="946789" cy="866094"/>
          </a:xfrm>
          <a:prstGeom prst="line">
            <a:avLst/>
          </a:prstGeom>
          <a:ln w="63500">
            <a:gradFill>
              <a:gsLst>
                <a:gs pos="0">
                  <a:srgbClr val="92D050"/>
                </a:gs>
                <a:gs pos="50000">
                  <a:schemeClr val="accent3">
                    <a:lumMod val="50000"/>
                  </a:schemeClr>
                </a:gs>
                <a:gs pos="100000">
                  <a:srgbClr val="156B13"/>
                </a:gs>
              </a:gsLst>
              <a:lin ang="5400000" scaled="0"/>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3826483" y="3390595"/>
            <a:ext cx="964797" cy="734529"/>
          </a:xfrm>
          <a:prstGeom prst="line">
            <a:avLst/>
          </a:prstGeom>
          <a:ln w="63500">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6400" name="Group 106"/>
          <p:cNvGrpSpPr>
            <a:grpSpLocks/>
          </p:cNvGrpSpPr>
          <p:nvPr/>
        </p:nvGrpSpPr>
        <p:grpSpPr bwMode="auto">
          <a:xfrm>
            <a:off x="4418380" y="3678052"/>
            <a:ext cx="954088" cy="903098"/>
            <a:chOff x="5638800" y="3733664"/>
            <a:chExt cx="1219200" cy="1217028"/>
          </a:xfrm>
        </p:grpSpPr>
        <p:grpSp>
          <p:nvGrpSpPr>
            <p:cNvPr id="16504" name="Group 119"/>
            <p:cNvGrpSpPr>
              <a:grpSpLocks/>
            </p:cNvGrpSpPr>
            <p:nvPr/>
          </p:nvGrpSpPr>
          <p:grpSpPr bwMode="auto">
            <a:xfrm>
              <a:off x="5638800" y="3733664"/>
              <a:ext cx="1219200" cy="1217028"/>
              <a:chOff x="5998661" y="3407861"/>
              <a:chExt cx="1066800" cy="1066800"/>
            </a:xfrm>
          </p:grpSpPr>
          <p:sp>
            <p:nvSpPr>
              <p:cNvPr id="52" name="Oval 51"/>
              <p:cNvSpPr/>
              <p:nvPr/>
            </p:nvSpPr>
            <p:spPr>
              <a:xfrm rot="9025272">
                <a:off x="5998661" y="3407861"/>
                <a:ext cx="1066800" cy="1066800"/>
              </a:xfrm>
              <a:prstGeom prst="ellipse">
                <a:avLst/>
              </a:prstGeom>
              <a:gradFill flip="none" rotWithShape="1">
                <a:gsLst>
                  <a:gs pos="0">
                    <a:srgbClr val="00B0F0"/>
                  </a:gs>
                  <a:gs pos="100000">
                    <a:srgbClr val="2A5589"/>
                  </a:gs>
                </a:gsLst>
                <a:path path="shape">
                  <a:fillToRect l="50000" t="50000" r="50000" b="50000"/>
                </a:path>
                <a:tileRect/>
              </a:gradFill>
              <a:ln w="9525" cap="flat" cmpd="sng" algn="ctr">
                <a:solidFill>
                  <a:srgbClr val="254872"/>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en-US" kern="0">
                  <a:solidFill>
                    <a:sysClr val="window" lastClr="FFFFFF"/>
                  </a:solidFill>
                  <a:latin typeface="Calibri"/>
                  <a:ea typeface="ＭＳ Ｐゴシック" pitchFamily="-108" charset="-128"/>
                  <a:cs typeface="ＭＳ Ｐゴシック" pitchFamily="-108" charset="-128"/>
                </a:endParaRPr>
              </a:p>
            </p:txBody>
          </p:sp>
          <p:sp>
            <p:nvSpPr>
              <p:cNvPr id="112" name="Ellipse 45"/>
              <p:cNvSpPr/>
              <p:nvPr/>
            </p:nvSpPr>
            <p:spPr bwMode="auto">
              <a:xfrm>
                <a:off x="6114460" y="3487690"/>
                <a:ext cx="829412" cy="616856"/>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108" charset="-128"/>
                  <a:cs typeface="ＭＳ Ｐゴシック" pitchFamily="-108" charset="-128"/>
                </a:endParaRPr>
              </a:p>
            </p:txBody>
          </p:sp>
        </p:grpSp>
        <p:sp>
          <p:nvSpPr>
            <p:cNvPr id="16505" name="Rectangle 47"/>
            <p:cNvSpPr>
              <a:spLocks noChangeArrowheads="1"/>
            </p:cNvSpPr>
            <p:nvPr/>
          </p:nvSpPr>
          <p:spPr bwMode="auto">
            <a:xfrm>
              <a:off x="5683352" y="3807321"/>
              <a:ext cx="1130097" cy="105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r>
                <a:rPr lang="en-US" sz="900" b="1" dirty="0" smtClean="0">
                  <a:latin typeface="Calibri" charset="0"/>
                </a:rPr>
                <a:t>Social network graph of related authors</a:t>
              </a:r>
              <a:endParaRPr lang="en-US" sz="900" b="1" i="1" dirty="0">
                <a:latin typeface="Calibri" charset="0"/>
              </a:endParaRPr>
            </a:p>
          </p:txBody>
        </p:sp>
      </p:grpSp>
      <p:cxnSp>
        <p:nvCxnSpPr>
          <p:cNvPr id="204" name="Straight Connector 203"/>
          <p:cNvCxnSpPr/>
          <p:nvPr/>
        </p:nvCxnSpPr>
        <p:spPr>
          <a:xfrm>
            <a:off x="3796369" y="3390595"/>
            <a:ext cx="0" cy="1514614"/>
          </a:xfrm>
          <a:prstGeom prst="line">
            <a:avLst/>
          </a:prstGeom>
          <a:ln w="63500">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flipH="1">
            <a:off x="2728561" y="3390595"/>
            <a:ext cx="963582" cy="1003734"/>
          </a:xfrm>
          <a:prstGeom prst="line">
            <a:avLst/>
          </a:prstGeom>
          <a:ln w="63500">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370558" y="1830004"/>
            <a:ext cx="425811" cy="1490731"/>
          </a:xfrm>
          <a:prstGeom prst="line">
            <a:avLst/>
          </a:prstGeom>
          <a:ln w="63500">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3973626" y="1568194"/>
            <a:ext cx="1635309" cy="56309"/>
          </a:xfrm>
          <a:prstGeom prst="line">
            <a:avLst/>
          </a:prstGeom>
          <a:ln w="63500">
            <a:gradFill>
              <a:gsLst>
                <a:gs pos="0">
                  <a:srgbClr val="000082"/>
                </a:gs>
                <a:gs pos="30000">
                  <a:srgbClr val="66008F"/>
                </a:gs>
                <a:gs pos="64999">
                  <a:srgbClr val="BA0066"/>
                </a:gs>
                <a:gs pos="89999">
                  <a:srgbClr val="FF0000"/>
                </a:gs>
                <a:gs pos="100000">
                  <a:srgbClr val="FF8200"/>
                </a:gs>
              </a:gsLst>
              <a:lin ang="5400000" scaled="0"/>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V="1">
            <a:off x="5881516" y="1268759"/>
            <a:ext cx="1533104" cy="349018"/>
          </a:xfrm>
          <a:prstGeom prst="line">
            <a:avLst/>
          </a:prstGeom>
          <a:ln w="63500">
            <a:gradFill>
              <a:gsLst>
                <a:gs pos="0">
                  <a:srgbClr val="FFFFFF"/>
                </a:gs>
                <a:gs pos="7001">
                  <a:srgbClr val="E6E6E6"/>
                </a:gs>
                <a:gs pos="32001">
                  <a:srgbClr val="7D8496"/>
                </a:gs>
                <a:gs pos="47000">
                  <a:srgbClr val="E6E6E6"/>
                </a:gs>
                <a:gs pos="85001">
                  <a:srgbClr val="7D8496"/>
                </a:gs>
                <a:gs pos="100000">
                  <a:srgbClr val="E6E6E6"/>
                </a:gs>
              </a:gsLst>
              <a:lin ang="5400000" scaled="0"/>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a:endCxn id="131" idx="2"/>
          </p:cNvCxnSpPr>
          <p:nvPr/>
        </p:nvCxnSpPr>
        <p:spPr>
          <a:xfrm>
            <a:off x="5869743" y="1566823"/>
            <a:ext cx="1159198" cy="819092"/>
          </a:xfrm>
          <a:prstGeom prst="line">
            <a:avLst/>
          </a:prstGeom>
          <a:ln w="63500">
            <a:gradFill>
              <a:gsLst>
                <a:gs pos="0">
                  <a:srgbClr val="FFFFFF"/>
                </a:gs>
                <a:gs pos="7001">
                  <a:srgbClr val="E6E6E6"/>
                </a:gs>
                <a:gs pos="32001">
                  <a:srgbClr val="7D8496"/>
                </a:gs>
                <a:gs pos="47000">
                  <a:srgbClr val="E6E6E6"/>
                </a:gs>
                <a:gs pos="85001">
                  <a:srgbClr val="7D8496"/>
                </a:gs>
                <a:gs pos="100000">
                  <a:srgbClr val="E6E6E6"/>
                </a:gs>
              </a:gsLst>
              <a:lin ang="5400000" scaled="0"/>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a:stCxn id="16447" idx="2"/>
          </p:cNvCxnSpPr>
          <p:nvPr/>
        </p:nvCxnSpPr>
        <p:spPr>
          <a:xfrm>
            <a:off x="5878970" y="1830025"/>
            <a:ext cx="229230" cy="987667"/>
          </a:xfrm>
          <a:prstGeom prst="line">
            <a:avLst/>
          </a:prstGeom>
          <a:ln w="63500">
            <a:gradFill>
              <a:gsLst>
                <a:gs pos="0">
                  <a:srgbClr val="FFFFFF"/>
                </a:gs>
                <a:gs pos="7001">
                  <a:srgbClr val="E6E6E6"/>
                </a:gs>
                <a:gs pos="32001">
                  <a:srgbClr val="7D8496"/>
                </a:gs>
                <a:gs pos="47000">
                  <a:srgbClr val="E6E6E6"/>
                </a:gs>
                <a:gs pos="85001">
                  <a:srgbClr val="7D8496"/>
                </a:gs>
                <a:gs pos="100000">
                  <a:srgbClr val="E6E6E6"/>
                </a:gs>
              </a:gsLst>
              <a:lin ang="5400000" scaled="0"/>
            </a:gradFill>
            <a:headEnd type="none"/>
            <a:tailEnd type="none"/>
          </a:ln>
        </p:spPr>
        <p:style>
          <a:lnRef idx="1">
            <a:schemeClr val="accent1"/>
          </a:lnRef>
          <a:fillRef idx="0">
            <a:schemeClr val="accent1"/>
          </a:fillRef>
          <a:effectRef idx="0">
            <a:schemeClr val="accent1"/>
          </a:effectRef>
          <a:fontRef idx="minor">
            <a:schemeClr val="tx1"/>
          </a:fontRef>
        </p:style>
      </p:cxnSp>
      <p:sp>
        <p:nvSpPr>
          <p:cNvPr id="127" name="Ellipse 45"/>
          <p:cNvSpPr/>
          <p:nvPr/>
        </p:nvSpPr>
        <p:spPr bwMode="auto">
          <a:xfrm>
            <a:off x="-1227155" y="6644628"/>
            <a:ext cx="5128084" cy="327368"/>
          </a:xfrm>
          <a:prstGeom prst="ellipse">
            <a:avLst/>
          </a:prstGeom>
          <a:gradFill flip="none" rotWithShape="1">
            <a:gsLst>
              <a:gs pos="24000">
                <a:sysClr val="windowText" lastClr="000000">
                  <a:alpha val="4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kern="0" dirty="0" err="1">
              <a:solidFill>
                <a:sysClr val="window" lastClr="FFFFFF"/>
              </a:solidFill>
              <a:latin typeface="Calibri"/>
              <a:ea typeface="ＭＳ Ｐゴシック" pitchFamily="-108" charset="-128"/>
              <a:cs typeface="ＭＳ Ｐゴシック" pitchFamily="-108" charset="-128"/>
            </a:endParaRPr>
          </a:p>
        </p:txBody>
      </p:sp>
      <p:cxnSp>
        <p:nvCxnSpPr>
          <p:cNvPr id="89" name="Straight Connector 88"/>
          <p:cNvCxnSpPr/>
          <p:nvPr/>
        </p:nvCxnSpPr>
        <p:spPr>
          <a:xfrm flipH="1" flipV="1">
            <a:off x="3473068" y="1751187"/>
            <a:ext cx="3044521" cy="2776734"/>
          </a:xfrm>
          <a:prstGeom prst="line">
            <a:avLst/>
          </a:prstGeom>
          <a:ln w="63500">
            <a:gradFill>
              <a:gsLst>
                <a:gs pos="0">
                  <a:srgbClr val="92D050"/>
                </a:gs>
                <a:gs pos="50000">
                  <a:schemeClr val="accent3">
                    <a:lumMod val="50000"/>
                  </a:schemeClr>
                </a:gs>
                <a:gs pos="100000">
                  <a:srgbClr val="156B13"/>
                </a:gs>
              </a:gsLst>
              <a:lin ang="5400000" scaled="0"/>
            </a:gra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6404" name="Group 74"/>
          <p:cNvGrpSpPr>
            <a:grpSpLocks/>
          </p:cNvGrpSpPr>
          <p:nvPr/>
        </p:nvGrpSpPr>
        <p:grpSpPr bwMode="auto">
          <a:xfrm>
            <a:off x="5845223" y="3935910"/>
            <a:ext cx="1325825" cy="1325824"/>
            <a:chOff x="2754312" y="2287587"/>
            <a:chExt cx="890588" cy="890588"/>
          </a:xfrm>
        </p:grpSpPr>
        <p:grpSp>
          <p:nvGrpSpPr>
            <p:cNvPr id="16486" name="Group 124"/>
            <p:cNvGrpSpPr>
              <a:grpSpLocks/>
            </p:cNvGrpSpPr>
            <p:nvPr/>
          </p:nvGrpSpPr>
          <p:grpSpPr bwMode="auto">
            <a:xfrm>
              <a:off x="2754312" y="2287587"/>
              <a:ext cx="890588" cy="890588"/>
              <a:chOff x="5257800" y="1447800"/>
              <a:chExt cx="1066800" cy="1066800"/>
            </a:xfrm>
          </p:grpSpPr>
          <p:sp>
            <p:nvSpPr>
              <p:cNvPr id="47" name="Oval 46"/>
              <p:cNvSpPr/>
              <p:nvPr/>
            </p:nvSpPr>
            <p:spPr>
              <a:xfrm>
                <a:off x="5257800" y="1447800"/>
                <a:ext cx="1066800" cy="1066800"/>
              </a:xfrm>
              <a:prstGeom prst="ellipse">
                <a:avLst/>
              </a:prstGeom>
              <a:gradFill flip="none" rotWithShape="1">
                <a:gsLst>
                  <a:gs pos="100000">
                    <a:srgbClr val="00680F"/>
                  </a:gs>
                  <a:gs pos="0">
                    <a:srgbClr val="00E223"/>
                  </a:gs>
                </a:gsLst>
                <a:path path="shape">
                  <a:fillToRect l="50000" t="50000" r="50000" b="50000"/>
                </a:path>
                <a:tileRect/>
              </a:gradFill>
              <a:ln w="3175" cmpd="sng">
                <a:solidFill>
                  <a:srgbClr val="00680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124" name="Ellipse 45"/>
              <p:cNvSpPr/>
              <p:nvPr/>
            </p:nvSpPr>
            <p:spPr bwMode="auto">
              <a:xfrm>
                <a:off x="5379666" y="1483422"/>
                <a:ext cx="830568" cy="618707"/>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sz="1200" kern="0" dirty="0">
                  <a:solidFill>
                    <a:sysClr val="window" lastClr="FFFFFF"/>
                  </a:solidFill>
                  <a:latin typeface="Calibri"/>
                  <a:ea typeface="ＭＳ Ｐゴシック" pitchFamily="-108" charset="-128"/>
                  <a:cs typeface="ＭＳ Ｐゴシック" pitchFamily="-108" charset="-128"/>
                </a:endParaRPr>
              </a:p>
            </p:txBody>
          </p:sp>
        </p:grpSp>
        <p:sp>
          <p:nvSpPr>
            <p:cNvPr id="16487" name="Rectangle 47"/>
            <p:cNvSpPr>
              <a:spLocks noChangeArrowheads="1"/>
            </p:cNvSpPr>
            <p:nvPr/>
          </p:nvSpPr>
          <p:spPr bwMode="auto">
            <a:xfrm>
              <a:off x="2792412" y="2356660"/>
              <a:ext cx="827088" cy="733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r>
                <a:rPr lang="en-US" sz="1300" b="1" dirty="0" smtClean="0">
                  <a:solidFill>
                    <a:schemeClr val="bg1"/>
                  </a:solidFill>
                  <a:latin typeface="Calibri" charset="0"/>
                </a:rPr>
                <a:t>Machine-assisted Presentation, Dissemination, Curation</a:t>
              </a:r>
              <a:endParaRPr lang="en-US" sz="1300" b="1" dirty="0">
                <a:solidFill>
                  <a:schemeClr val="bg1"/>
                </a:solidFill>
                <a:latin typeface="Calibri" charset="0"/>
              </a:endParaRPr>
            </a:p>
          </p:txBody>
        </p:sp>
      </p:grpSp>
      <p:grpSp>
        <p:nvGrpSpPr>
          <p:cNvPr id="16405" name="Group 100"/>
          <p:cNvGrpSpPr>
            <a:grpSpLocks/>
          </p:cNvGrpSpPr>
          <p:nvPr/>
        </p:nvGrpSpPr>
        <p:grpSpPr bwMode="auto">
          <a:xfrm>
            <a:off x="5004693" y="4976766"/>
            <a:ext cx="946628" cy="948742"/>
            <a:chOff x="2590800" y="685800"/>
            <a:chExt cx="890587" cy="890587"/>
          </a:xfrm>
        </p:grpSpPr>
        <p:grpSp>
          <p:nvGrpSpPr>
            <p:cNvPr id="16482" name="Group 116"/>
            <p:cNvGrpSpPr>
              <a:grpSpLocks/>
            </p:cNvGrpSpPr>
            <p:nvPr/>
          </p:nvGrpSpPr>
          <p:grpSpPr bwMode="auto">
            <a:xfrm>
              <a:off x="2590800" y="685800"/>
              <a:ext cx="890587" cy="890587"/>
              <a:chOff x="762000" y="3124200"/>
              <a:chExt cx="1066800" cy="1066800"/>
            </a:xfrm>
          </p:grpSpPr>
          <p:sp>
            <p:nvSpPr>
              <p:cNvPr id="82" name="Oval 81"/>
              <p:cNvSpPr/>
              <p:nvPr/>
            </p:nvSpPr>
            <p:spPr>
              <a:xfrm rot="799023">
                <a:off x="762000" y="3124200"/>
                <a:ext cx="1066800" cy="1066800"/>
              </a:xfrm>
              <a:prstGeom prst="ellipse">
                <a:avLst/>
              </a:prstGeom>
              <a:gradFill flip="none" rotWithShape="1">
                <a:gsLst>
                  <a:gs pos="100000">
                    <a:srgbClr val="00680F"/>
                  </a:gs>
                  <a:gs pos="0">
                    <a:srgbClr val="00E223"/>
                  </a:gs>
                </a:gsLst>
                <a:path path="shape">
                  <a:fillToRect l="50000" t="50000" r="50000" b="50000"/>
                </a:path>
                <a:tileRect/>
              </a:gradFill>
              <a:ln w="3175" cmpd="sng">
                <a:solidFill>
                  <a:srgbClr val="00680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84" name="Ellipse 45"/>
              <p:cNvSpPr/>
              <p:nvPr/>
            </p:nvSpPr>
            <p:spPr bwMode="auto">
              <a:xfrm>
                <a:off x="873920" y="3159840"/>
                <a:ext cx="831056" cy="617746"/>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sz="1200" kern="0" dirty="0">
                  <a:solidFill>
                    <a:sysClr val="window" lastClr="FFFFFF"/>
                  </a:solidFill>
                  <a:latin typeface="Calibri"/>
                  <a:ea typeface="ＭＳ Ｐゴシック" pitchFamily="-108" charset="-128"/>
                  <a:cs typeface="ＭＳ Ｐゴシック" pitchFamily="-108" charset="-128"/>
                </a:endParaRPr>
              </a:p>
            </p:txBody>
          </p:sp>
        </p:grpSp>
        <p:sp>
          <p:nvSpPr>
            <p:cNvPr id="16483" name="Rectangle 47"/>
            <p:cNvSpPr>
              <a:spLocks noChangeArrowheads="1"/>
            </p:cNvSpPr>
            <p:nvPr/>
          </p:nvSpPr>
          <p:spPr bwMode="auto">
            <a:xfrm>
              <a:off x="2616993" y="843833"/>
              <a:ext cx="838199" cy="56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r>
                <a:rPr lang="en-US" sz="1100" b="1" dirty="0" smtClean="0">
                  <a:latin typeface="Calibri" charset="0"/>
                </a:rPr>
                <a:t>Piped input to Dept. web sites</a:t>
              </a:r>
              <a:endParaRPr lang="en-US" sz="1100" b="1" dirty="0">
                <a:latin typeface="Calibri" charset="0"/>
              </a:endParaRPr>
            </a:p>
          </p:txBody>
        </p:sp>
      </p:grpSp>
      <p:grpSp>
        <p:nvGrpSpPr>
          <p:cNvPr id="16409" name="Group 119"/>
          <p:cNvGrpSpPr>
            <a:grpSpLocks/>
          </p:cNvGrpSpPr>
          <p:nvPr/>
        </p:nvGrpSpPr>
        <p:grpSpPr bwMode="auto">
          <a:xfrm>
            <a:off x="3124200" y="2673829"/>
            <a:ext cx="1295400" cy="1293813"/>
            <a:chOff x="5998661" y="3407861"/>
            <a:chExt cx="1066800" cy="1066800"/>
          </a:xfrm>
        </p:grpSpPr>
        <p:sp>
          <p:nvSpPr>
            <p:cNvPr id="138" name="Oval 137"/>
            <p:cNvSpPr/>
            <p:nvPr/>
          </p:nvSpPr>
          <p:spPr>
            <a:xfrm rot="9025272">
              <a:off x="5998661" y="3407861"/>
              <a:ext cx="1066800" cy="1066800"/>
            </a:xfrm>
            <a:prstGeom prst="ellipse">
              <a:avLst/>
            </a:prstGeom>
            <a:gradFill flip="none" rotWithShape="1">
              <a:gsLst>
                <a:gs pos="0">
                  <a:srgbClr val="00B0F0"/>
                </a:gs>
                <a:gs pos="100000">
                  <a:srgbClr val="2A5589"/>
                </a:gs>
              </a:gsLst>
              <a:path path="shape">
                <a:fillToRect l="50000" t="50000" r="50000" b="50000"/>
              </a:path>
              <a:tileRect/>
            </a:gradFill>
            <a:ln w="9525" cap="flat" cmpd="sng" algn="ctr">
              <a:solidFill>
                <a:srgbClr val="254872"/>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en-US" kern="0">
                <a:solidFill>
                  <a:sysClr val="window" lastClr="FFFFFF"/>
                </a:solidFill>
                <a:latin typeface="Calibri"/>
                <a:ea typeface="ＭＳ Ｐゴシック" pitchFamily="-108" charset="-128"/>
                <a:cs typeface="ＭＳ Ｐゴシック" pitchFamily="-108" charset="-128"/>
              </a:endParaRPr>
            </a:p>
          </p:txBody>
        </p:sp>
        <p:sp>
          <p:nvSpPr>
            <p:cNvPr id="139" name="Ellipse 45"/>
            <p:cNvSpPr/>
            <p:nvPr/>
          </p:nvSpPr>
          <p:spPr bwMode="auto">
            <a:xfrm>
              <a:off x="6115016" y="3482472"/>
              <a:ext cx="828862" cy="616518"/>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108" charset="-128"/>
                <a:cs typeface="ＭＳ Ｐゴシック" pitchFamily="-108" charset="-128"/>
              </a:endParaRPr>
            </a:p>
          </p:txBody>
        </p:sp>
      </p:grpSp>
      <p:sp>
        <p:nvSpPr>
          <p:cNvPr id="16410" name="Rectangle 47"/>
          <p:cNvSpPr>
            <a:spLocks noChangeArrowheads="1"/>
          </p:cNvSpPr>
          <p:nvPr/>
        </p:nvSpPr>
        <p:spPr bwMode="auto">
          <a:xfrm>
            <a:off x="3171825" y="2883810"/>
            <a:ext cx="12001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r>
              <a:rPr lang="en-US" sz="1400" b="1" dirty="0" smtClean="0">
                <a:solidFill>
                  <a:schemeClr val="bg1"/>
                </a:solidFill>
                <a:latin typeface="Calibri" charset="0"/>
              </a:rPr>
              <a:t>Machine-generated Context</a:t>
            </a:r>
            <a:endParaRPr lang="en-US" sz="1400" b="1" i="1" dirty="0">
              <a:solidFill>
                <a:schemeClr val="bg1"/>
              </a:solidFill>
              <a:latin typeface="Calibri" charset="0"/>
            </a:endParaRPr>
          </a:p>
        </p:txBody>
      </p:sp>
      <p:cxnSp>
        <p:nvCxnSpPr>
          <p:cNvPr id="91" name="Straight Connector 90"/>
          <p:cNvCxnSpPr>
            <a:endCxn id="16451" idx="2"/>
          </p:cNvCxnSpPr>
          <p:nvPr/>
        </p:nvCxnSpPr>
        <p:spPr>
          <a:xfrm flipH="1">
            <a:off x="4955875" y="1596348"/>
            <a:ext cx="855732" cy="833785"/>
          </a:xfrm>
          <a:prstGeom prst="line">
            <a:avLst/>
          </a:prstGeom>
          <a:ln w="63500">
            <a:gradFill flip="none" rotWithShape="1">
              <a:gsLst>
                <a:gs pos="0">
                  <a:srgbClr val="FFFFFF"/>
                </a:gs>
                <a:gs pos="7001">
                  <a:srgbClr val="E6E6E6"/>
                </a:gs>
                <a:gs pos="32001">
                  <a:srgbClr val="7D8496"/>
                </a:gs>
                <a:gs pos="47000">
                  <a:srgbClr val="E6E6E6"/>
                </a:gs>
                <a:gs pos="85001">
                  <a:srgbClr val="7D8496"/>
                </a:gs>
                <a:gs pos="100000">
                  <a:srgbClr val="E6E6E6"/>
                </a:gs>
              </a:gsLst>
              <a:path path="circle">
                <a:fillToRect l="100000" t="100000"/>
              </a:path>
              <a:tileRect r="-100000" b="-100000"/>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endCxn id="111" idx="6"/>
          </p:cNvCxnSpPr>
          <p:nvPr/>
        </p:nvCxnSpPr>
        <p:spPr>
          <a:xfrm flipH="1">
            <a:off x="4018984" y="1403521"/>
            <a:ext cx="883170" cy="81954"/>
          </a:xfrm>
          <a:prstGeom prst="line">
            <a:avLst/>
          </a:prstGeom>
          <a:ln w="19050">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6416" name="Group 96"/>
          <p:cNvGrpSpPr>
            <a:grpSpLocks/>
          </p:cNvGrpSpPr>
          <p:nvPr/>
        </p:nvGrpSpPr>
        <p:grpSpPr bwMode="auto">
          <a:xfrm>
            <a:off x="4480079" y="1864909"/>
            <a:ext cx="951591" cy="940842"/>
            <a:chOff x="8244408" y="203200"/>
            <a:chExt cx="899592" cy="889000"/>
          </a:xfrm>
        </p:grpSpPr>
        <p:grpSp>
          <p:nvGrpSpPr>
            <p:cNvPr id="16450" name="Group 130"/>
            <p:cNvGrpSpPr>
              <a:grpSpLocks/>
            </p:cNvGrpSpPr>
            <p:nvPr/>
          </p:nvGrpSpPr>
          <p:grpSpPr bwMode="auto">
            <a:xfrm>
              <a:off x="8253412" y="203200"/>
              <a:ext cx="890588" cy="889000"/>
              <a:chOff x="3124200" y="228600"/>
              <a:chExt cx="1066800" cy="1066800"/>
            </a:xfrm>
          </p:grpSpPr>
          <p:sp>
            <p:nvSpPr>
              <p:cNvPr id="101" name="Oval 100"/>
              <p:cNvSpPr/>
              <p:nvPr/>
            </p:nvSpPr>
            <p:spPr>
              <a:xfrm>
                <a:off x="3124200" y="228600"/>
                <a:ext cx="1066800" cy="1066800"/>
              </a:xfrm>
              <a:prstGeom prst="ellipse">
                <a:avLst/>
              </a:prstGeom>
              <a:gradFill flip="none" rotWithShape="1">
                <a:gsLst>
                  <a:gs pos="100000">
                    <a:schemeClr val="tx1">
                      <a:lumMod val="75000"/>
                      <a:lumOff val="25000"/>
                    </a:schemeClr>
                  </a:gs>
                  <a:gs pos="0">
                    <a:schemeClr val="bg1">
                      <a:lumMod val="75000"/>
                    </a:schemeClr>
                  </a:gs>
                </a:gsLst>
                <a:path path="shape">
                  <a:fillToRect l="50000" t="50000" r="50000" b="50000"/>
                </a:path>
                <a:tileRect/>
              </a:gradFill>
              <a:ln w="3175" cmpd="sng">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 name="Ellipse 45"/>
              <p:cNvSpPr/>
              <p:nvPr/>
            </p:nvSpPr>
            <p:spPr bwMode="auto">
              <a:xfrm>
                <a:off x="3246278" y="295275"/>
                <a:ext cx="830967" cy="619522"/>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108" charset="-128"/>
                  <a:cs typeface="ＭＳ Ｐゴシック" pitchFamily="-108" charset="-128"/>
                </a:endParaRPr>
              </a:p>
            </p:txBody>
          </p:sp>
        </p:grpSp>
        <p:sp>
          <p:nvSpPr>
            <p:cNvPr id="16451" name="Rectangle 47"/>
            <p:cNvSpPr>
              <a:spLocks noChangeArrowheads="1"/>
            </p:cNvSpPr>
            <p:nvPr/>
          </p:nvSpPr>
          <p:spPr bwMode="auto">
            <a:xfrm>
              <a:off x="8244408" y="330135"/>
              <a:ext cx="899592" cy="40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57200"/>
              <a:r>
                <a:rPr lang="en-US" sz="1100" b="1" dirty="0" smtClean="0">
                  <a:latin typeface="Calibri" charset="0"/>
                </a:rPr>
                <a:t>Summary Content</a:t>
              </a:r>
              <a:endParaRPr lang="en-US" sz="1100" b="1" i="1" dirty="0">
                <a:latin typeface="Calibri" charset="0"/>
              </a:endParaRPr>
            </a:p>
          </p:txBody>
        </p:sp>
      </p:grpSp>
      <p:grpSp>
        <p:nvGrpSpPr>
          <p:cNvPr id="16417" name="Group 107"/>
          <p:cNvGrpSpPr>
            <a:grpSpLocks/>
          </p:cNvGrpSpPr>
          <p:nvPr/>
        </p:nvGrpSpPr>
        <p:grpSpPr bwMode="auto">
          <a:xfrm>
            <a:off x="5222589" y="879999"/>
            <a:ext cx="1294309" cy="1294309"/>
            <a:chOff x="7554912" y="1219200"/>
            <a:chExt cx="890588" cy="890588"/>
          </a:xfrm>
        </p:grpSpPr>
        <p:grpSp>
          <p:nvGrpSpPr>
            <p:cNvPr id="16446" name="Group 129"/>
            <p:cNvGrpSpPr>
              <a:grpSpLocks/>
            </p:cNvGrpSpPr>
            <p:nvPr/>
          </p:nvGrpSpPr>
          <p:grpSpPr bwMode="auto">
            <a:xfrm>
              <a:off x="7554912" y="1219200"/>
              <a:ext cx="890588" cy="890588"/>
              <a:chOff x="2286000" y="1447800"/>
              <a:chExt cx="1066800" cy="1066800"/>
            </a:xfrm>
          </p:grpSpPr>
          <p:sp>
            <p:nvSpPr>
              <p:cNvPr id="113" name="Oval 112"/>
              <p:cNvSpPr/>
              <p:nvPr/>
            </p:nvSpPr>
            <p:spPr>
              <a:xfrm>
                <a:off x="2286000" y="1447800"/>
                <a:ext cx="1066800" cy="1066800"/>
              </a:xfrm>
              <a:prstGeom prst="ellipse">
                <a:avLst/>
              </a:prstGeom>
              <a:gradFill flip="none" rotWithShape="1">
                <a:gsLst>
                  <a:gs pos="0">
                    <a:schemeClr val="bg1">
                      <a:lumMod val="75000"/>
                    </a:schemeClr>
                  </a:gs>
                  <a:gs pos="100000">
                    <a:schemeClr val="tx1">
                      <a:lumMod val="75000"/>
                      <a:lumOff val="25000"/>
                    </a:schemeClr>
                  </a:gs>
                </a:gsLst>
                <a:path path="shape">
                  <a:fillToRect l="50000" t="50000" r="50000" b="50000"/>
                </a:path>
                <a:tileRect/>
              </a:gradFill>
              <a:ln w="3175" cmpd="sng">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4" name="Ellipse 45"/>
              <p:cNvSpPr/>
              <p:nvPr/>
            </p:nvSpPr>
            <p:spPr bwMode="auto">
              <a:xfrm>
                <a:off x="2398713" y="1500430"/>
                <a:ext cx="830262" cy="617538"/>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kern="0" dirty="0">
                  <a:solidFill>
                    <a:srgbClr val="FFFFFF"/>
                  </a:solidFill>
                  <a:latin typeface="Calibri"/>
                  <a:ea typeface="ＭＳ Ｐゴシック" pitchFamily="-108" charset="-128"/>
                  <a:cs typeface="ＭＳ Ｐゴシック" pitchFamily="-108" charset="-128"/>
                </a:endParaRPr>
              </a:p>
            </p:txBody>
          </p:sp>
        </p:grpSp>
        <p:sp>
          <p:nvSpPr>
            <p:cNvPr id="16447" name="Rectangle 47"/>
            <p:cNvSpPr>
              <a:spLocks noChangeArrowheads="1"/>
            </p:cNvSpPr>
            <p:nvPr/>
          </p:nvSpPr>
          <p:spPr bwMode="auto">
            <a:xfrm>
              <a:off x="7593010" y="1312442"/>
              <a:ext cx="827088" cy="560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r>
                <a:rPr lang="en-US" sz="1400" b="1" dirty="0" smtClean="0">
                  <a:solidFill>
                    <a:schemeClr val="bg1"/>
                  </a:solidFill>
                  <a:latin typeface="Calibri" charset="0"/>
                </a:rPr>
                <a:t>Machine-assisted Summaries</a:t>
              </a:r>
              <a:endParaRPr lang="en-US" sz="1400" b="1" i="1" dirty="0">
                <a:solidFill>
                  <a:schemeClr val="bg1"/>
                </a:solidFill>
                <a:latin typeface="Calibri" charset="0"/>
              </a:endParaRPr>
            </a:p>
          </p:txBody>
        </p:sp>
      </p:grpSp>
      <p:sp>
        <p:nvSpPr>
          <p:cNvPr id="110" name="Rectangle 109"/>
          <p:cNvSpPr/>
          <p:nvPr/>
        </p:nvSpPr>
        <p:spPr>
          <a:xfrm>
            <a:off x="377975" y="304800"/>
            <a:ext cx="8610600" cy="461665"/>
          </a:xfrm>
          <a:prstGeom prst="rect">
            <a:avLst/>
          </a:prstGeom>
          <a:effectLst>
            <a:reflection blurRad="6350" stA="52000" endA="300" endPos="35000" dir="5400000" sy="-100000" algn="bl" rotWithShape="0"/>
          </a:effectLst>
        </p:spPr>
        <p:txBody>
          <a:bodyPr wrap="square">
            <a:spAutoFit/>
          </a:bodyPr>
          <a:lstStyle/>
          <a:p>
            <a:r>
              <a:rPr lang="en-US" sz="2400" b="1" cap="small" dirty="0" smtClean="0"/>
              <a:t>Future IT for Humanities Advocacy &amp; Public Engagement</a:t>
            </a:r>
            <a:endParaRPr lang="en-US" sz="1200" b="1" cap="small" dirty="0"/>
          </a:p>
        </p:txBody>
      </p:sp>
      <p:cxnSp>
        <p:nvCxnSpPr>
          <p:cNvPr id="117" name="Straight Connector 116"/>
          <p:cNvCxnSpPr/>
          <p:nvPr/>
        </p:nvCxnSpPr>
        <p:spPr>
          <a:xfrm>
            <a:off x="457200" y="779055"/>
            <a:ext cx="7924800" cy="0"/>
          </a:xfrm>
          <a:prstGeom prst="line">
            <a:avLst/>
          </a:prstGeom>
          <a:ln w="15875">
            <a:solidFill>
              <a:schemeClr val="tx1">
                <a:lumMod val="65000"/>
                <a:lumOff val="35000"/>
              </a:schemeClr>
            </a:solidFill>
          </a:ln>
          <a:effectLst/>
        </p:spPr>
        <p:style>
          <a:lnRef idx="1">
            <a:schemeClr val="accent1"/>
          </a:lnRef>
          <a:fillRef idx="0">
            <a:schemeClr val="accent1"/>
          </a:fillRef>
          <a:effectRef idx="0">
            <a:schemeClr val="accent1"/>
          </a:effectRef>
          <a:fontRef idx="minor">
            <a:schemeClr val="tx1"/>
          </a:fontRef>
        </p:style>
      </p:cxnSp>
      <p:pic>
        <p:nvPicPr>
          <p:cNvPr id="1026" name="Picture 2" descr="http://fc02.deviantart.net/fs9/i/2006/142/8/a/Blank_Notebook_Page_Scan_by_DragonImagi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975" y="1075123"/>
            <a:ext cx="2457909" cy="319878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0367" y="1316725"/>
            <a:ext cx="2309136"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u="sng" dirty="0" smtClean="0">
                <a:latin typeface="Times New Roman" pitchFamily="18" charset="0"/>
                <a:cs typeface="Times New Roman" pitchFamily="18" charset="0"/>
              </a:rPr>
              <a:t>Normal Scholarly Work</a:t>
            </a:r>
            <a:endParaRPr lang="en-US" sz="1400" b="1" u="sng" dirty="0">
              <a:latin typeface="Times New Roman" pitchFamily="18" charset="0"/>
              <a:cs typeface="Times New Roman" pitchFamily="18" charset="0"/>
            </a:endParaRPr>
          </a:p>
        </p:txBody>
      </p:sp>
      <p:sp>
        <p:nvSpPr>
          <p:cNvPr id="118" name="TextBox 117"/>
          <p:cNvSpPr txBox="1"/>
          <p:nvPr/>
        </p:nvSpPr>
        <p:spPr>
          <a:xfrm>
            <a:off x="654690" y="2660489"/>
            <a:ext cx="2381110"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u="sng" dirty="0" smtClean="0">
                <a:latin typeface="Times New Roman" pitchFamily="18" charset="0"/>
                <a:cs typeface="Times New Roman" pitchFamily="18" charset="0"/>
              </a:rPr>
              <a:t>Normal IT in Workflow</a:t>
            </a:r>
            <a:endParaRPr lang="en-US" sz="1400" b="1" u="sng" dirty="0">
              <a:latin typeface="Times New Roman" pitchFamily="18" charset="0"/>
              <a:cs typeface="Times New Roman" pitchFamily="18" charset="0"/>
            </a:endParaRPr>
          </a:p>
        </p:txBody>
      </p:sp>
      <p:grpSp>
        <p:nvGrpSpPr>
          <p:cNvPr id="125" name="Group 96"/>
          <p:cNvGrpSpPr>
            <a:grpSpLocks/>
          </p:cNvGrpSpPr>
          <p:nvPr/>
        </p:nvGrpSpPr>
        <p:grpSpPr bwMode="auto">
          <a:xfrm>
            <a:off x="6921137" y="2053924"/>
            <a:ext cx="969279" cy="940842"/>
            <a:chOff x="8253412" y="203200"/>
            <a:chExt cx="916313" cy="889000"/>
          </a:xfrm>
        </p:grpSpPr>
        <p:grpSp>
          <p:nvGrpSpPr>
            <p:cNvPr id="126" name="Group 130"/>
            <p:cNvGrpSpPr>
              <a:grpSpLocks/>
            </p:cNvGrpSpPr>
            <p:nvPr/>
          </p:nvGrpSpPr>
          <p:grpSpPr bwMode="auto">
            <a:xfrm>
              <a:off x="8253412" y="203200"/>
              <a:ext cx="890588" cy="889000"/>
              <a:chOff x="3124200" y="228600"/>
              <a:chExt cx="1066800" cy="1066800"/>
            </a:xfrm>
          </p:grpSpPr>
          <p:sp>
            <p:nvSpPr>
              <p:cNvPr id="130" name="Oval 129"/>
              <p:cNvSpPr/>
              <p:nvPr/>
            </p:nvSpPr>
            <p:spPr>
              <a:xfrm>
                <a:off x="3124200" y="228600"/>
                <a:ext cx="1066800" cy="1066800"/>
              </a:xfrm>
              <a:prstGeom prst="ellipse">
                <a:avLst/>
              </a:prstGeom>
              <a:gradFill flip="none" rotWithShape="1">
                <a:gsLst>
                  <a:gs pos="100000">
                    <a:schemeClr val="tx1">
                      <a:lumMod val="75000"/>
                      <a:lumOff val="25000"/>
                    </a:schemeClr>
                  </a:gs>
                  <a:gs pos="0">
                    <a:schemeClr val="bg1">
                      <a:lumMod val="75000"/>
                    </a:schemeClr>
                  </a:gs>
                </a:gsLst>
                <a:path path="shape">
                  <a:fillToRect l="50000" t="50000" r="50000" b="50000"/>
                </a:path>
                <a:tileRect/>
              </a:gradFill>
              <a:ln w="3175" cmpd="sng">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1" name="Ellipse 45"/>
              <p:cNvSpPr/>
              <p:nvPr/>
            </p:nvSpPr>
            <p:spPr bwMode="auto">
              <a:xfrm>
                <a:off x="3246278" y="295275"/>
                <a:ext cx="830967" cy="619522"/>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108" charset="-128"/>
                  <a:cs typeface="ＭＳ Ｐゴシック" pitchFamily="-108" charset="-128"/>
                </a:endParaRPr>
              </a:p>
            </p:txBody>
          </p:sp>
        </p:grpSp>
        <p:sp>
          <p:nvSpPr>
            <p:cNvPr id="129" name="Rectangle 47"/>
            <p:cNvSpPr>
              <a:spLocks noChangeArrowheads="1"/>
            </p:cNvSpPr>
            <p:nvPr/>
          </p:nvSpPr>
          <p:spPr bwMode="auto">
            <a:xfrm>
              <a:off x="8270133" y="257557"/>
              <a:ext cx="899592" cy="567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57200"/>
              <a:r>
                <a:rPr lang="en-US" sz="1100" b="1" dirty="0" smtClean="0">
                  <a:latin typeface="Calibri" charset="0"/>
                </a:rPr>
                <a:t>Auto-generated Tweets</a:t>
              </a:r>
              <a:endParaRPr lang="en-US" sz="1100" b="1" i="1" dirty="0">
                <a:latin typeface="Calibri" charset="0"/>
              </a:endParaRPr>
            </a:p>
          </p:txBody>
        </p:sp>
      </p:grpSp>
      <p:grpSp>
        <p:nvGrpSpPr>
          <p:cNvPr id="132" name="Group 96"/>
          <p:cNvGrpSpPr>
            <a:grpSpLocks/>
          </p:cNvGrpSpPr>
          <p:nvPr/>
        </p:nvGrpSpPr>
        <p:grpSpPr bwMode="auto">
          <a:xfrm>
            <a:off x="5703164" y="2449753"/>
            <a:ext cx="951591" cy="940842"/>
            <a:chOff x="8252808" y="203200"/>
            <a:chExt cx="899592" cy="889000"/>
          </a:xfrm>
        </p:grpSpPr>
        <p:grpSp>
          <p:nvGrpSpPr>
            <p:cNvPr id="135" name="Group 130"/>
            <p:cNvGrpSpPr>
              <a:grpSpLocks/>
            </p:cNvGrpSpPr>
            <p:nvPr/>
          </p:nvGrpSpPr>
          <p:grpSpPr bwMode="auto">
            <a:xfrm>
              <a:off x="8253412" y="203200"/>
              <a:ext cx="890588" cy="889000"/>
              <a:chOff x="3124200" y="228600"/>
              <a:chExt cx="1066800" cy="1066800"/>
            </a:xfrm>
          </p:grpSpPr>
          <p:sp>
            <p:nvSpPr>
              <p:cNvPr id="137" name="Oval 136"/>
              <p:cNvSpPr/>
              <p:nvPr/>
            </p:nvSpPr>
            <p:spPr>
              <a:xfrm>
                <a:off x="3124200" y="228600"/>
                <a:ext cx="1066800" cy="1066800"/>
              </a:xfrm>
              <a:prstGeom prst="ellipse">
                <a:avLst/>
              </a:prstGeom>
              <a:gradFill flip="none" rotWithShape="1">
                <a:gsLst>
                  <a:gs pos="100000">
                    <a:schemeClr val="tx1">
                      <a:lumMod val="75000"/>
                      <a:lumOff val="25000"/>
                    </a:schemeClr>
                  </a:gs>
                  <a:gs pos="0">
                    <a:schemeClr val="bg1">
                      <a:lumMod val="75000"/>
                    </a:schemeClr>
                  </a:gs>
                </a:gsLst>
                <a:path path="shape">
                  <a:fillToRect l="50000" t="50000" r="50000" b="50000"/>
                </a:path>
                <a:tileRect/>
              </a:gradFill>
              <a:ln w="3175" cmpd="sng">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0" name="Ellipse 45"/>
              <p:cNvSpPr/>
              <p:nvPr/>
            </p:nvSpPr>
            <p:spPr bwMode="auto">
              <a:xfrm>
                <a:off x="3246278" y="295275"/>
                <a:ext cx="830967" cy="619522"/>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108" charset="-128"/>
                  <a:cs typeface="ＭＳ Ｐゴシック" pitchFamily="-108" charset="-128"/>
                </a:endParaRPr>
              </a:p>
            </p:txBody>
          </p:sp>
        </p:grpSp>
        <p:sp>
          <p:nvSpPr>
            <p:cNvPr id="136" name="Rectangle 47"/>
            <p:cNvSpPr>
              <a:spLocks noChangeArrowheads="1"/>
            </p:cNvSpPr>
            <p:nvPr/>
          </p:nvSpPr>
          <p:spPr bwMode="auto">
            <a:xfrm>
              <a:off x="8252808" y="221268"/>
              <a:ext cx="899592" cy="72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57200"/>
              <a:r>
                <a:rPr lang="en-US" sz="1100" b="1" dirty="0" smtClean="0">
                  <a:latin typeface="Calibri" charset="0"/>
                </a:rPr>
                <a:t>Auto-generated material for blogs</a:t>
              </a:r>
              <a:endParaRPr lang="en-US" sz="1100" b="1" i="1" dirty="0">
                <a:latin typeface="Calibri" charset="0"/>
              </a:endParaRPr>
            </a:p>
          </p:txBody>
        </p:sp>
      </p:grpSp>
      <p:grpSp>
        <p:nvGrpSpPr>
          <p:cNvPr id="142" name="Group 96"/>
          <p:cNvGrpSpPr>
            <a:grpSpLocks/>
          </p:cNvGrpSpPr>
          <p:nvPr/>
        </p:nvGrpSpPr>
        <p:grpSpPr bwMode="auto">
          <a:xfrm>
            <a:off x="7030939" y="798338"/>
            <a:ext cx="976485" cy="940842"/>
            <a:chOff x="8253412" y="203200"/>
            <a:chExt cx="923126" cy="889000"/>
          </a:xfrm>
        </p:grpSpPr>
        <p:grpSp>
          <p:nvGrpSpPr>
            <p:cNvPr id="143" name="Group 130"/>
            <p:cNvGrpSpPr>
              <a:grpSpLocks/>
            </p:cNvGrpSpPr>
            <p:nvPr/>
          </p:nvGrpSpPr>
          <p:grpSpPr bwMode="auto">
            <a:xfrm>
              <a:off x="8253412" y="203200"/>
              <a:ext cx="890588" cy="889000"/>
              <a:chOff x="3124200" y="228600"/>
              <a:chExt cx="1066800" cy="1066800"/>
            </a:xfrm>
          </p:grpSpPr>
          <p:sp>
            <p:nvSpPr>
              <p:cNvPr id="146" name="Oval 145"/>
              <p:cNvSpPr/>
              <p:nvPr/>
            </p:nvSpPr>
            <p:spPr>
              <a:xfrm>
                <a:off x="3124200" y="228600"/>
                <a:ext cx="1066800" cy="1066800"/>
              </a:xfrm>
              <a:prstGeom prst="ellipse">
                <a:avLst/>
              </a:prstGeom>
              <a:gradFill flip="none" rotWithShape="1">
                <a:gsLst>
                  <a:gs pos="100000">
                    <a:schemeClr val="tx1">
                      <a:lumMod val="75000"/>
                      <a:lumOff val="25000"/>
                    </a:schemeClr>
                  </a:gs>
                  <a:gs pos="0">
                    <a:schemeClr val="bg1">
                      <a:lumMod val="75000"/>
                    </a:schemeClr>
                  </a:gs>
                </a:gsLst>
                <a:path path="shape">
                  <a:fillToRect l="50000" t="50000" r="50000" b="50000"/>
                </a:path>
                <a:tileRect/>
              </a:gradFill>
              <a:ln w="3175" cmpd="sng">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7" name="Ellipse 45"/>
              <p:cNvSpPr/>
              <p:nvPr/>
            </p:nvSpPr>
            <p:spPr bwMode="auto">
              <a:xfrm>
                <a:off x="3246278" y="295275"/>
                <a:ext cx="830967" cy="619522"/>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108" charset="-128"/>
                  <a:cs typeface="ＭＳ Ｐゴシック" pitchFamily="-108" charset="-128"/>
                </a:endParaRPr>
              </a:p>
            </p:txBody>
          </p:sp>
        </p:grpSp>
        <p:sp>
          <p:nvSpPr>
            <p:cNvPr id="145" name="Rectangle 47"/>
            <p:cNvSpPr>
              <a:spLocks noChangeArrowheads="1"/>
            </p:cNvSpPr>
            <p:nvPr/>
          </p:nvSpPr>
          <p:spPr bwMode="auto">
            <a:xfrm>
              <a:off x="8276946" y="328869"/>
              <a:ext cx="899592" cy="72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57200"/>
              <a:r>
                <a:rPr lang="en-US" sz="1100" b="1" dirty="0" smtClean="0">
                  <a:latin typeface="Calibri" charset="0"/>
                </a:rPr>
                <a:t>Matching extracts to Wikipedia “stubs”</a:t>
              </a:r>
              <a:endParaRPr lang="en-US" sz="1100" b="1" i="1" dirty="0">
                <a:latin typeface="Calibri" charset="0"/>
              </a:endParaRPr>
            </a:p>
          </p:txBody>
        </p:sp>
      </p:grpSp>
      <p:grpSp>
        <p:nvGrpSpPr>
          <p:cNvPr id="184" name="Group 106"/>
          <p:cNvGrpSpPr>
            <a:grpSpLocks/>
          </p:cNvGrpSpPr>
          <p:nvPr/>
        </p:nvGrpSpPr>
        <p:grpSpPr bwMode="auto">
          <a:xfrm>
            <a:off x="2186833" y="3938143"/>
            <a:ext cx="954088" cy="903098"/>
            <a:chOff x="5638800" y="3733664"/>
            <a:chExt cx="1219200" cy="1217028"/>
          </a:xfrm>
        </p:grpSpPr>
        <p:grpSp>
          <p:nvGrpSpPr>
            <p:cNvPr id="185" name="Group 119"/>
            <p:cNvGrpSpPr>
              <a:grpSpLocks/>
            </p:cNvGrpSpPr>
            <p:nvPr/>
          </p:nvGrpSpPr>
          <p:grpSpPr bwMode="auto">
            <a:xfrm>
              <a:off x="5638800" y="3733664"/>
              <a:ext cx="1219200" cy="1217028"/>
              <a:chOff x="5998661" y="3407861"/>
              <a:chExt cx="1066800" cy="1066800"/>
            </a:xfrm>
          </p:grpSpPr>
          <p:sp>
            <p:nvSpPr>
              <p:cNvPr id="187" name="Oval 186"/>
              <p:cNvSpPr/>
              <p:nvPr/>
            </p:nvSpPr>
            <p:spPr>
              <a:xfrm rot="9025272">
                <a:off x="5998661" y="3407861"/>
                <a:ext cx="1066800" cy="1066800"/>
              </a:xfrm>
              <a:prstGeom prst="ellipse">
                <a:avLst/>
              </a:prstGeom>
              <a:gradFill flip="none" rotWithShape="1">
                <a:gsLst>
                  <a:gs pos="0">
                    <a:srgbClr val="00B0F0"/>
                  </a:gs>
                  <a:gs pos="100000">
                    <a:srgbClr val="2A5589"/>
                  </a:gs>
                </a:gsLst>
                <a:path path="shape">
                  <a:fillToRect l="50000" t="50000" r="50000" b="50000"/>
                </a:path>
                <a:tileRect/>
              </a:gradFill>
              <a:ln w="9525" cap="flat" cmpd="sng" algn="ctr">
                <a:solidFill>
                  <a:srgbClr val="254872"/>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en-US" kern="0">
                  <a:solidFill>
                    <a:sysClr val="window" lastClr="FFFFFF"/>
                  </a:solidFill>
                  <a:latin typeface="Calibri"/>
                  <a:ea typeface="ＭＳ Ｐゴシック" pitchFamily="-108" charset="-128"/>
                  <a:cs typeface="ＭＳ Ｐゴシック" pitchFamily="-108" charset="-128"/>
                </a:endParaRPr>
              </a:p>
            </p:txBody>
          </p:sp>
          <p:sp>
            <p:nvSpPr>
              <p:cNvPr id="188" name="Ellipse 45"/>
              <p:cNvSpPr/>
              <p:nvPr/>
            </p:nvSpPr>
            <p:spPr bwMode="auto">
              <a:xfrm>
                <a:off x="6114460" y="3487690"/>
                <a:ext cx="829412" cy="616856"/>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108" charset="-128"/>
                  <a:cs typeface="ＭＳ Ｐゴシック" pitchFamily="-108" charset="-128"/>
                </a:endParaRPr>
              </a:p>
            </p:txBody>
          </p:sp>
        </p:grpSp>
        <p:sp>
          <p:nvSpPr>
            <p:cNvPr id="186" name="Rectangle 47"/>
            <p:cNvSpPr>
              <a:spLocks noChangeArrowheads="1"/>
            </p:cNvSpPr>
            <p:nvPr/>
          </p:nvSpPr>
          <p:spPr bwMode="auto">
            <a:xfrm>
              <a:off x="5683352" y="3829973"/>
              <a:ext cx="1130097" cy="95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r>
                <a:rPr lang="en-US" sz="1000" b="1" dirty="0" smtClean="0">
                  <a:latin typeface="Calibri" charset="0"/>
                </a:rPr>
                <a:t>Links to related material in databases</a:t>
              </a:r>
              <a:endParaRPr lang="en-US" sz="1000" b="1" i="1" dirty="0">
                <a:latin typeface="Calibri" charset="0"/>
              </a:endParaRPr>
            </a:p>
          </p:txBody>
        </p:sp>
      </p:grpSp>
      <p:grpSp>
        <p:nvGrpSpPr>
          <p:cNvPr id="189" name="Group 106"/>
          <p:cNvGrpSpPr>
            <a:grpSpLocks/>
          </p:cNvGrpSpPr>
          <p:nvPr/>
        </p:nvGrpSpPr>
        <p:grpSpPr bwMode="auto">
          <a:xfrm>
            <a:off x="3343040" y="4369343"/>
            <a:ext cx="954088" cy="903097"/>
            <a:chOff x="5638800" y="3733664"/>
            <a:chExt cx="1219200" cy="1217028"/>
          </a:xfrm>
        </p:grpSpPr>
        <p:grpSp>
          <p:nvGrpSpPr>
            <p:cNvPr id="190" name="Group 119"/>
            <p:cNvGrpSpPr>
              <a:grpSpLocks/>
            </p:cNvGrpSpPr>
            <p:nvPr/>
          </p:nvGrpSpPr>
          <p:grpSpPr bwMode="auto">
            <a:xfrm>
              <a:off x="5638800" y="3733664"/>
              <a:ext cx="1219200" cy="1217028"/>
              <a:chOff x="5998661" y="3407861"/>
              <a:chExt cx="1066800" cy="1066800"/>
            </a:xfrm>
          </p:grpSpPr>
          <p:sp>
            <p:nvSpPr>
              <p:cNvPr id="192" name="Oval 191"/>
              <p:cNvSpPr/>
              <p:nvPr/>
            </p:nvSpPr>
            <p:spPr>
              <a:xfrm rot="9025272">
                <a:off x="5998661" y="3407861"/>
                <a:ext cx="1066800" cy="1066800"/>
              </a:xfrm>
              <a:prstGeom prst="ellipse">
                <a:avLst/>
              </a:prstGeom>
              <a:gradFill flip="none" rotWithShape="1">
                <a:gsLst>
                  <a:gs pos="0">
                    <a:srgbClr val="00B0F0"/>
                  </a:gs>
                  <a:gs pos="100000">
                    <a:srgbClr val="2A5589"/>
                  </a:gs>
                </a:gsLst>
                <a:path path="shape">
                  <a:fillToRect l="50000" t="50000" r="50000" b="50000"/>
                </a:path>
                <a:tileRect/>
              </a:gradFill>
              <a:ln w="9525" cap="flat" cmpd="sng" algn="ctr">
                <a:solidFill>
                  <a:srgbClr val="254872"/>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en-US" kern="0">
                  <a:solidFill>
                    <a:sysClr val="window" lastClr="FFFFFF"/>
                  </a:solidFill>
                  <a:latin typeface="Calibri"/>
                  <a:ea typeface="ＭＳ Ｐゴシック" pitchFamily="-108" charset="-128"/>
                  <a:cs typeface="ＭＳ Ｐゴシック" pitchFamily="-108" charset="-128"/>
                </a:endParaRPr>
              </a:p>
            </p:txBody>
          </p:sp>
          <p:sp>
            <p:nvSpPr>
              <p:cNvPr id="193" name="Ellipse 45"/>
              <p:cNvSpPr/>
              <p:nvPr/>
            </p:nvSpPr>
            <p:spPr bwMode="auto">
              <a:xfrm>
                <a:off x="6114460" y="3487690"/>
                <a:ext cx="829412" cy="616856"/>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108" charset="-128"/>
                  <a:cs typeface="ＭＳ Ｐゴシック" pitchFamily="-108" charset="-128"/>
                </a:endParaRPr>
              </a:p>
            </p:txBody>
          </p:sp>
        </p:grpSp>
        <p:sp>
          <p:nvSpPr>
            <p:cNvPr id="191" name="Rectangle 47"/>
            <p:cNvSpPr>
              <a:spLocks noChangeArrowheads="1"/>
            </p:cNvSpPr>
            <p:nvPr/>
          </p:nvSpPr>
          <p:spPr bwMode="auto">
            <a:xfrm>
              <a:off x="5702033" y="3771655"/>
              <a:ext cx="1130097" cy="105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r>
                <a:rPr lang="en-US" sz="900" b="1" dirty="0" smtClean="0">
                  <a:latin typeface="Calibri" charset="0"/>
                </a:rPr>
                <a:t>Links to related material via topic modeling</a:t>
              </a:r>
              <a:endParaRPr lang="en-US" sz="900" b="1" i="1" dirty="0">
                <a:latin typeface="Calibri" charset="0"/>
              </a:endParaRPr>
            </a:p>
          </p:txBody>
        </p:sp>
      </p:grpSp>
      <p:grpSp>
        <p:nvGrpSpPr>
          <p:cNvPr id="16401" name="Group 107"/>
          <p:cNvGrpSpPr>
            <a:grpSpLocks/>
          </p:cNvGrpSpPr>
          <p:nvPr/>
        </p:nvGrpSpPr>
        <p:grpSpPr bwMode="auto">
          <a:xfrm>
            <a:off x="2626734" y="920895"/>
            <a:ext cx="1559759" cy="1559759"/>
            <a:chOff x="1358725" y="1436221"/>
            <a:chExt cx="1671170" cy="1671170"/>
          </a:xfrm>
        </p:grpSpPr>
        <p:grpSp>
          <p:nvGrpSpPr>
            <p:cNvPr id="16498" name="Group 118"/>
            <p:cNvGrpSpPr>
              <a:grpSpLocks/>
            </p:cNvGrpSpPr>
            <p:nvPr/>
          </p:nvGrpSpPr>
          <p:grpSpPr bwMode="auto">
            <a:xfrm>
              <a:off x="1358725" y="1436221"/>
              <a:ext cx="1671170" cy="1671170"/>
              <a:chOff x="1456103" y="1736714"/>
              <a:chExt cx="1559759" cy="1559759"/>
            </a:xfrm>
          </p:grpSpPr>
          <p:sp>
            <p:nvSpPr>
              <p:cNvPr id="111" name="Ellipse 45"/>
              <p:cNvSpPr/>
              <p:nvPr/>
            </p:nvSpPr>
            <p:spPr bwMode="auto">
              <a:xfrm>
                <a:off x="1634434" y="1849846"/>
                <a:ext cx="1213919" cy="902896"/>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108" charset="-128"/>
                  <a:cs typeface="ＭＳ Ｐゴシック" pitchFamily="-108" charset="-128"/>
                </a:endParaRPr>
              </a:p>
            </p:txBody>
          </p:sp>
          <p:sp>
            <p:nvSpPr>
              <p:cNvPr id="46" name="Oval 45"/>
              <p:cNvSpPr/>
              <p:nvPr/>
            </p:nvSpPr>
            <p:spPr>
              <a:xfrm>
                <a:off x="1456103" y="1736714"/>
                <a:ext cx="1559759" cy="1559759"/>
              </a:xfrm>
              <a:prstGeom prst="ellipse">
                <a:avLst/>
              </a:prstGeom>
              <a:gradFill flip="none" rotWithShape="1">
                <a:gsLst>
                  <a:gs pos="0">
                    <a:srgbClr val="000082"/>
                  </a:gs>
                  <a:gs pos="30000">
                    <a:srgbClr val="66008F"/>
                  </a:gs>
                  <a:gs pos="64999">
                    <a:srgbClr val="BA0066"/>
                  </a:gs>
                  <a:gs pos="89999">
                    <a:srgbClr val="FF0000"/>
                  </a:gs>
                  <a:gs pos="100000">
                    <a:srgbClr val="FF8200"/>
                  </a:gs>
                </a:gsLst>
                <a:lin ang="5400000" scaled="0"/>
                <a:tileRect/>
              </a:gradFill>
              <a:ln w="9525" cap="flat" cmpd="sng" algn="ctr">
                <a:solidFill>
                  <a:srgbClr val="006C6D"/>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en-US" kern="0">
                  <a:solidFill>
                    <a:sysClr val="window" lastClr="FFFFFF"/>
                  </a:solidFill>
                  <a:latin typeface="Calibri"/>
                  <a:ea typeface="ＭＳ Ｐゴシック" pitchFamily="-108" charset="-128"/>
                  <a:cs typeface="ＭＳ Ｐゴシック" pitchFamily="-108" charset="-128"/>
                </a:endParaRPr>
              </a:p>
            </p:txBody>
          </p:sp>
        </p:grpSp>
        <p:sp>
          <p:nvSpPr>
            <p:cNvPr id="16499" name="Rectangle 47"/>
            <p:cNvSpPr>
              <a:spLocks noChangeArrowheads="1"/>
            </p:cNvSpPr>
            <p:nvPr/>
          </p:nvSpPr>
          <p:spPr bwMode="auto">
            <a:xfrm>
              <a:off x="1549794" y="1683110"/>
              <a:ext cx="1294832" cy="89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57200"/>
              <a:r>
                <a:rPr lang="en-US" sz="1600" b="1" dirty="0" smtClean="0">
                  <a:solidFill>
                    <a:schemeClr val="bg1"/>
                  </a:solidFill>
                  <a:latin typeface="Calibri" charset="0"/>
                </a:rPr>
                <a:t>Input from Normal Workflow</a:t>
              </a:r>
              <a:endParaRPr lang="en-US" sz="1600" b="1" i="1" dirty="0">
                <a:solidFill>
                  <a:schemeClr val="bg1"/>
                </a:solidFill>
                <a:latin typeface="Calibri" charset="0"/>
              </a:endParaRPr>
            </a:p>
          </p:txBody>
        </p:sp>
      </p:grpSp>
      <p:sp>
        <p:nvSpPr>
          <p:cNvPr id="4" name="TextBox 3"/>
          <p:cNvSpPr txBox="1"/>
          <p:nvPr/>
        </p:nvSpPr>
        <p:spPr>
          <a:xfrm>
            <a:off x="789160" y="1588224"/>
            <a:ext cx="2093020" cy="2877711"/>
          </a:xfrm>
          <a:prstGeom prst="rect">
            <a:avLst/>
          </a:prstGeom>
          <a:noFill/>
        </p:spPr>
        <p:txBody>
          <a:bodyPr wrap="square" rtlCol="0">
            <a:spAutoFit/>
          </a:bodyPr>
          <a:lstStyle/>
          <a:p>
            <a:r>
              <a:rPr lang="en-US" sz="1100" b="1" dirty="0" smtClean="0">
                <a:latin typeface="Times New Roman" pitchFamily="18" charset="0"/>
                <a:cs typeface="Times New Roman" pitchFamily="18" charset="0"/>
              </a:rPr>
              <a:t>Course Syllabi</a:t>
            </a:r>
          </a:p>
          <a:p>
            <a:r>
              <a:rPr lang="en-US" sz="1100" b="1" dirty="0" smtClean="0">
                <a:latin typeface="Times New Roman" pitchFamily="18" charset="0"/>
                <a:cs typeface="Times New Roman" pitchFamily="18" charset="0"/>
              </a:rPr>
              <a:t>Class Notes</a:t>
            </a:r>
          </a:p>
          <a:p>
            <a:r>
              <a:rPr lang="en-US" sz="1100" b="1" dirty="0" smtClean="0">
                <a:latin typeface="Times New Roman" pitchFamily="18" charset="0"/>
                <a:cs typeface="Times New Roman" pitchFamily="18" charset="0"/>
              </a:rPr>
              <a:t>Research Notes</a:t>
            </a:r>
            <a:br>
              <a:rPr lang="en-US" sz="1100" b="1" dirty="0" smtClean="0">
                <a:latin typeface="Times New Roman" pitchFamily="18" charset="0"/>
                <a:cs typeface="Times New Roman" pitchFamily="18" charset="0"/>
              </a:rPr>
            </a:br>
            <a:r>
              <a:rPr lang="en-US" sz="1100" b="1" dirty="0" smtClean="0">
                <a:latin typeface="Times New Roman" pitchFamily="18" charset="0"/>
                <a:cs typeface="Times New Roman" pitchFamily="18" charset="0"/>
              </a:rPr>
              <a:t>Talks</a:t>
            </a:r>
          </a:p>
          <a:p>
            <a:r>
              <a:rPr lang="en-US" sz="1100" b="1" dirty="0" smtClean="0">
                <a:latin typeface="Times New Roman" pitchFamily="18" charset="0"/>
                <a:cs typeface="Times New Roman" pitchFamily="18" charset="0"/>
              </a:rPr>
              <a:t>Publications</a:t>
            </a:r>
          </a:p>
          <a:p>
            <a:r>
              <a:rPr lang="en-US" sz="1100" b="1" dirty="0" smtClean="0">
                <a:latin typeface="Times New Roman" pitchFamily="18" charset="0"/>
                <a:cs typeface="Times New Roman" pitchFamily="18" charset="0"/>
              </a:rPr>
              <a:t>Blog &amp; Twitter posts</a:t>
            </a:r>
          </a:p>
          <a:p>
            <a:endParaRPr lang="en-US" sz="1100" b="1" dirty="0" smtClean="0">
              <a:latin typeface="Times New Roman" pitchFamily="18" charset="0"/>
              <a:cs typeface="Times New Roman" pitchFamily="18" charset="0"/>
            </a:endParaRPr>
          </a:p>
          <a:p>
            <a:endParaRPr lang="en-US" sz="1100" b="1" dirty="0">
              <a:latin typeface="Times New Roman" pitchFamily="18" charset="0"/>
              <a:cs typeface="Times New Roman" pitchFamily="18" charset="0"/>
            </a:endParaRPr>
          </a:p>
          <a:p>
            <a:r>
              <a:rPr lang="en-US" sz="1100" b="1" dirty="0" smtClean="0">
                <a:latin typeface="Times New Roman" pitchFamily="18" charset="0"/>
                <a:cs typeface="Times New Roman" pitchFamily="18" charset="0"/>
              </a:rPr>
              <a:t>Word processors</a:t>
            </a:r>
          </a:p>
          <a:p>
            <a:r>
              <a:rPr lang="en-US" sz="1100" b="1" dirty="0" smtClean="0">
                <a:latin typeface="Times New Roman" pitchFamily="18" charset="0"/>
                <a:cs typeface="Times New Roman" pitchFamily="18" charset="0"/>
              </a:rPr>
              <a:t>Presentation Programs</a:t>
            </a:r>
          </a:p>
          <a:p>
            <a:r>
              <a:rPr lang="en-US" sz="1100" b="1" dirty="0" smtClean="0">
                <a:latin typeface="Times New Roman" pitchFamily="18" charset="0"/>
                <a:cs typeface="Times New Roman" pitchFamily="18" charset="0"/>
              </a:rPr>
              <a:t>Spreadsheets</a:t>
            </a:r>
          </a:p>
          <a:p>
            <a:r>
              <a:rPr lang="en-US" sz="1100" b="1" dirty="0" smtClean="0">
                <a:latin typeface="Times New Roman" pitchFamily="18" charset="0"/>
                <a:cs typeface="Times New Roman" pitchFamily="18" charset="0"/>
              </a:rPr>
              <a:t>Course management systems</a:t>
            </a:r>
          </a:p>
          <a:p>
            <a:r>
              <a:rPr lang="en-US" sz="1100" b="1" dirty="0" smtClean="0">
                <a:latin typeface="Times New Roman" pitchFamily="18" charset="0"/>
                <a:cs typeface="Times New Roman" pitchFamily="18" charset="0"/>
              </a:rPr>
              <a:t>Dept. or </a:t>
            </a:r>
            <a:r>
              <a:rPr lang="en-US" sz="1100" b="1" dirty="0" err="1" smtClean="0">
                <a:latin typeface="Times New Roman" pitchFamily="18" charset="0"/>
                <a:cs typeface="Times New Roman" pitchFamily="18" charset="0"/>
              </a:rPr>
              <a:t>univ.</a:t>
            </a:r>
            <a:r>
              <a:rPr lang="en-US" sz="1100" b="1" dirty="0" smtClean="0">
                <a:latin typeface="Times New Roman" pitchFamily="18" charset="0"/>
                <a:cs typeface="Times New Roman" pitchFamily="18" charset="0"/>
              </a:rPr>
              <a:t> web sites</a:t>
            </a:r>
          </a:p>
          <a:p>
            <a:r>
              <a:rPr lang="en-US" sz="1100" b="1" dirty="0" smtClean="0">
                <a:latin typeface="Times New Roman" pitchFamily="18" charset="0"/>
                <a:cs typeface="Times New Roman" pitchFamily="18" charset="0"/>
              </a:rPr>
              <a:t>Personal web sites</a:t>
            </a:r>
          </a:p>
          <a:p>
            <a:r>
              <a:rPr lang="en-US" sz="1100" b="1" dirty="0" smtClean="0">
                <a:latin typeface="Times New Roman" pitchFamily="18" charset="0"/>
                <a:cs typeface="Times New Roman" pitchFamily="18" charset="0"/>
              </a:rPr>
              <a:t>Social Media</a:t>
            </a:r>
          </a:p>
          <a:p>
            <a:endParaRPr lang="en-US" sz="1600" b="1" dirty="0">
              <a:latin typeface="Times New Roman" pitchFamily="18" charset="0"/>
              <a:cs typeface="Times New Roman" pitchFamily="18" charset="0"/>
            </a:endParaRPr>
          </a:p>
        </p:txBody>
      </p:sp>
      <p:grpSp>
        <p:nvGrpSpPr>
          <p:cNvPr id="224" name="Group 100"/>
          <p:cNvGrpSpPr>
            <a:grpSpLocks/>
          </p:cNvGrpSpPr>
          <p:nvPr/>
        </p:nvGrpSpPr>
        <p:grpSpPr bwMode="auto">
          <a:xfrm>
            <a:off x="6034821" y="5475848"/>
            <a:ext cx="946628" cy="948742"/>
            <a:chOff x="2590800" y="685800"/>
            <a:chExt cx="890587" cy="890587"/>
          </a:xfrm>
        </p:grpSpPr>
        <p:grpSp>
          <p:nvGrpSpPr>
            <p:cNvPr id="225" name="Group 116"/>
            <p:cNvGrpSpPr>
              <a:grpSpLocks/>
            </p:cNvGrpSpPr>
            <p:nvPr/>
          </p:nvGrpSpPr>
          <p:grpSpPr bwMode="auto">
            <a:xfrm>
              <a:off x="2590800" y="685800"/>
              <a:ext cx="890587" cy="890587"/>
              <a:chOff x="762000" y="3124200"/>
              <a:chExt cx="1066800" cy="1066800"/>
            </a:xfrm>
          </p:grpSpPr>
          <p:sp>
            <p:nvSpPr>
              <p:cNvPr id="227" name="Oval 226"/>
              <p:cNvSpPr/>
              <p:nvPr/>
            </p:nvSpPr>
            <p:spPr>
              <a:xfrm rot="799023">
                <a:off x="762000" y="3124200"/>
                <a:ext cx="1066800" cy="1066800"/>
              </a:xfrm>
              <a:prstGeom prst="ellipse">
                <a:avLst/>
              </a:prstGeom>
              <a:gradFill flip="none" rotWithShape="1">
                <a:gsLst>
                  <a:gs pos="100000">
                    <a:srgbClr val="00680F"/>
                  </a:gs>
                  <a:gs pos="0">
                    <a:srgbClr val="00E223"/>
                  </a:gs>
                </a:gsLst>
                <a:path path="shape">
                  <a:fillToRect l="50000" t="50000" r="50000" b="50000"/>
                </a:path>
                <a:tileRect/>
              </a:gradFill>
              <a:ln w="3175" cmpd="sng">
                <a:solidFill>
                  <a:srgbClr val="00680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228" name="Ellipse 45"/>
              <p:cNvSpPr/>
              <p:nvPr/>
            </p:nvSpPr>
            <p:spPr bwMode="auto">
              <a:xfrm>
                <a:off x="873920" y="3159840"/>
                <a:ext cx="831056" cy="617746"/>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sz="1200" kern="0" dirty="0">
                  <a:solidFill>
                    <a:sysClr val="window" lastClr="FFFFFF"/>
                  </a:solidFill>
                  <a:latin typeface="Calibri"/>
                  <a:ea typeface="ＭＳ Ｐゴシック" pitchFamily="-108" charset="-128"/>
                  <a:cs typeface="ＭＳ Ｐゴシック" pitchFamily="-108" charset="-128"/>
                </a:endParaRPr>
              </a:p>
            </p:txBody>
          </p:sp>
        </p:grpSp>
        <p:sp>
          <p:nvSpPr>
            <p:cNvPr id="226" name="Rectangle 47"/>
            <p:cNvSpPr>
              <a:spLocks noChangeArrowheads="1"/>
            </p:cNvSpPr>
            <p:nvPr/>
          </p:nvSpPr>
          <p:spPr bwMode="auto">
            <a:xfrm>
              <a:off x="2616993" y="843833"/>
              <a:ext cx="838199" cy="56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r>
                <a:rPr lang="en-US" sz="1100" b="1" dirty="0" smtClean="0">
                  <a:latin typeface="Calibri" charset="0"/>
                </a:rPr>
                <a:t>Submission to news media</a:t>
              </a:r>
              <a:endParaRPr lang="en-US" sz="1100" b="1" dirty="0">
                <a:latin typeface="Calibri" charset="0"/>
              </a:endParaRPr>
            </a:p>
          </p:txBody>
        </p:sp>
      </p:grpSp>
      <p:grpSp>
        <p:nvGrpSpPr>
          <p:cNvPr id="229" name="Group 100"/>
          <p:cNvGrpSpPr>
            <a:grpSpLocks/>
          </p:cNvGrpSpPr>
          <p:nvPr/>
        </p:nvGrpSpPr>
        <p:grpSpPr bwMode="auto">
          <a:xfrm>
            <a:off x="7996069" y="4587671"/>
            <a:ext cx="946628" cy="948742"/>
            <a:chOff x="2590800" y="685800"/>
            <a:chExt cx="890587" cy="890587"/>
          </a:xfrm>
        </p:grpSpPr>
        <p:grpSp>
          <p:nvGrpSpPr>
            <p:cNvPr id="230" name="Group 116"/>
            <p:cNvGrpSpPr>
              <a:grpSpLocks/>
            </p:cNvGrpSpPr>
            <p:nvPr/>
          </p:nvGrpSpPr>
          <p:grpSpPr bwMode="auto">
            <a:xfrm>
              <a:off x="2590800" y="685800"/>
              <a:ext cx="890587" cy="890587"/>
              <a:chOff x="762000" y="3124200"/>
              <a:chExt cx="1066800" cy="1066800"/>
            </a:xfrm>
          </p:grpSpPr>
          <p:sp>
            <p:nvSpPr>
              <p:cNvPr id="232" name="Oval 231"/>
              <p:cNvSpPr/>
              <p:nvPr/>
            </p:nvSpPr>
            <p:spPr>
              <a:xfrm rot="799023">
                <a:off x="762000" y="3124200"/>
                <a:ext cx="1066800" cy="1066800"/>
              </a:xfrm>
              <a:prstGeom prst="ellipse">
                <a:avLst/>
              </a:prstGeom>
              <a:gradFill flip="none" rotWithShape="1">
                <a:gsLst>
                  <a:gs pos="100000">
                    <a:srgbClr val="00680F"/>
                  </a:gs>
                  <a:gs pos="0">
                    <a:srgbClr val="00E223"/>
                  </a:gs>
                </a:gsLst>
                <a:path path="shape">
                  <a:fillToRect l="50000" t="50000" r="50000" b="50000"/>
                </a:path>
                <a:tileRect/>
              </a:gradFill>
              <a:ln w="3175" cmpd="sng">
                <a:solidFill>
                  <a:srgbClr val="00680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233" name="Ellipse 45"/>
              <p:cNvSpPr/>
              <p:nvPr/>
            </p:nvSpPr>
            <p:spPr bwMode="auto">
              <a:xfrm>
                <a:off x="873920" y="3159840"/>
                <a:ext cx="831056" cy="617746"/>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sz="1200" kern="0" dirty="0">
                  <a:solidFill>
                    <a:sysClr val="window" lastClr="FFFFFF"/>
                  </a:solidFill>
                  <a:latin typeface="Calibri"/>
                  <a:ea typeface="ＭＳ Ｐゴシック" pitchFamily="-108" charset="-128"/>
                  <a:cs typeface="ＭＳ Ｐゴシック" pitchFamily="-108" charset="-128"/>
                </a:endParaRPr>
              </a:p>
            </p:txBody>
          </p:sp>
        </p:grpSp>
        <p:sp>
          <p:nvSpPr>
            <p:cNvPr id="231" name="Rectangle 47"/>
            <p:cNvSpPr>
              <a:spLocks noChangeArrowheads="1"/>
            </p:cNvSpPr>
            <p:nvPr/>
          </p:nvSpPr>
          <p:spPr bwMode="auto">
            <a:xfrm>
              <a:off x="2616993" y="843833"/>
              <a:ext cx="838199" cy="34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r>
                <a:rPr lang="en-US" sz="900" b="1" dirty="0" smtClean="0">
                  <a:latin typeface="Calibri" charset="0"/>
                </a:rPr>
                <a:t>SEO &amp; Analytics</a:t>
              </a:r>
              <a:endParaRPr lang="en-US" sz="900" b="1" dirty="0">
                <a:latin typeface="Calibri" charset="0"/>
              </a:endParaRPr>
            </a:p>
          </p:txBody>
        </p:sp>
      </p:grpSp>
      <p:grpSp>
        <p:nvGrpSpPr>
          <p:cNvPr id="234" name="Group 100"/>
          <p:cNvGrpSpPr>
            <a:grpSpLocks/>
          </p:cNvGrpSpPr>
          <p:nvPr/>
        </p:nvGrpSpPr>
        <p:grpSpPr bwMode="auto">
          <a:xfrm>
            <a:off x="7235648" y="5307864"/>
            <a:ext cx="946628" cy="948742"/>
            <a:chOff x="2590800" y="685800"/>
            <a:chExt cx="890587" cy="890587"/>
          </a:xfrm>
        </p:grpSpPr>
        <p:grpSp>
          <p:nvGrpSpPr>
            <p:cNvPr id="235" name="Group 116"/>
            <p:cNvGrpSpPr>
              <a:grpSpLocks/>
            </p:cNvGrpSpPr>
            <p:nvPr/>
          </p:nvGrpSpPr>
          <p:grpSpPr bwMode="auto">
            <a:xfrm>
              <a:off x="2590800" y="685800"/>
              <a:ext cx="890587" cy="890587"/>
              <a:chOff x="762000" y="3124200"/>
              <a:chExt cx="1066800" cy="1066800"/>
            </a:xfrm>
          </p:grpSpPr>
          <p:sp>
            <p:nvSpPr>
              <p:cNvPr id="237" name="Oval 236"/>
              <p:cNvSpPr/>
              <p:nvPr/>
            </p:nvSpPr>
            <p:spPr>
              <a:xfrm rot="799023">
                <a:off x="762000" y="3124200"/>
                <a:ext cx="1066800" cy="1066800"/>
              </a:xfrm>
              <a:prstGeom prst="ellipse">
                <a:avLst/>
              </a:prstGeom>
              <a:gradFill flip="none" rotWithShape="1">
                <a:gsLst>
                  <a:gs pos="100000">
                    <a:srgbClr val="00680F"/>
                  </a:gs>
                  <a:gs pos="0">
                    <a:srgbClr val="00E223"/>
                  </a:gs>
                </a:gsLst>
                <a:path path="shape">
                  <a:fillToRect l="50000" t="50000" r="50000" b="50000"/>
                </a:path>
                <a:tileRect/>
              </a:gradFill>
              <a:ln w="3175" cmpd="sng">
                <a:solidFill>
                  <a:srgbClr val="00680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238" name="Ellipse 45"/>
              <p:cNvSpPr/>
              <p:nvPr/>
            </p:nvSpPr>
            <p:spPr bwMode="auto">
              <a:xfrm>
                <a:off x="873920" y="3159840"/>
                <a:ext cx="831056" cy="617746"/>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sz="1200" kern="0" dirty="0">
                  <a:solidFill>
                    <a:sysClr val="window" lastClr="FFFFFF"/>
                  </a:solidFill>
                  <a:latin typeface="Calibri"/>
                  <a:ea typeface="ＭＳ Ｐゴシック" pitchFamily="-108" charset="-128"/>
                  <a:cs typeface="ＭＳ Ｐゴシック" pitchFamily="-108" charset="-128"/>
                </a:endParaRPr>
              </a:p>
            </p:txBody>
          </p:sp>
        </p:grpSp>
        <p:sp>
          <p:nvSpPr>
            <p:cNvPr id="236" name="Rectangle 47"/>
            <p:cNvSpPr>
              <a:spLocks noChangeArrowheads="1"/>
            </p:cNvSpPr>
            <p:nvPr/>
          </p:nvSpPr>
          <p:spPr bwMode="auto">
            <a:xfrm>
              <a:off x="2616993" y="797643"/>
              <a:ext cx="838199" cy="73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r>
                <a:rPr lang="en-US" sz="900" b="1" dirty="0" smtClean="0">
                  <a:latin typeface="Calibri" charset="0"/>
                </a:rPr>
                <a:t>Submission to humanities aggregators (DLPA, 4Hum, etc.)</a:t>
              </a:r>
              <a:endParaRPr lang="en-US" sz="900" b="1" dirty="0">
                <a:latin typeface="Calibri" charset="0"/>
              </a:endParaRPr>
            </a:p>
          </p:txBody>
        </p:sp>
      </p:grpSp>
      <p:grpSp>
        <p:nvGrpSpPr>
          <p:cNvPr id="239" name="Group 100"/>
          <p:cNvGrpSpPr>
            <a:grpSpLocks/>
          </p:cNvGrpSpPr>
          <p:nvPr/>
        </p:nvGrpSpPr>
        <p:grpSpPr bwMode="auto">
          <a:xfrm>
            <a:off x="7282104" y="3670466"/>
            <a:ext cx="946628" cy="948742"/>
            <a:chOff x="2590800" y="685800"/>
            <a:chExt cx="890587" cy="890587"/>
          </a:xfrm>
        </p:grpSpPr>
        <p:grpSp>
          <p:nvGrpSpPr>
            <p:cNvPr id="240" name="Group 116"/>
            <p:cNvGrpSpPr>
              <a:grpSpLocks/>
            </p:cNvGrpSpPr>
            <p:nvPr/>
          </p:nvGrpSpPr>
          <p:grpSpPr bwMode="auto">
            <a:xfrm>
              <a:off x="2590800" y="685800"/>
              <a:ext cx="890587" cy="890587"/>
              <a:chOff x="762000" y="3124200"/>
              <a:chExt cx="1066800" cy="1066800"/>
            </a:xfrm>
          </p:grpSpPr>
          <p:sp>
            <p:nvSpPr>
              <p:cNvPr id="242" name="Oval 241"/>
              <p:cNvSpPr/>
              <p:nvPr/>
            </p:nvSpPr>
            <p:spPr>
              <a:xfrm rot="799023">
                <a:off x="762000" y="3124200"/>
                <a:ext cx="1066800" cy="1066800"/>
              </a:xfrm>
              <a:prstGeom prst="ellipse">
                <a:avLst/>
              </a:prstGeom>
              <a:gradFill flip="none" rotWithShape="1">
                <a:gsLst>
                  <a:gs pos="100000">
                    <a:srgbClr val="00680F"/>
                  </a:gs>
                  <a:gs pos="0">
                    <a:srgbClr val="00E223"/>
                  </a:gs>
                </a:gsLst>
                <a:path path="shape">
                  <a:fillToRect l="50000" t="50000" r="50000" b="50000"/>
                </a:path>
                <a:tileRect/>
              </a:gradFill>
              <a:ln w="3175" cmpd="sng">
                <a:solidFill>
                  <a:srgbClr val="00680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243" name="Ellipse 45"/>
              <p:cNvSpPr/>
              <p:nvPr/>
            </p:nvSpPr>
            <p:spPr bwMode="auto">
              <a:xfrm>
                <a:off x="873920" y="3159840"/>
                <a:ext cx="831056" cy="617746"/>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sz="1200" kern="0" dirty="0">
                  <a:solidFill>
                    <a:sysClr val="window" lastClr="FFFFFF"/>
                  </a:solidFill>
                  <a:latin typeface="Calibri"/>
                  <a:ea typeface="ＭＳ Ｐゴシック" pitchFamily="-108" charset="-128"/>
                  <a:cs typeface="ＭＳ Ｐゴシック" pitchFamily="-108" charset="-128"/>
                </a:endParaRPr>
              </a:p>
            </p:txBody>
          </p:sp>
        </p:grpSp>
        <p:sp>
          <p:nvSpPr>
            <p:cNvPr id="241" name="Rectangle 47"/>
            <p:cNvSpPr>
              <a:spLocks noChangeArrowheads="1"/>
            </p:cNvSpPr>
            <p:nvPr/>
          </p:nvSpPr>
          <p:spPr bwMode="auto">
            <a:xfrm>
              <a:off x="2616993" y="843833"/>
              <a:ext cx="838199" cy="34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r>
                <a:rPr lang="en-US" sz="900" b="1" dirty="0" smtClean="0">
                  <a:latin typeface="Calibri" charset="0"/>
                </a:rPr>
                <a:t>RSS syndication</a:t>
              </a:r>
              <a:endParaRPr lang="en-US" sz="900" b="1" dirty="0">
                <a:latin typeface="Calibri" charset="0"/>
              </a:endParaRPr>
            </a:p>
          </p:txBody>
        </p:sp>
      </p:grpSp>
      <p:grpSp>
        <p:nvGrpSpPr>
          <p:cNvPr id="271" name="Group 119"/>
          <p:cNvGrpSpPr>
            <a:grpSpLocks/>
          </p:cNvGrpSpPr>
          <p:nvPr/>
        </p:nvGrpSpPr>
        <p:grpSpPr bwMode="auto">
          <a:xfrm>
            <a:off x="549845" y="4170652"/>
            <a:ext cx="1295400" cy="1293813"/>
            <a:chOff x="5998661" y="3407861"/>
            <a:chExt cx="1066800" cy="1066800"/>
          </a:xfrm>
        </p:grpSpPr>
        <p:sp>
          <p:nvSpPr>
            <p:cNvPr id="272" name="Oval 271"/>
            <p:cNvSpPr/>
            <p:nvPr/>
          </p:nvSpPr>
          <p:spPr>
            <a:xfrm rot="9025272">
              <a:off x="5998661" y="3407861"/>
              <a:ext cx="1066800" cy="1066800"/>
            </a:xfrm>
            <a:prstGeom prst="ellipse">
              <a:avLst/>
            </a:prstGeom>
            <a:gradFill flip="none" rotWithShape="1">
              <a:gsLst>
                <a:gs pos="0">
                  <a:srgbClr val="D6B19C"/>
                </a:gs>
                <a:gs pos="30000">
                  <a:srgbClr val="D49E6C"/>
                </a:gs>
                <a:gs pos="70000">
                  <a:srgbClr val="A65528"/>
                </a:gs>
                <a:gs pos="100000">
                  <a:srgbClr val="663012"/>
                </a:gs>
              </a:gsLst>
              <a:lin ang="5400000" scaled="0"/>
              <a:tileRect/>
            </a:gradFill>
            <a:ln w="9525" cap="flat" cmpd="sng" algn="ctr">
              <a:solidFill>
                <a:srgbClr val="254872"/>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en-US" kern="0">
                <a:solidFill>
                  <a:sysClr val="window" lastClr="FFFFFF"/>
                </a:solidFill>
                <a:latin typeface="Calibri"/>
                <a:ea typeface="ＭＳ Ｐゴシック" pitchFamily="-108" charset="-128"/>
                <a:cs typeface="ＭＳ Ｐゴシック" pitchFamily="-108" charset="-128"/>
              </a:endParaRPr>
            </a:p>
          </p:txBody>
        </p:sp>
        <p:sp>
          <p:nvSpPr>
            <p:cNvPr id="273" name="Ellipse 45"/>
            <p:cNvSpPr/>
            <p:nvPr/>
          </p:nvSpPr>
          <p:spPr bwMode="auto">
            <a:xfrm>
              <a:off x="6115016" y="3482472"/>
              <a:ext cx="828862" cy="616518"/>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108" charset="-128"/>
                <a:cs typeface="ＭＳ Ｐゴシック" pitchFamily="-108" charset="-128"/>
              </a:endParaRPr>
            </a:p>
          </p:txBody>
        </p:sp>
      </p:grpSp>
      <p:sp>
        <p:nvSpPr>
          <p:cNvPr id="274" name="Rectangle 47"/>
          <p:cNvSpPr>
            <a:spLocks noChangeArrowheads="1"/>
          </p:cNvSpPr>
          <p:nvPr/>
        </p:nvSpPr>
        <p:spPr bwMode="auto">
          <a:xfrm>
            <a:off x="597470" y="4380633"/>
            <a:ext cx="12001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r>
              <a:rPr lang="en-US" sz="1600" b="1" dirty="0" smtClean="0">
                <a:solidFill>
                  <a:schemeClr val="bg1"/>
                </a:solidFill>
                <a:latin typeface="Calibri" charset="0"/>
              </a:rPr>
              <a:t>The Human Touch</a:t>
            </a:r>
            <a:endParaRPr lang="en-US" sz="1600" b="1" i="1" dirty="0">
              <a:solidFill>
                <a:schemeClr val="bg1"/>
              </a:solidFill>
              <a:latin typeface="Calibri" charset="0"/>
            </a:endParaRPr>
          </a:p>
        </p:txBody>
      </p:sp>
      <p:grpSp>
        <p:nvGrpSpPr>
          <p:cNvPr id="1037" name="Group 1036"/>
          <p:cNvGrpSpPr/>
          <p:nvPr/>
        </p:nvGrpSpPr>
        <p:grpSpPr>
          <a:xfrm>
            <a:off x="1251118" y="5748114"/>
            <a:ext cx="993716" cy="992499"/>
            <a:chOff x="157832" y="5822211"/>
            <a:chExt cx="993716" cy="992499"/>
          </a:xfrm>
        </p:grpSpPr>
        <p:grpSp>
          <p:nvGrpSpPr>
            <p:cNvPr id="278" name="Group 119"/>
            <p:cNvGrpSpPr>
              <a:grpSpLocks/>
            </p:cNvGrpSpPr>
            <p:nvPr/>
          </p:nvGrpSpPr>
          <p:grpSpPr bwMode="auto">
            <a:xfrm>
              <a:off x="157832" y="5822211"/>
              <a:ext cx="993716" cy="992499"/>
              <a:chOff x="5998661" y="3407861"/>
              <a:chExt cx="1066800" cy="1066800"/>
            </a:xfrm>
          </p:grpSpPr>
          <p:sp>
            <p:nvSpPr>
              <p:cNvPr id="279" name="Oval 278"/>
              <p:cNvSpPr/>
              <p:nvPr/>
            </p:nvSpPr>
            <p:spPr>
              <a:xfrm rot="9025272">
                <a:off x="5998661" y="3407861"/>
                <a:ext cx="1066800" cy="1066800"/>
              </a:xfrm>
              <a:prstGeom prst="ellipse">
                <a:avLst/>
              </a:prstGeom>
              <a:gradFill flip="none" rotWithShape="1">
                <a:gsLst>
                  <a:gs pos="0">
                    <a:srgbClr val="D6B19C"/>
                  </a:gs>
                  <a:gs pos="30000">
                    <a:srgbClr val="D49E6C"/>
                  </a:gs>
                  <a:gs pos="70000">
                    <a:srgbClr val="A65528"/>
                  </a:gs>
                  <a:gs pos="100000">
                    <a:srgbClr val="663012"/>
                  </a:gs>
                </a:gsLst>
                <a:lin ang="5400000" scaled="0"/>
                <a:tileRect/>
              </a:gradFill>
              <a:ln w="9525" cap="flat" cmpd="sng" algn="ctr">
                <a:solidFill>
                  <a:srgbClr val="254872"/>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en-US" kern="0">
                  <a:solidFill>
                    <a:sysClr val="window" lastClr="FFFFFF"/>
                  </a:solidFill>
                  <a:latin typeface="Calibri"/>
                  <a:ea typeface="ＭＳ Ｐゴシック" pitchFamily="-108" charset="-128"/>
                  <a:cs typeface="ＭＳ Ｐゴシック" pitchFamily="-108" charset="-128"/>
                </a:endParaRPr>
              </a:p>
            </p:txBody>
          </p:sp>
          <p:sp>
            <p:nvSpPr>
              <p:cNvPr id="280" name="Ellipse 45"/>
              <p:cNvSpPr/>
              <p:nvPr/>
            </p:nvSpPr>
            <p:spPr bwMode="auto">
              <a:xfrm>
                <a:off x="6115016" y="3482472"/>
                <a:ext cx="828862" cy="616518"/>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108" charset="-128"/>
                  <a:cs typeface="ＭＳ Ｐゴシック" pitchFamily="-108" charset="-128"/>
                </a:endParaRPr>
              </a:p>
            </p:txBody>
          </p:sp>
        </p:grpSp>
        <p:sp>
          <p:nvSpPr>
            <p:cNvPr id="281" name="Rectangle 47"/>
            <p:cNvSpPr>
              <a:spLocks noChangeArrowheads="1"/>
            </p:cNvSpPr>
            <p:nvPr/>
          </p:nvSpPr>
          <p:spPr bwMode="auto">
            <a:xfrm>
              <a:off x="205456" y="5961017"/>
              <a:ext cx="92064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57200"/>
              <a:r>
                <a:rPr lang="en-US" sz="1000" b="1" dirty="0" smtClean="0">
                  <a:latin typeface="Calibri" charset="0"/>
                </a:rPr>
                <a:t>Department-level editing &amp; curation</a:t>
              </a:r>
              <a:endParaRPr lang="en-US" sz="1000" b="1" i="1" dirty="0">
                <a:latin typeface="Calibri" charset="0"/>
              </a:endParaRPr>
            </a:p>
          </p:txBody>
        </p:sp>
      </p:grpSp>
      <p:grpSp>
        <p:nvGrpSpPr>
          <p:cNvPr id="283" name="Group 282"/>
          <p:cNvGrpSpPr/>
          <p:nvPr/>
        </p:nvGrpSpPr>
        <p:grpSpPr>
          <a:xfrm>
            <a:off x="2112341" y="4965408"/>
            <a:ext cx="993716" cy="992499"/>
            <a:chOff x="157830" y="5822211"/>
            <a:chExt cx="993716" cy="992499"/>
          </a:xfrm>
        </p:grpSpPr>
        <p:grpSp>
          <p:nvGrpSpPr>
            <p:cNvPr id="284" name="Group 119"/>
            <p:cNvGrpSpPr>
              <a:grpSpLocks/>
            </p:cNvGrpSpPr>
            <p:nvPr/>
          </p:nvGrpSpPr>
          <p:grpSpPr bwMode="auto">
            <a:xfrm>
              <a:off x="157830" y="5822211"/>
              <a:ext cx="993716" cy="992499"/>
              <a:chOff x="5998659" y="3407861"/>
              <a:chExt cx="1066800" cy="1066800"/>
            </a:xfrm>
          </p:grpSpPr>
          <p:sp>
            <p:nvSpPr>
              <p:cNvPr id="286" name="Oval 285"/>
              <p:cNvSpPr/>
              <p:nvPr/>
            </p:nvSpPr>
            <p:spPr>
              <a:xfrm rot="9025272">
                <a:off x="5998659" y="3407861"/>
                <a:ext cx="1066800" cy="1066800"/>
              </a:xfrm>
              <a:prstGeom prst="ellipse">
                <a:avLst/>
              </a:prstGeom>
              <a:gradFill flip="none" rotWithShape="1">
                <a:gsLst>
                  <a:gs pos="0">
                    <a:srgbClr val="D6B19C"/>
                  </a:gs>
                  <a:gs pos="30000">
                    <a:srgbClr val="D49E6C"/>
                  </a:gs>
                  <a:gs pos="70000">
                    <a:srgbClr val="A65528"/>
                  </a:gs>
                  <a:gs pos="100000">
                    <a:srgbClr val="663012"/>
                  </a:gs>
                </a:gsLst>
                <a:lin ang="5400000" scaled="0"/>
                <a:tileRect/>
              </a:gradFill>
              <a:ln w="9525" cap="flat" cmpd="sng" algn="ctr">
                <a:solidFill>
                  <a:srgbClr val="254872"/>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en-US" kern="0">
                  <a:solidFill>
                    <a:sysClr val="window" lastClr="FFFFFF"/>
                  </a:solidFill>
                  <a:latin typeface="Calibri"/>
                  <a:ea typeface="ＭＳ Ｐゴシック" pitchFamily="-108" charset="-128"/>
                  <a:cs typeface="ＭＳ Ｐゴシック" pitchFamily="-108" charset="-128"/>
                </a:endParaRPr>
              </a:p>
            </p:txBody>
          </p:sp>
          <p:sp>
            <p:nvSpPr>
              <p:cNvPr id="287" name="Ellipse 45"/>
              <p:cNvSpPr/>
              <p:nvPr/>
            </p:nvSpPr>
            <p:spPr bwMode="auto">
              <a:xfrm>
                <a:off x="6115016" y="3482472"/>
                <a:ext cx="828862" cy="616518"/>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108" charset="-128"/>
                  <a:cs typeface="ＭＳ Ｐゴシック" pitchFamily="-108" charset="-128"/>
                </a:endParaRPr>
              </a:p>
            </p:txBody>
          </p:sp>
        </p:grpSp>
        <p:sp>
          <p:nvSpPr>
            <p:cNvPr id="285" name="Rectangle 47"/>
            <p:cNvSpPr>
              <a:spLocks noChangeArrowheads="1"/>
            </p:cNvSpPr>
            <p:nvPr/>
          </p:nvSpPr>
          <p:spPr bwMode="auto">
            <a:xfrm>
              <a:off x="205456" y="5898813"/>
              <a:ext cx="92064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57200"/>
              <a:r>
                <a:rPr lang="en-US" sz="1000" b="1" dirty="0" smtClean="0">
                  <a:latin typeface="Calibri" charset="0"/>
                </a:rPr>
                <a:t>Public engagement service roles</a:t>
              </a:r>
              <a:endParaRPr lang="en-US" sz="1000" b="1" i="1" dirty="0">
                <a:latin typeface="Calibri" charset="0"/>
              </a:endParaRPr>
            </a:p>
          </p:txBody>
        </p:sp>
      </p:grpSp>
      <p:grpSp>
        <p:nvGrpSpPr>
          <p:cNvPr id="288" name="Group 287"/>
          <p:cNvGrpSpPr/>
          <p:nvPr/>
        </p:nvGrpSpPr>
        <p:grpSpPr>
          <a:xfrm>
            <a:off x="157832" y="5822211"/>
            <a:ext cx="993716" cy="992499"/>
            <a:chOff x="157832" y="5822211"/>
            <a:chExt cx="993716" cy="992499"/>
          </a:xfrm>
        </p:grpSpPr>
        <p:grpSp>
          <p:nvGrpSpPr>
            <p:cNvPr id="289" name="Group 119"/>
            <p:cNvGrpSpPr>
              <a:grpSpLocks/>
            </p:cNvGrpSpPr>
            <p:nvPr/>
          </p:nvGrpSpPr>
          <p:grpSpPr bwMode="auto">
            <a:xfrm>
              <a:off x="157832" y="5822211"/>
              <a:ext cx="993716" cy="992499"/>
              <a:chOff x="5998661" y="3407861"/>
              <a:chExt cx="1066800" cy="1066800"/>
            </a:xfrm>
          </p:grpSpPr>
          <p:sp>
            <p:nvSpPr>
              <p:cNvPr id="291" name="Oval 290"/>
              <p:cNvSpPr/>
              <p:nvPr/>
            </p:nvSpPr>
            <p:spPr>
              <a:xfrm rot="9025272">
                <a:off x="5998661" y="3407861"/>
                <a:ext cx="1066800" cy="1066800"/>
              </a:xfrm>
              <a:prstGeom prst="ellipse">
                <a:avLst/>
              </a:prstGeom>
              <a:gradFill flip="none" rotWithShape="1">
                <a:gsLst>
                  <a:gs pos="0">
                    <a:srgbClr val="D6B19C"/>
                  </a:gs>
                  <a:gs pos="30000">
                    <a:srgbClr val="D49E6C"/>
                  </a:gs>
                  <a:gs pos="70000">
                    <a:srgbClr val="A65528"/>
                  </a:gs>
                  <a:gs pos="100000">
                    <a:srgbClr val="663012"/>
                  </a:gs>
                </a:gsLst>
                <a:lin ang="5400000" scaled="0"/>
                <a:tileRect/>
              </a:gradFill>
              <a:ln w="9525" cap="flat" cmpd="sng" algn="ctr">
                <a:solidFill>
                  <a:srgbClr val="254872"/>
                </a:solidFill>
                <a:prstDash val="solid"/>
              </a:ln>
              <a:effectLst>
                <a:innerShdw blurRad="190500" dist="114300" dir="5640000">
                  <a:srgbClr val="000000">
                    <a:alpha val="37000"/>
                  </a:srgbClr>
                </a:innerShdw>
              </a:effectLst>
            </p:spPr>
            <p:txBody>
              <a:bodyPr anchor="ctr"/>
              <a:lstStyle/>
              <a:p>
                <a:pPr algn="ctr" fontAlgn="auto">
                  <a:spcBef>
                    <a:spcPts val="0"/>
                  </a:spcBef>
                  <a:spcAft>
                    <a:spcPts val="0"/>
                  </a:spcAft>
                  <a:defRPr/>
                </a:pPr>
                <a:endParaRPr lang="en-US" kern="0">
                  <a:solidFill>
                    <a:sysClr val="window" lastClr="FFFFFF"/>
                  </a:solidFill>
                  <a:latin typeface="Calibri"/>
                  <a:ea typeface="ＭＳ Ｐゴシック" pitchFamily="-108" charset="-128"/>
                  <a:cs typeface="ＭＳ Ｐゴシック" pitchFamily="-108" charset="-128"/>
                </a:endParaRPr>
              </a:p>
            </p:txBody>
          </p:sp>
          <p:sp>
            <p:nvSpPr>
              <p:cNvPr id="292" name="Ellipse 45"/>
              <p:cNvSpPr/>
              <p:nvPr/>
            </p:nvSpPr>
            <p:spPr bwMode="auto">
              <a:xfrm>
                <a:off x="6115016" y="3482472"/>
                <a:ext cx="828862" cy="616518"/>
              </a:xfrm>
              <a:prstGeom prst="ellipse">
                <a:avLst/>
              </a:prstGeom>
              <a:gradFill flip="none" rotWithShape="1">
                <a:gsLst>
                  <a:gs pos="0">
                    <a:srgbClr val="FFFFFF">
                      <a:lumMod val="40000"/>
                      <a:lumOff val="60000"/>
                      <a:alpha val="0"/>
                    </a:srgbClr>
                  </a:gs>
                  <a:gs pos="100000">
                    <a:srgbClr val="FFFCF9">
                      <a:alpha val="77000"/>
                    </a:srgbClr>
                  </a:gs>
                </a:gsLst>
                <a:lin ang="16200000" scaled="0"/>
                <a:tileRect/>
              </a:gradFill>
              <a:ln w="9525" cap="flat" cmpd="sng" algn="ctr">
                <a:noFill/>
                <a:prstDash val="solid"/>
              </a:ln>
              <a:effectLst/>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108" charset="-128"/>
                  <a:cs typeface="ＭＳ Ｐゴシック" pitchFamily="-108" charset="-128"/>
                </a:endParaRPr>
              </a:p>
            </p:txBody>
          </p:sp>
        </p:grpSp>
        <p:sp>
          <p:nvSpPr>
            <p:cNvPr id="290" name="Rectangle 47"/>
            <p:cNvSpPr>
              <a:spLocks noChangeArrowheads="1"/>
            </p:cNvSpPr>
            <p:nvPr/>
          </p:nvSpPr>
          <p:spPr bwMode="auto">
            <a:xfrm>
              <a:off x="205456" y="5998297"/>
              <a:ext cx="9206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57200"/>
              <a:r>
                <a:rPr lang="en-US" sz="900" b="1" dirty="0" smtClean="0">
                  <a:latin typeface="Calibri" charset="0"/>
                </a:rPr>
                <a:t>Human editing of machine-generated content</a:t>
              </a:r>
              <a:endParaRPr lang="en-US" sz="900" b="1" i="1" dirty="0">
                <a:latin typeface="Calibri" charset="0"/>
              </a:endParaRPr>
            </a:p>
          </p:txBody>
        </p:sp>
      </p:grpSp>
      <p:sp>
        <p:nvSpPr>
          <p:cNvPr id="1046" name="Smiley Face 1045"/>
          <p:cNvSpPr/>
          <p:nvPr/>
        </p:nvSpPr>
        <p:spPr>
          <a:xfrm>
            <a:off x="1064867" y="5042010"/>
            <a:ext cx="260447" cy="234462"/>
          </a:xfrm>
          <a:prstGeom prst="smileyFac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Ellipse 45"/>
          <p:cNvSpPr/>
          <p:nvPr/>
        </p:nvSpPr>
        <p:spPr bwMode="auto">
          <a:xfrm>
            <a:off x="3834704" y="3538478"/>
            <a:ext cx="4547296" cy="327368"/>
          </a:xfrm>
          <a:prstGeom prst="ellipse">
            <a:avLst/>
          </a:prstGeom>
          <a:gradFill flip="none" rotWithShape="1">
            <a:gsLst>
              <a:gs pos="24000">
                <a:sysClr val="windowText" lastClr="000000">
                  <a:alpha val="4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kern="0" dirty="0" err="1">
              <a:solidFill>
                <a:sysClr val="window" lastClr="FFFFFF"/>
              </a:solidFill>
              <a:latin typeface="Calibri"/>
              <a:ea typeface="ＭＳ Ｐゴシック" pitchFamily="-108" charset="-128"/>
              <a:cs typeface="ＭＳ Ｐゴシック" pitchFamily="-108" charset="-128"/>
            </a:endParaRPr>
          </a:p>
        </p:txBody>
      </p:sp>
      <p:sp>
        <p:nvSpPr>
          <p:cNvPr id="310" name="Ellipse 45"/>
          <p:cNvSpPr/>
          <p:nvPr/>
        </p:nvSpPr>
        <p:spPr bwMode="auto">
          <a:xfrm>
            <a:off x="3900929" y="6382128"/>
            <a:ext cx="5394885" cy="327368"/>
          </a:xfrm>
          <a:prstGeom prst="ellipse">
            <a:avLst/>
          </a:prstGeom>
          <a:gradFill flip="none" rotWithShape="1">
            <a:gsLst>
              <a:gs pos="24000">
                <a:sysClr val="windowText" lastClr="000000">
                  <a:alpha val="4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kern="0" dirty="0" err="1">
              <a:solidFill>
                <a:sysClr val="window" lastClr="FFFFFF"/>
              </a:solidFill>
              <a:latin typeface="Calibri"/>
              <a:ea typeface="ＭＳ Ｐゴシック" pitchFamily="-108" charset="-128"/>
              <a:cs typeface="ＭＳ Ｐゴシック" pitchFamily="-108" charset="-128"/>
            </a:endParaRPr>
          </a:p>
        </p:txBody>
      </p:sp>
      <p:sp>
        <p:nvSpPr>
          <p:cNvPr id="311" name="Ellipse 45"/>
          <p:cNvSpPr/>
          <p:nvPr/>
        </p:nvSpPr>
        <p:spPr bwMode="auto">
          <a:xfrm>
            <a:off x="1445989" y="5447534"/>
            <a:ext cx="4732970" cy="327368"/>
          </a:xfrm>
          <a:prstGeom prst="ellipse">
            <a:avLst/>
          </a:prstGeom>
          <a:gradFill flip="none" rotWithShape="1">
            <a:gsLst>
              <a:gs pos="24000">
                <a:sysClr val="windowText" lastClr="000000">
                  <a:alpha val="4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kern="0" dirty="0" err="1">
              <a:solidFill>
                <a:sysClr val="window" lastClr="FFFFFF"/>
              </a:solidFill>
              <a:latin typeface="Calibri"/>
              <a:ea typeface="ＭＳ Ｐゴシック" pitchFamily="-108" charset="-128"/>
              <a:cs typeface="ＭＳ Ｐゴシック" pitchFamily="-108" charset="-128"/>
            </a:endParaRPr>
          </a:p>
        </p:txBody>
      </p:sp>
      <p:sp>
        <p:nvSpPr>
          <p:cNvPr id="133" name="Ellipse 45"/>
          <p:cNvSpPr/>
          <p:nvPr/>
        </p:nvSpPr>
        <p:spPr bwMode="auto">
          <a:xfrm>
            <a:off x="2429430" y="2831082"/>
            <a:ext cx="1965188" cy="327368"/>
          </a:xfrm>
          <a:prstGeom prst="ellipse">
            <a:avLst/>
          </a:prstGeom>
          <a:gradFill flip="none" rotWithShape="1">
            <a:gsLst>
              <a:gs pos="24000">
                <a:sysClr val="windowText" lastClr="000000">
                  <a:alpha val="4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da-DK" kern="0" dirty="0" err="1">
              <a:solidFill>
                <a:sysClr val="window" lastClr="FFFFFF"/>
              </a:solidFill>
              <a:latin typeface="Calibri"/>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388814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2"/>
                                        </p:tgtEl>
                                        <p:attrNameLst>
                                          <p:attrName>style.visibility</p:attrName>
                                        </p:attrNameLst>
                                      </p:cBhvr>
                                      <p:to>
                                        <p:strVal val="visible"/>
                                      </p:to>
                                    </p:set>
                                    <p:animEffect transition="in" filter="fade">
                                      <p:cBhvr>
                                        <p:cTn id="7" dur="500"/>
                                        <p:tgtEl>
                                          <p:spTgt spid="302"/>
                                        </p:tgtEl>
                                      </p:cBhvr>
                                    </p:animEffect>
                                  </p:childTnLst>
                                </p:cTn>
                              </p:par>
                              <p:par>
                                <p:cTn id="8" presetID="10" presetClass="entr" presetSubtype="0" fill="hold"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500"/>
                                        <p:tgtEl>
                                          <p:spTgt spid="299"/>
                                        </p:tgtEl>
                                      </p:cBhvr>
                                    </p:animEffect>
                                  </p:childTnLst>
                                </p:cTn>
                              </p:par>
                              <p:par>
                                <p:cTn id="11" presetID="10" presetClass="entr" presetSubtype="0" fill="hold" nodeType="withEffect">
                                  <p:stCondLst>
                                    <p:cond delay="0"/>
                                  </p:stCondLst>
                                  <p:childTnLst>
                                    <p:set>
                                      <p:cBhvr>
                                        <p:cTn id="12" dur="1" fill="hold">
                                          <p:stCondLst>
                                            <p:cond delay="0"/>
                                          </p:stCondLst>
                                        </p:cTn>
                                        <p:tgtEl>
                                          <p:spTgt spid="293"/>
                                        </p:tgtEl>
                                        <p:attrNameLst>
                                          <p:attrName>style.visibility</p:attrName>
                                        </p:attrNameLst>
                                      </p:cBhvr>
                                      <p:to>
                                        <p:strVal val="visible"/>
                                      </p:to>
                                    </p:set>
                                    <p:animEffect transition="in" filter="fade">
                                      <p:cBhvr>
                                        <p:cTn id="13" dur="500"/>
                                        <p:tgtEl>
                                          <p:spTgt spid="293"/>
                                        </p:tgtEl>
                                      </p:cBhvr>
                                    </p:animEffect>
                                  </p:childTnLst>
                                </p:cTn>
                              </p:par>
                              <p:par>
                                <p:cTn id="14" presetID="10" presetClass="entr" presetSubtype="0" fill="hold" nodeType="withEffect">
                                  <p:stCondLst>
                                    <p:cond delay="0"/>
                                  </p:stCondLst>
                                  <p:childTnLst>
                                    <p:set>
                                      <p:cBhvr>
                                        <p:cTn id="15" dur="1" fill="hold">
                                          <p:stCondLst>
                                            <p:cond delay="0"/>
                                          </p:stCondLst>
                                        </p:cTn>
                                        <p:tgtEl>
                                          <p:spTgt spid="271"/>
                                        </p:tgtEl>
                                        <p:attrNameLst>
                                          <p:attrName>style.visibility</p:attrName>
                                        </p:attrNameLst>
                                      </p:cBhvr>
                                      <p:to>
                                        <p:strVal val="visible"/>
                                      </p:to>
                                    </p:set>
                                    <p:animEffect transition="in" filter="fade">
                                      <p:cBhvr>
                                        <p:cTn id="16" dur="500"/>
                                        <p:tgtEl>
                                          <p:spTgt spid="27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4"/>
                                        </p:tgtEl>
                                        <p:attrNameLst>
                                          <p:attrName>style.visibility</p:attrName>
                                        </p:attrNameLst>
                                      </p:cBhvr>
                                      <p:to>
                                        <p:strVal val="visible"/>
                                      </p:to>
                                    </p:set>
                                    <p:animEffect transition="in" filter="fade">
                                      <p:cBhvr>
                                        <p:cTn id="19" dur="500"/>
                                        <p:tgtEl>
                                          <p:spTgt spid="274"/>
                                        </p:tgtEl>
                                      </p:cBhvr>
                                    </p:animEffect>
                                  </p:childTnLst>
                                </p:cTn>
                              </p:par>
                              <p:par>
                                <p:cTn id="20" presetID="10" presetClass="entr" presetSubtype="0" fill="hold" nodeType="withEffect">
                                  <p:stCondLst>
                                    <p:cond delay="0"/>
                                  </p:stCondLst>
                                  <p:childTnLst>
                                    <p:set>
                                      <p:cBhvr>
                                        <p:cTn id="21" dur="1" fill="hold">
                                          <p:stCondLst>
                                            <p:cond delay="0"/>
                                          </p:stCondLst>
                                        </p:cTn>
                                        <p:tgtEl>
                                          <p:spTgt spid="1037"/>
                                        </p:tgtEl>
                                        <p:attrNameLst>
                                          <p:attrName>style.visibility</p:attrName>
                                        </p:attrNameLst>
                                      </p:cBhvr>
                                      <p:to>
                                        <p:strVal val="visible"/>
                                      </p:to>
                                    </p:set>
                                    <p:animEffect transition="in" filter="fade">
                                      <p:cBhvr>
                                        <p:cTn id="22" dur="500"/>
                                        <p:tgtEl>
                                          <p:spTgt spid="1037"/>
                                        </p:tgtEl>
                                      </p:cBhvr>
                                    </p:animEffect>
                                  </p:childTnLst>
                                </p:cTn>
                              </p:par>
                              <p:par>
                                <p:cTn id="23" presetID="10" presetClass="entr" presetSubtype="0" fill="hold" nodeType="withEffect">
                                  <p:stCondLst>
                                    <p:cond delay="0"/>
                                  </p:stCondLst>
                                  <p:childTnLst>
                                    <p:set>
                                      <p:cBhvr>
                                        <p:cTn id="24" dur="1" fill="hold">
                                          <p:stCondLst>
                                            <p:cond delay="0"/>
                                          </p:stCondLst>
                                        </p:cTn>
                                        <p:tgtEl>
                                          <p:spTgt spid="283"/>
                                        </p:tgtEl>
                                        <p:attrNameLst>
                                          <p:attrName>style.visibility</p:attrName>
                                        </p:attrNameLst>
                                      </p:cBhvr>
                                      <p:to>
                                        <p:strVal val="visible"/>
                                      </p:to>
                                    </p:set>
                                    <p:animEffect transition="in" filter="fade">
                                      <p:cBhvr>
                                        <p:cTn id="25" dur="500"/>
                                        <p:tgtEl>
                                          <p:spTgt spid="283"/>
                                        </p:tgtEl>
                                      </p:cBhvr>
                                    </p:animEffect>
                                  </p:childTnLst>
                                </p:cTn>
                              </p:par>
                              <p:par>
                                <p:cTn id="26" presetID="10" presetClass="entr" presetSubtype="0" fill="hold" nodeType="withEffect">
                                  <p:stCondLst>
                                    <p:cond delay="0"/>
                                  </p:stCondLst>
                                  <p:childTnLst>
                                    <p:set>
                                      <p:cBhvr>
                                        <p:cTn id="27" dur="1" fill="hold">
                                          <p:stCondLst>
                                            <p:cond delay="0"/>
                                          </p:stCondLst>
                                        </p:cTn>
                                        <p:tgtEl>
                                          <p:spTgt spid="288"/>
                                        </p:tgtEl>
                                        <p:attrNameLst>
                                          <p:attrName>style.visibility</p:attrName>
                                        </p:attrNameLst>
                                      </p:cBhvr>
                                      <p:to>
                                        <p:strVal val="visible"/>
                                      </p:to>
                                    </p:set>
                                    <p:animEffect transition="in" filter="fade">
                                      <p:cBhvr>
                                        <p:cTn id="28" dur="500"/>
                                        <p:tgtEl>
                                          <p:spTgt spid="28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46"/>
                                        </p:tgtEl>
                                        <p:attrNameLst>
                                          <p:attrName>style.visibility</p:attrName>
                                        </p:attrNameLst>
                                      </p:cBhvr>
                                      <p:to>
                                        <p:strVal val="visible"/>
                                      </p:to>
                                    </p:set>
                                    <p:animEffect transition="in" filter="fade">
                                      <p:cBhvr>
                                        <p:cTn id="31" dur="500"/>
                                        <p:tgtEl>
                                          <p:spTgt spid="104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7"/>
                                        </p:tgtEl>
                                        <p:attrNameLst>
                                          <p:attrName>style.visibility</p:attrName>
                                        </p:attrNameLst>
                                      </p:cBhvr>
                                      <p:to>
                                        <p:strVal val="visible"/>
                                      </p:to>
                                    </p:set>
                                    <p:animEffect transition="in" filter="fade">
                                      <p:cBhvr>
                                        <p:cTn id="34"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274" grpId="0"/>
      <p:bldP spid="104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p:cNvSpPr/>
          <p:nvPr/>
        </p:nvSpPr>
        <p:spPr>
          <a:xfrm>
            <a:off x="0" y="1047890"/>
            <a:ext cx="9144000" cy="4723815"/>
          </a:xfrm>
          <a:prstGeom prst="rect">
            <a:avLst/>
          </a:prstGeom>
          <a:gradFill flip="none" rotWithShape="1">
            <a:gsLst>
              <a:gs pos="50000">
                <a:schemeClr val="bg1">
                  <a:lumMod val="95000"/>
                </a:schemeClr>
              </a:gs>
              <a:gs pos="100000">
                <a:schemeClr val="bg1">
                  <a:lumMod val="65000"/>
                </a:schemeClr>
              </a:gs>
              <a:gs pos="74000">
                <a:schemeClr val="bg1">
                  <a:lumMod val="85000"/>
                </a:schemeClr>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sz="1800">
              <a:solidFill>
                <a:srgbClr val="FFFFFF"/>
              </a:solidFill>
              <a:ea typeface="MS PGothic" pitchFamily="34" charset="-128"/>
            </a:endParaRPr>
          </a:p>
        </p:txBody>
      </p:sp>
      <p:sp>
        <p:nvSpPr>
          <p:cNvPr id="50" name="Line 33"/>
          <p:cNvSpPr>
            <a:spLocks noChangeShapeType="1"/>
          </p:cNvSpPr>
          <p:nvPr/>
        </p:nvSpPr>
        <p:spPr bwMode="auto">
          <a:xfrm rot="5400000" flipV="1">
            <a:off x="3401187" y="-462756"/>
            <a:ext cx="0" cy="5046662"/>
          </a:xfrm>
          <a:prstGeom prst="line">
            <a:avLst/>
          </a:prstGeom>
          <a:noFill/>
          <a:ln w="19050">
            <a:solidFill>
              <a:srgbClr val="D7D8D9">
                <a:lumMod val="25000"/>
              </a:srgbClr>
            </a:solidFill>
            <a:prstDash val="sysDot"/>
            <a:round/>
            <a:headEnd/>
            <a:tailEnd/>
          </a:ln>
          <a:effectLst/>
        </p:spPr>
        <p:txBody>
          <a:bodyPr/>
          <a:lstStyle/>
          <a:p>
            <a:pPr fontAlgn="auto">
              <a:spcBef>
                <a:spcPts val="0"/>
              </a:spcBef>
              <a:spcAft>
                <a:spcPts val="0"/>
              </a:spcAft>
              <a:defRPr/>
            </a:pPr>
            <a:endParaRPr lang="da-DK" sz="1800" kern="0" dirty="0">
              <a:solidFill>
                <a:sysClr val="windowText" lastClr="000000"/>
              </a:solidFill>
              <a:latin typeface="Arial" pitchFamily="34" charset="0"/>
              <a:ea typeface="+mn-ea"/>
            </a:endParaRPr>
          </a:p>
        </p:txBody>
      </p:sp>
      <p:sp>
        <p:nvSpPr>
          <p:cNvPr id="13356" name="Rektangel 63"/>
          <p:cNvSpPr>
            <a:spLocks noChangeArrowheads="1"/>
          </p:cNvSpPr>
          <p:nvPr/>
        </p:nvSpPr>
        <p:spPr bwMode="auto">
          <a:xfrm>
            <a:off x="769906" y="1446213"/>
            <a:ext cx="5154612"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800" b="1" dirty="0" smtClean="0"/>
              <a:t>“The Human Touch”</a:t>
            </a:r>
            <a:endParaRPr lang="en-US" sz="1800" b="1" dirty="0"/>
          </a:p>
          <a:p>
            <a:pPr>
              <a:spcBef>
                <a:spcPct val="20000"/>
              </a:spcBef>
            </a:pPr>
            <a:r>
              <a:rPr lang="en-US" sz="1300" noProof="1" smtClean="0">
                <a:solidFill>
                  <a:srgbClr val="080808"/>
                </a:solidFill>
                <a:cs typeface="Arial" pitchFamily="34" charset="0"/>
              </a:rPr>
              <a:t>Final human-ed. material (e.g., “Humanities &amp; Tomorrow’s Discoveries”) </a:t>
            </a:r>
            <a:endParaRPr lang="en-US" sz="1300" noProof="1">
              <a:solidFill>
                <a:srgbClr val="080808"/>
              </a:solidFill>
              <a:cs typeface="Arial" pitchFamily="34" charset="0"/>
            </a:endParaRPr>
          </a:p>
        </p:txBody>
      </p:sp>
      <p:sp>
        <p:nvSpPr>
          <p:cNvPr id="55" name="Line 33"/>
          <p:cNvSpPr>
            <a:spLocks noChangeShapeType="1"/>
          </p:cNvSpPr>
          <p:nvPr/>
        </p:nvSpPr>
        <p:spPr bwMode="auto">
          <a:xfrm rot="5400000" flipV="1">
            <a:off x="2961710" y="1310222"/>
            <a:ext cx="0" cy="4142306"/>
          </a:xfrm>
          <a:prstGeom prst="line">
            <a:avLst/>
          </a:prstGeom>
          <a:noFill/>
          <a:ln w="19050">
            <a:solidFill>
              <a:srgbClr val="D7D8D9">
                <a:lumMod val="25000"/>
              </a:srgbClr>
            </a:solidFill>
            <a:prstDash val="sysDot"/>
            <a:round/>
            <a:headEnd/>
            <a:tailEnd/>
          </a:ln>
          <a:effectLst/>
        </p:spPr>
        <p:txBody>
          <a:bodyPr/>
          <a:lstStyle/>
          <a:p>
            <a:pPr fontAlgn="auto">
              <a:spcBef>
                <a:spcPts val="0"/>
              </a:spcBef>
              <a:spcAft>
                <a:spcPts val="0"/>
              </a:spcAft>
              <a:defRPr/>
            </a:pPr>
            <a:endParaRPr lang="da-DK" sz="1800" kern="0" dirty="0">
              <a:solidFill>
                <a:sysClr val="windowText" lastClr="000000"/>
              </a:solidFill>
              <a:latin typeface="Arial" pitchFamily="34" charset="0"/>
              <a:ea typeface="+mn-ea"/>
            </a:endParaRPr>
          </a:p>
        </p:txBody>
      </p:sp>
      <p:sp>
        <p:nvSpPr>
          <p:cNvPr id="13354" name="Rektangel 63"/>
          <p:cNvSpPr>
            <a:spLocks noChangeArrowheads="1"/>
          </p:cNvSpPr>
          <p:nvPr/>
        </p:nvSpPr>
        <p:spPr bwMode="auto">
          <a:xfrm>
            <a:off x="769906" y="2795588"/>
            <a:ext cx="3113086"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800" b="1" dirty="0" smtClean="0"/>
              <a:t>Generated Context</a:t>
            </a:r>
            <a:endParaRPr lang="en-US" sz="1800" b="1" dirty="0"/>
          </a:p>
          <a:p>
            <a:pPr>
              <a:spcBef>
                <a:spcPct val="20000"/>
              </a:spcBef>
            </a:pPr>
            <a:r>
              <a:rPr lang="en-US" sz="1300" noProof="1" smtClean="0">
                <a:solidFill>
                  <a:srgbClr val="080808"/>
                </a:solidFill>
                <a:cs typeface="Arial" pitchFamily="34" charset="0"/>
              </a:rPr>
              <a:t>Related links, co-citations, social graph. </a:t>
            </a:r>
            <a:endParaRPr lang="en-US" sz="1300" noProof="1">
              <a:solidFill>
                <a:srgbClr val="080808"/>
              </a:solidFill>
              <a:cs typeface="Arial" pitchFamily="34" charset="0"/>
            </a:endParaRPr>
          </a:p>
        </p:txBody>
      </p:sp>
      <p:sp>
        <p:nvSpPr>
          <p:cNvPr id="13351" name="Rektangel 63"/>
          <p:cNvSpPr>
            <a:spLocks noChangeArrowheads="1"/>
          </p:cNvSpPr>
          <p:nvPr/>
        </p:nvSpPr>
        <p:spPr bwMode="auto">
          <a:xfrm>
            <a:off x="769905" y="3443288"/>
            <a:ext cx="3113087"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b="1" dirty="0"/>
              <a:t>G</a:t>
            </a:r>
            <a:r>
              <a:rPr lang="en-US" sz="1800" b="1" dirty="0" smtClean="0"/>
              <a:t>enerated Content</a:t>
            </a:r>
            <a:endParaRPr lang="en-US" sz="1800" b="1" dirty="0"/>
          </a:p>
          <a:p>
            <a:pPr>
              <a:spcBef>
                <a:spcPct val="20000"/>
              </a:spcBef>
            </a:pPr>
            <a:r>
              <a:rPr lang="en-US" sz="1300" noProof="1" smtClean="0">
                <a:solidFill>
                  <a:srgbClr val="080808"/>
                </a:solidFill>
                <a:cs typeface="Arial" pitchFamily="34" charset="0"/>
              </a:rPr>
              <a:t>Summaries, abstracts, excerpts, examples. </a:t>
            </a:r>
            <a:endParaRPr lang="en-US" sz="1300" noProof="1">
              <a:solidFill>
                <a:srgbClr val="080808"/>
              </a:solidFill>
              <a:cs typeface="Arial" pitchFamily="34" charset="0"/>
            </a:endParaRPr>
          </a:p>
        </p:txBody>
      </p:sp>
      <p:sp>
        <p:nvSpPr>
          <p:cNvPr id="59" name="Line 33"/>
          <p:cNvSpPr>
            <a:spLocks noChangeShapeType="1"/>
          </p:cNvSpPr>
          <p:nvPr/>
        </p:nvSpPr>
        <p:spPr bwMode="auto">
          <a:xfrm rot="5400000" flipV="1">
            <a:off x="2724931" y="2205816"/>
            <a:ext cx="0" cy="3694144"/>
          </a:xfrm>
          <a:prstGeom prst="line">
            <a:avLst/>
          </a:prstGeom>
          <a:noFill/>
          <a:ln w="19050">
            <a:solidFill>
              <a:srgbClr val="D7D8D9">
                <a:lumMod val="25000"/>
              </a:srgbClr>
            </a:solidFill>
            <a:prstDash val="sysDot"/>
            <a:round/>
            <a:headEnd/>
            <a:tailEnd/>
          </a:ln>
          <a:effectLst/>
        </p:spPr>
        <p:txBody>
          <a:bodyPr/>
          <a:lstStyle/>
          <a:p>
            <a:pPr fontAlgn="auto">
              <a:spcBef>
                <a:spcPts val="0"/>
              </a:spcBef>
              <a:spcAft>
                <a:spcPts val="0"/>
              </a:spcAft>
              <a:defRPr/>
            </a:pPr>
            <a:endParaRPr lang="da-DK" sz="1800" kern="0" dirty="0">
              <a:solidFill>
                <a:sysClr val="windowText" lastClr="000000"/>
              </a:solidFill>
              <a:latin typeface="Arial" pitchFamily="34" charset="0"/>
              <a:ea typeface="+mn-ea"/>
            </a:endParaRPr>
          </a:p>
        </p:txBody>
      </p:sp>
      <p:sp>
        <p:nvSpPr>
          <p:cNvPr id="13349" name="Rektangel 63"/>
          <p:cNvSpPr>
            <a:spLocks noChangeArrowheads="1"/>
          </p:cNvSpPr>
          <p:nvPr/>
        </p:nvSpPr>
        <p:spPr bwMode="auto">
          <a:xfrm>
            <a:off x="769905" y="4248150"/>
            <a:ext cx="3031578"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b="1" dirty="0" smtClean="0"/>
              <a:t>Scholarship</a:t>
            </a:r>
            <a:endParaRPr lang="en-US" sz="1800" b="1" dirty="0"/>
          </a:p>
          <a:p>
            <a:pPr>
              <a:spcBef>
                <a:spcPct val="20000"/>
              </a:spcBef>
            </a:pPr>
            <a:r>
              <a:rPr lang="en-US" sz="1300" noProof="1" smtClean="0">
                <a:solidFill>
                  <a:srgbClr val="080808"/>
                </a:solidFill>
                <a:cs typeface="Arial" pitchFamily="34" charset="0"/>
              </a:rPr>
              <a:t>Normal workflow of research &amp; teaching. </a:t>
            </a:r>
            <a:endParaRPr lang="en-US" sz="1300" noProof="1">
              <a:solidFill>
                <a:srgbClr val="080808"/>
              </a:solidFill>
              <a:cs typeface="Arial" pitchFamily="34" charset="0"/>
            </a:endParaRPr>
          </a:p>
        </p:txBody>
      </p:sp>
      <p:sp>
        <p:nvSpPr>
          <p:cNvPr id="60" name="Line 33"/>
          <p:cNvSpPr>
            <a:spLocks noChangeShapeType="1"/>
          </p:cNvSpPr>
          <p:nvPr/>
        </p:nvSpPr>
        <p:spPr bwMode="auto">
          <a:xfrm rot="5400000" flipV="1">
            <a:off x="2743169" y="2992437"/>
            <a:ext cx="0" cy="3730625"/>
          </a:xfrm>
          <a:prstGeom prst="line">
            <a:avLst/>
          </a:prstGeom>
          <a:noFill/>
          <a:ln w="19050">
            <a:solidFill>
              <a:srgbClr val="D7D8D9">
                <a:lumMod val="25000"/>
              </a:srgbClr>
            </a:solidFill>
            <a:prstDash val="sysDot"/>
            <a:round/>
            <a:headEnd/>
            <a:tailEnd/>
          </a:ln>
          <a:effectLst/>
        </p:spPr>
        <p:txBody>
          <a:bodyPr/>
          <a:lstStyle/>
          <a:p>
            <a:pPr fontAlgn="auto">
              <a:spcBef>
                <a:spcPts val="0"/>
              </a:spcBef>
              <a:spcAft>
                <a:spcPts val="0"/>
              </a:spcAft>
              <a:defRPr/>
            </a:pPr>
            <a:endParaRPr lang="da-DK" sz="1800" kern="0" dirty="0">
              <a:solidFill>
                <a:sysClr val="windowText" lastClr="000000"/>
              </a:solidFill>
              <a:latin typeface="Arial" pitchFamily="34" charset="0"/>
              <a:ea typeface="+mn-ea"/>
            </a:endParaRPr>
          </a:p>
        </p:txBody>
      </p:sp>
      <p:grpSp>
        <p:nvGrpSpPr>
          <p:cNvPr id="2" name="Group 47"/>
          <p:cNvGrpSpPr>
            <a:grpSpLocks/>
          </p:cNvGrpSpPr>
          <p:nvPr/>
        </p:nvGrpSpPr>
        <p:grpSpPr bwMode="auto">
          <a:xfrm>
            <a:off x="4757738" y="3116263"/>
            <a:ext cx="3711575" cy="1657350"/>
            <a:chOff x="4757738" y="3116263"/>
            <a:chExt cx="3711575" cy="1657350"/>
          </a:xfrm>
        </p:grpSpPr>
        <p:sp>
          <p:nvSpPr>
            <p:cNvPr id="13352" name="TextBox 74"/>
            <p:cNvSpPr txBox="1">
              <a:spLocks noChangeArrowheads="1"/>
            </p:cNvSpPr>
            <p:nvPr/>
          </p:nvSpPr>
          <p:spPr bwMode="auto">
            <a:xfrm>
              <a:off x="7534275" y="4445000"/>
              <a:ext cx="1651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37931725" indent="-37474525" eaLnBrk="0" hangingPunct="0">
                <a:defRPr sz="2400">
                  <a:solidFill>
                    <a:schemeClr val="tx1"/>
                  </a:solidFill>
                  <a:latin typeface="Calibri" pitchFamily="34" charset="0"/>
                  <a:ea typeface="MS PGothic" pitchFamily="34" charset="-128"/>
                </a:defRPr>
              </a:lvl2pPr>
              <a:lvl3pPr eaLnBrk="0" hangingPunct="0">
                <a:defRPr sz="2400">
                  <a:solidFill>
                    <a:schemeClr val="tx1"/>
                  </a:solidFill>
                  <a:latin typeface="Calibri" pitchFamily="34" charset="0"/>
                  <a:ea typeface="MS PGothic" pitchFamily="34" charset="-128"/>
                </a:defRPr>
              </a:lvl3pPr>
              <a:lvl4pPr eaLnBrk="0" hangingPunct="0">
                <a:defRPr sz="2400">
                  <a:solidFill>
                    <a:schemeClr val="tx1"/>
                  </a:solidFill>
                  <a:latin typeface="Calibri" pitchFamily="34" charset="0"/>
                  <a:ea typeface="MS PGothic" pitchFamily="34" charset="-128"/>
                </a:defRPr>
              </a:lvl4pPr>
              <a:lvl5pPr eaLnBrk="0" hangingPunct="0">
                <a:defRPr sz="2400">
                  <a:solidFill>
                    <a:schemeClr val="tx1"/>
                  </a:solidFill>
                  <a:latin typeface="Calibri" pitchFamily="34" charset="0"/>
                  <a:ea typeface="MS PGothic" pitchFamily="34" charset="-128"/>
                </a:defRPr>
              </a:lvl5pPr>
              <a:lvl6pPr marL="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914400" eaLnBrk="0" fontAlgn="base" hangingPunct="0">
                <a:spcBef>
                  <a:spcPct val="0"/>
                </a:spcBef>
                <a:spcAft>
                  <a:spcPct val="0"/>
                </a:spcAft>
                <a:defRPr sz="2400">
                  <a:solidFill>
                    <a:schemeClr val="tx1"/>
                  </a:solidFill>
                  <a:latin typeface="Calibri" pitchFamily="34" charset="0"/>
                  <a:ea typeface="MS PGothic" pitchFamily="34" charset="-128"/>
                </a:defRPr>
              </a:lvl7pPr>
              <a:lvl8pPr marL="1371600" eaLnBrk="0" fontAlgn="base" hangingPunct="0">
                <a:spcBef>
                  <a:spcPct val="0"/>
                </a:spcBef>
                <a:spcAft>
                  <a:spcPct val="0"/>
                </a:spcAft>
                <a:defRPr sz="2400">
                  <a:solidFill>
                    <a:schemeClr val="tx1"/>
                  </a:solidFill>
                  <a:latin typeface="Calibri" pitchFamily="34" charset="0"/>
                  <a:ea typeface="MS PGothic" pitchFamily="34" charset="-128"/>
                </a:defRPr>
              </a:lvl8pPr>
              <a:lvl9pPr marL="18288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sz="1800"/>
            </a:p>
          </p:txBody>
        </p:sp>
        <p:sp>
          <p:nvSpPr>
            <p:cNvPr id="13353" name="Freeform 63"/>
            <p:cNvSpPr>
              <a:spLocks/>
            </p:cNvSpPr>
            <p:nvPr/>
          </p:nvSpPr>
          <p:spPr bwMode="auto">
            <a:xfrm>
              <a:off x="6454775" y="3116263"/>
              <a:ext cx="2014538" cy="720725"/>
            </a:xfrm>
            <a:custGeom>
              <a:avLst/>
              <a:gdLst>
                <a:gd name="T0" fmla="*/ 2147483647 w 360"/>
                <a:gd name="T1" fmla="*/ 2147483647 h 129"/>
                <a:gd name="T2" fmla="*/ 2147483647 w 360"/>
                <a:gd name="T3" fmla="*/ 2147483647 h 129"/>
                <a:gd name="T4" fmla="*/ 2147483647 w 360"/>
                <a:gd name="T5" fmla="*/ 0 h 129"/>
                <a:gd name="T6" fmla="*/ 0 w 360"/>
                <a:gd name="T7" fmla="*/ 2147483647 h 129"/>
                <a:gd name="T8" fmla="*/ 2147483647 w 360"/>
                <a:gd name="T9" fmla="*/ 2147483647 h 129"/>
                <a:gd name="T10" fmla="*/ 0 60000 65536"/>
                <a:gd name="T11" fmla="*/ 0 60000 65536"/>
                <a:gd name="T12" fmla="*/ 0 60000 65536"/>
                <a:gd name="T13" fmla="*/ 0 60000 65536"/>
                <a:gd name="T14" fmla="*/ 0 60000 65536"/>
                <a:gd name="T15" fmla="*/ 0 w 360"/>
                <a:gd name="T16" fmla="*/ 0 h 129"/>
                <a:gd name="T17" fmla="*/ 360 w 360"/>
                <a:gd name="T18" fmla="*/ 129 h 129"/>
              </a:gdLst>
              <a:ahLst/>
              <a:cxnLst>
                <a:cxn ang="T10">
                  <a:pos x="T0" y="T1"/>
                </a:cxn>
                <a:cxn ang="T11">
                  <a:pos x="T2" y="T3"/>
                </a:cxn>
                <a:cxn ang="T12">
                  <a:pos x="T4" y="T5"/>
                </a:cxn>
                <a:cxn ang="T13">
                  <a:pos x="T6" y="T7"/>
                </a:cxn>
                <a:cxn ang="T14">
                  <a:pos x="T8" y="T9"/>
                </a:cxn>
              </a:cxnLst>
              <a:rect l="T15" t="T16" r="T17" b="T18"/>
              <a:pathLst>
                <a:path w="360" h="129">
                  <a:moveTo>
                    <a:pt x="360" y="129"/>
                  </a:moveTo>
                  <a:cubicBezTo>
                    <a:pt x="334" y="93"/>
                    <a:pt x="311" y="63"/>
                    <a:pt x="311" y="63"/>
                  </a:cubicBezTo>
                  <a:cubicBezTo>
                    <a:pt x="4" y="0"/>
                    <a:pt x="4" y="0"/>
                    <a:pt x="4" y="0"/>
                  </a:cubicBezTo>
                  <a:cubicBezTo>
                    <a:pt x="0" y="47"/>
                    <a:pt x="0" y="47"/>
                    <a:pt x="0" y="47"/>
                  </a:cubicBezTo>
                  <a:lnTo>
                    <a:pt x="360" y="129"/>
                  </a:lnTo>
                  <a:close/>
                </a:path>
              </a:pathLst>
            </a:custGeom>
            <a:solidFill>
              <a:srgbClr val="080324"/>
            </a:solidFill>
            <a:ln>
              <a:noFill/>
            </a:ln>
            <a:extLst>
              <a:ext uri="{91240B29-F687-4F45-9708-019B960494DF}">
                <a14:hiddenLine xmlns:a14="http://schemas.microsoft.com/office/drawing/2010/main" w="8" cap="rnd">
                  <a:solidFill>
                    <a:srgbClr val="000000"/>
                  </a:solidFill>
                  <a:round/>
                  <a:headEnd/>
                  <a:tailEnd/>
                </a14:hiddenLine>
              </a:ext>
            </a:extLst>
          </p:spPr>
          <p:txBody>
            <a:bodyPr/>
            <a:lstStyle/>
            <a:p>
              <a:endParaRPr lang="en-US" sz="1800"/>
            </a:p>
          </p:txBody>
        </p:sp>
        <p:sp>
          <p:nvSpPr>
            <p:cNvPr id="7" name="Freeform 59"/>
            <p:cNvSpPr>
              <a:spLocks/>
            </p:cNvSpPr>
            <p:nvPr/>
          </p:nvSpPr>
          <p:spPr bwMode="auto">
            <a:xfrm>
              <a:off x="4757738" y="3116263"/>
              <a:ext cx="1719262" cy="949325"/>
            </a:xfrm>
            <a:custGeom>
              <a:avLst/>
              <a:gdLst>
                <a:gd name="T0" fmla="*/ 0 w 307"/>
                <a:gd name="T1" fmla="*/ 2147483647 h 170"/>
                <a:gd name="T2" fmla="*/ 2147483647 w 307"/>
                <a:gd name="T3" fmla="*/ 2147483647 h 170"/>
                <a:gd name="T4" fmla="*/ 2147483647 w 307"/>
                <a:gd name="T5" fmla="*/ 0 h 170"/>
                <a:gd name="T6" fmla="*/ 2147483647 w 307"/>
                <a:gd name="T7" fmla="*/ 2147483647 h 170"/>
                <a:gd name="T8" fmla="*/ 0 w 307"/>
                <a:gd name="T9" fmla="*/ 2147483647 h 170"/>
                <a:gd name="T10" fmla="*/ 0 60000 65536"/>
                <a:gd name="T11" fmla="*/ 0 60000 65536"/>
                <a:gd name="T12" fmla="*/ 0 60000 65536"/>
                <a:gd name="T13" fmla="*/ 0 60000 65536"/>
                <a:gd name="T14" fmla="*/ 0 60000 65536"/>
                <a:gd name="T15" fmla="*/ 0 w 307"/>
                <a:gd name="T16" fmla="*/ 0 h 170"/>
                <a:gd name="T17" fmla="*/ 307 w 307"/>
                <a:gd name="T18" fmla="*/ 170 h 170"/>
              </a:gdLst>
              <a:ahLst/>
              <a:cxnLst>
                <a:cxn ang="T10">
                  <a:pos x="T0" y="T1"/>
                </a:cxn>
                <a:cxn ang="T11">
                  <a:pos x="T2" y="T3"/>
                </a:cxn>
                <a:cxn ang="T12">
                  <a:pos x="T4" y="T5"/>
                </a:cxn>
                <a:cxn ang="T13">
                  <a:pos x="T6" y="T7"/>
                </a:cxn>
                <a:cxn ang="T14">
                  <a:pos x="T8" y="T9"/>
                </a:cxn>
              </a:cxnLst>
              <a:rect l="T15" t="T16" r="T17" b="T18"/>
              <a:pathLst>
                <a:path w="307" h="170">
                  <a:moveTo>
                    <a:pt x="0" y="170"/>
                  </a:moveTo>
                  <a:cubicBezTo>
                    <a:pt x="13" y="150"/>
                    <a:pt x="31" y="122"/>
                    <a:pt x="47" y="99"/>
                  </a:cubicBezTo>
                  <a:cubicBezTo>
                    <a:pt x="307" y="0"/>
                    <a:pt x="307" y="0"/>
                    <a:pt x="307" y="0"/>
                  </a:cubicBezTo>
                  <a:cubicBezTo>
                    <a:pt x="303" y="47"/>
                    <a:pt x="303" y="47"/>
                    <a:pt x="303" y="47"/>
                  </a:cubicBezTo>
                  <a:lnTo>
                    <a:pt x="0" y="170"/>
                  </a:lnTo>
                  <a:close/>
                </a:path>
              </a:pathLst>
            </a:custGeom>
            <a:solidFill>
              <a:srgbClr val="080324"/>
            </a:solidFill>
            <a:ln>
              <a:noFill/>
            </a:ln>
            <a:extLst>
              <a:ext uri="{91240B29-F687-4F45-9708-019B960494DF}">
                <a14:hiddenLine xmlns:a14="http://schemas.microsoft.com/office/drawing/2010/main" w="8" cap="rnd">
                  <a:solidFill>
                    <a:srgbClr val="000000"/>
                  </a:solidFill>
                  <a:round/>
                  <a:headEnd/>
                  <a:tailEnd/>
                </a14:hiddenLine>
              </a:ext>
            </a:extLst>
          </p:spPr>
          <p:txBody>
            <a:bodyPr/>
            <a:lstStyle/>
            <a:p>
              <a:endParaRPr lang="en-US" sz="1800"/>
            </a:p>
          </p:txBody>
        </p:sp>
        <p:sp>
          <p:nvSpPr>
            <p:cNvPr id="13355" name="Freeform 16"/>
            <p:cNvSpPr>
              <a:spLocks/>
            </p:cNvSpPr>
            <p:nvPr/>
          </p:nvSpPr>
          <p:spPr bwMode="auto">
            <a:xfrm>
              <a:off x="4757738" y="3378200"/>
              <a:ext cx="3711575" cy="1352550"/>
            </a:xfrm>
            <a:custGeom>
              <a:avLst/>
              <a:gdLst>
                <a:gd name="T0" fmla="*/ 0 w 1328"/>
                <a:gd name="T1" fmla="*/ 2147483647 h 484"/>
                <a:gd name="T2" fmla="*/ 2147483647 w 1328"/>
                <a:gd name="T3" fmla="*/ 0 h 484"/>
                <a:gd name="T4" fmla="*/ 2147483647 w 1328"/>
                <a:gd name="T5" fmla="*/ 2147483647 h 484"/>
                <a:gd name="T6" fmla="*/ 2147483647 w 1328"/>
                <a:gd name="T7" fmla="*/ 2147483647 h 484"/>
                <a:gd name="T8" fmla="*/ 0 w 1328"/>
                <a:gd name="T9" fmla="*/ 2147483647 h 484"/>
                <a:gd name="T10" fmla="*/ 0 60000 65536"/>
                <a:gd name="T11" fmla="*/ 0 60000 65536"/>
                <a:gd name="T12" fmla="*/ 0 60000 65536"/>
                <a:gd name="T13" fmla="*/ 0 60000 65536"/>
                <a:gd name="T14" fmla="*/ 0 60000 65536"/>
                <a:gd name="T15" fmla="*/ 0 w 1328"/>
                <a:gd name="T16" fmla="*/ 0 h 484"/>
                <a:gd name="T17" fmla="*/ 1328 w 1328"/>
                <a:gd name="T18" fmla="*/ 484 h 484"/>
              </a:gdLst>
              <a:ahLst/>
              <a:cxnLst>
                <a:cxn ang="T10">
                  <a:pos x="T0" y="T1"/>
                </a:cxn>
                <a:cxn ang="T11">
                  <a:pos x="T2" y="T3"/>
                </a:cxn>
                <a:cxn ang="T12">
                  <a:pos x="T4" y="T5"/>
                </a:cxn>
                <a:cxn ang="T13">
                  <a:pos x="T6" y="T7"/>
                </a:cxn>
                <a:cxn ang="T14">
                  <a:pos x="T8" y="T9"/>
                </a:cxn>
              </a:cxnLst>
              <a:rect l="T15" t="T16" r="T17" b="T18"/>
              <a:pathLst>
                <a:path w="1328" h="484">
                  <a:moveTo>
                    <a:pt x="0" y="246"/>
                  </a:moveTo>
                  <a:lnTo>
                    <a:pt x="607" y="0"/>
                  </a:lnTo>
                  <a:lnTo>
                    <a:pt x="1328" y="164"/>
                  </a:lnTo>
                  <a:lnTo>
                    <a:pt x="765" y="484"/>
                  </a:lnTo>
                  <a:lnTo>
                    <a:pt x="0" y="246"/>
                  </a:lnTo>
                  <a:close/>
                </a:path>
              </a:pathLst>
            </a:custGeom>
            <a:solidFill>
              <a:srgbClr val="080324"/>
            </a:solidFill>
            <a:ln>
              <a:noFill/>
            </a:ln>
            <a:extLst>
              <a:ext uri="{91240B29-F687-4F45-9708-019B960494DF}">
                <a14:hiddenLine xmlns:a14="http://schemas.microsoft.com/office/drawing/2010/main" w="8" cap="rnd">
                  <a:solidFill>
                    <a:srgbClr val="000000"/>
                  </a:solidFill>
                  <a:round/>
                  <a:headEnd/>
                  <a:tailEnd/>
                </a14:hiddenLine>
              </a:ext>
            </a:extLst>
          </p:spPr>
          <p:txBody>
            <a:bodyPr/>
            <a:lstStyle/>
            <a:p>
              <a:endParaRPr lang="en-US" sz="1800"/>
            </a:p>
          </p:txBody>
        </p:sp>
        <p:sp>
          <p:nvSpPr>
            <p:cNvPr id="8" name="Freeform 49"/>
            <p:cNvSpPr>
              <a:spLocks/>
            </p:cNvSpPr>
            <p:nvPr/>
          </p:nvSpPr>
          <p:spPr bwMode="auto">
            <a:xfrm>
              <a:off x="4757738" y="3668713"/>
              <a:ext cx="2138362" cy="1062037"/>
            </a:xfrm>
            <a:custGeom>
              <a:avLst/>
              <a:gdLst>
                <a:gd name="T0" fmla="*/ 0 w 382"/>
                <a:gd name="T1" fmla="*/ 2147483647 h 190"/>
                <a:gd name="T2" fmla="*/ 2147483647 w 382"/>
                <a:gd name="T3" fmla="*/ 0 h 190"/>
                <a:gd name="T4" fmla="*/ 2147483647 w 382"/>
                <a:gd name="T5" fmla="*/ 2147483647 h 190"/>
                <a:gd name="T6" fmla="*/ 2147483647 w 382"/>
                <a:gd name="T7" fmla="*/ 2147483647 h 190"/>
                <a:gd name="T8" fmla="*/ 0 w 382"/>
                <a:gd name="T9" fmla="*/ 2147483647 h 190"/>
                <a:gd name="T10" fmla="*/ 0 60000 65536"/>
                <a:gd name="T11" fmla="*/ 0 60000 65536"/>
                <a:gd name="T12" fmla="*/ 0 60000 65536"/>
                <a:gd name="T13" fmla="*/ 0 60000 65536"/>
                <a:gd name="T14" fmla="*/ 0 60000 65536"/>
                <a:gd name="T15" fmla="*/ 0 w 382"/>
                <a:gd name="T16" fmla="*/ 0 h 190"/>
                <a:gd name="T17" fmla="*/ 382 w 382"/>
                <a:gd name="T18" fmla="*/ 190 h 190"/>
              </a:gdLst>
              <a:ahLst/>
              <a:cxnLst>
                <a:cxn ang="T10">
                  <a:pos x="T0" y="T1"/>
                </a:cxn>
                <a:cxn ang="T11">
                  <a:pos x="T2" y="T3"/>
                </a:cxn>
                <a:cxn ang="T12">
                  <a:pos x="T4" y="T5"/>
                </a:cxn>
                <a:cxn ang="T13">
                  <a:pos x="T6" y="T7"/>
                </a:cxn>
                <a:cxn ang="T14">
                  <a:pos x="T8" y="T9"/>
                </a:cxn>
              </a:cxnLst>
              <a:rect l="T15" t="T16" r="T17" b="T18"/>
              <a:pathLst>
                <a:path w="382" h="190">
                  <a:moveTo>
                    <a:pt x="0" y="71"/>
                  </a:moveTo>
                  <a:cubicBezTo>
                    <a:pt x="23" y="36"/>
                    <a:pt x="47" y="0"/>
                    <a:pt x="47" y="0"/>
                  </a:cubicBezTo>
                  <a:cubicBezTo>
                    <a:pt x="373" y="88"/>
                    <a:pt x="373" y="88"/>
                    <a:pt x="373" y="88"/>
                  </a:cubicBezTo>
                  <a:cubicBezTo>
                    <a:pt x="375" y="112"/>
                    <a:pt x="378" y="150"/>
                    <a:pt x="382" y="190"/>
                  </a:cubicBezTo>
                  <a:lnTo>
                    <a:pt x="0" y="71"/>
                  </a:lnTo>
                  <a:close/>
                </a:path>
              </a:pathLst>
            </a:custGeom>
            <a:solidFill>
              <a:srgbClr val="030632"/>
            </a:solidFill>
            <a:ln>
              <a:noFill/>
            </a:ln>
            <a:extLst>
              <a:ext uri="{91240B29-F687-4F45-9708-019B960494DF}">
                <a14:hiddenLine xmlns:a14="http://schemas.microsoft.com/office/drawing/2010/main" w="8" cap="rnd">
                  <a:solidFill>
                    <a:srgbClr val="000000"/>
                  </a:solidFill>
                  <a:round/>
                  <a:headEnd/>
                  <a:tailEnd/>
                </a14:hiddenLine>
              </a:ext>
            </a:extLst>
          </p:spPr>
          <p:txBody>
            <a:bodyPr/>
            <a:lstStyle/>
            <a:p>
              <a:endParaRPr lang="en-US" sz="1800"/>
            </a:p>
          </p:txBody>
        </p:sp>
        <p:sp>
          <p:nvSpPr>
            <p:cNvPr id="13357" name="Freeform 53"/>
            <p:cNvSpPr>
              <a:spLocks/>
            </p:cNvSpPr>
            <p:nvPr/>
          </p:nvSpPr>
          <p:spPr bwMode="auto">
            <a:xfrm>
              <a:off x="6845300" y="3468688"/>
              <a:ext cx="1624013" cy="1262062"/>
            </a:xfrm>
            <a:custGeom>
              <a:avLst/>
              <a:gdLst>
                <a:gd name="T0" fmla="*/ 2147483647 w 290"/>
                <a:gd name="T1" fmla="*/ 2147483647 h 226"/>
                <a:gd name="T2" fmla="*/ 0 w 290"/>
                <a:gd name="T3" fmla="*/ 2147483647 h 226"/>
                <a:gd name="T4" fmla="*/ 2147483647 w 290"/>
                <a:gd name="T5" fmla="*/ 0 h 226"/>
                <a:gd name="T6" fmla="*/ 2147483647 w 290"/>
                <a:gd name="T7" fmla="*/ 2147483647 h 226"/>
                <a:gd name="T8" fmla="*/ 2147483647 w 290"/>
                <a:gd name="T9" fmla="*/ 2147483647 h 226"/>
                <a:gd name="T10" fmla="*/ 0 60000 65536"/>
                <a:gd name="T11" fmla="*/ 0 60000 65536"/>
                <a:gd name="T12" fmla="*/ 0 60000 65536"/>
                <a:gd name="T13" fmla="*/ 0 60000 65536"/>
                <a:gd name="T14" fmla="*/ 0 60000 65536"/>
                <a:gd name="T15" fmla="*/ 0 w 290"/>
                <a:gd name="T16" fmla="*/ 0 h 226"/>
                <a:gd name="T17" fmla="*/ 290 w 290"/>
                <a:gd name="T18" fmla="*/ 226 h 226"/>
              </a:gdLst>
              <a:ahLst/>
              <a:cxnLst>
                <a:cxn ang="T10">
                  <a:pos x="T0" y="T1"/>
                </a:cxn>
                <a:cxn ang="T11">
                  <a:pos x="T2" y="T3"/>
                </a:cxn>
                <a:cxn ang="T12">
                  <a:pos x="T4" y="T5"/>
                </a:cxn>
                <a:cxn ang="T13">
                  <a:pos x="T6" y="T7"/>
                </a:cxn>
                <a:cxn ang="T14">
                  <a:pos x="T8" y="T9"/>
                </a:cxn>
              </a:cxnLst>
              <a:rect l="T15" t="T16" r="T17" b="T18"/>
              <a:pathLst>
                <a:path w="290" h="226">
                  <a:moveTo>
                    <a:pt x="9" y="226"/>
                  </a:moveTo>
                  <a:cubicBezTo>
                    <a:pt x="0" y="124"/>
                    <a:pt x="0" y="124"/>
                    <a:pt x="0" y="124"/>
                  </a:cubicBezTo>
                  <a:cubicBezTo>
                    <a:pt x="241" y="0"/>
                    <a:pt x="241" y="0"/>
                    <a:pt x="241" y="0"/>
                  </a:cubicBezTo>
                  <a:cubicBezTo>
                    <a:pt x="241" y="0"/>
                    <a:pt x="264" y="30"/>
                    <a:pt x="290" y="66"/>
                  </a:cubicBezTo>
                  <a:lnTo>
                    <a:pt x="9" y="226"/>
                  </a:lnTo>
                  <a:close/>
                </a:path>
              </a:pathLst>
            </a:custGeom>
            <a:solidFill>
              <a:srgbClr val="01031C"/>
            </a:solidFill>
            <a:ln>
              <a:noFill/>
            </a:ln>
            <a:extLst>
              <a:ext uri="{91240B29-F687-4F45-9708-019B960494DF}">
                <a14:hiddenLine xmlns:a14="http://schemas.microsoft.com/office/drawing/2010/main" w="8" cap="rnd">
                  <a:solidFill>
                    <a:srgbClr val="000000"/>
                  </a:solidFill>
                  <a:round/>
                  <a:headEnd/>
                  <a:tailEnd/>
                </a14:hiddenLine>
              </a:ext>
            </a:extLst>
          </p:spPr>
          <p:txBody>
            <a:bodyPr/>
            <a:lstStyle/>
            <a:p>
              <a:endParaRPr lang="en-US" sz="1800"/>
            </a:p>
          </p:txBody>
        </p:sp>
      </p:grpSp>
      <p:grpSp>
        <p:nvGrpSpPr>
          <p:cNvPr id="3" name="Group 50"/>
          <p:cNvGrpSpPr>
            <a:grpSpLocks/>
          </p:cNvGrpSpPr>
          <p:nvPr/>
        </p:nvGrpSpPr>
        <p:grpSpPr bwMode="auto">
          <a:xfrm>
            <a:off x="4384675" y="3451225"/>
            <a:ext cx="4514850" cy="2151063"/>
            <a:chOff x="4384675" y="3451225"/>
            <a:chExt cx="4514850" cy="2151063"/>
          </a:xfrm>
        </p:grpSpPr>
        <p:sp>
          <p:nvSpPr>
            <p:cNvPr id="13347" name="Freeform 47"/>
            <p:cNvSpPr>
              <a:spLocks/>
            </p:cNvSpPr>
            <p:nvPr/>
          </p:nvSpPr>
          <p:spPr bwMode="auto">
            <a:xfrm>
              <a:off x="4384675" y="3719513"/>
              <a:ext cx="4514850" cy="1882775"/>
            </a:xfrm>
            <a:custGeom>
              <a:avLst/>
              <a:gdLst>
                <a:gd name="T0" fmla="*/ 0 w 1616"/>
                <a:gd name="T1" fmla="*/ 2147483647 h 674"/>
                <a:gd name="T2" fmla="*/ 2147483647 w 1616"/>
                <a:gd name="T3" fmla="*/ 2147483647 h 674"/>
                <a:gd name="T4" fmla="*/ 2147483647 w 1616"/>
                <a:gd name="T5" fmla="*/ 2147483647 h 674"/>
                <a:gd name="T6" fmla="*/ 2147483647 w 1616"/>
                <a:gd name="T7" fmla="*/ 0 h 674"/>
                <a:gd name="T8" fmla="*/ 0 w 1616"/>
                <a:gd name="T9" fmla="*/ 2147483647 h 674"/>
                <a:gd name="T10" fmla="*/ 0 60000 65536"/>
                <a:gd name="T11" fmla="*/ 0 60000 65536"/>
                <a:gd name="T12" fmla="*/ 0 60000 65536"/>
                <a:gd name="T13" fmla="*/ 0 60000 65536"/>
                <a:gd name="T14" fmla="*/ 0 60000 65536"/>
                <a:gd name="T15" fmla="*/ 0 w 1616"/>
                <a:gd name="T16" fmla="*/ 0 h 674"/>
                <a:gd name="T17" fmla="*/ 1616 w 1616"/>
                <a:gd name="T18" fmla="*/ 674 h 674"/>
              </a:gdLst>
              <a:ahLst/>
              <a:cxnLst>
                <a:cxn ang="T10">
                  <a:pos x="T0" y="T1"/>
                </a:cxn>
                <a:cxn ang="T11">
                  <a:pos x="T2" y="T3"/>
                </a:cxn>
                <a:cxn ang="T12">
                  <a:pos x="T4" y="T5"/>
                </a:cxn>
                <a:cxn ang="T13">
                  <a:pos x="T6" y="T7"/>
                </a:cxn>
                <a:cxn ang="T14">
                  <a:pos x="T8" y="T9"/>
                </a:cxn>
              </a:cxnLst>
              <a:rect l="T15" t="T16" r="T17" b="T18"/>
              <a:pathLst>
                <a:path w="1616" h="674">
                  <a:moveTo>
                    <a:pt x="0" y="316"/>
                  </a:moveTo>
                  <a:lnTo>
                    <a:pt x="923" y="674"/>
                  </a:lnTo>
                  <a:lnTo>
                    <a:pt x="1616" y="250"/>
                  </a:lnTo>
                  <a:lnTo>
                    <a:pt x="731" y="0"/>
                  </a:lnTo>
                  <a:lnTo>
                    <a:pt x="0" y="316"/>
                  </a:lnTo>
                  <a:close/>
                </a:path>
              </a:pathLst>
            </a:custGeom>
            <a:solidFill>
              <a:srgbClr val="080324"/>
            </a:solidFill>
            <a:ln>
              <a:noFill/>
            </a:ln>
            <a:extLst>
              <a:ext uri="{91240B29-F687-4F45-9708-019B960494DF}">
                <a14:hiddenLine xmlns:a14="http://schemas.microsoft.com/office/drawing/2010/main" w="8" cap="rnd">
                  <a:solidFill>
                    <a:srgbClr val="000000"/>
                  </a:solidFill>
                  <a:round/>
                  <a:headEnd/>
                  <a:tailEnd/>
                </a14:hiddenLine>
              </a:ext>
            </a:extLst>
          </p:spPr>
          <p:txBody>
            <a:bodyPr/>
            <a:lstStyle/>
            <a:p>
              <a:endParaRPr lang="en-US" sz="1800"/>
            </a:p>
          </p:txBody>
        </p:sp>
        <p:sp>
          <p:nvSpPr>
            <p:cNvPr id="9" name="Freeform 64"/>
            <p:cNvSpPr>
              <a:spLocks/>
            </p:cNvSpPr>
            <p:nvPr/>
          </p:nvSpPr>
          <p:spPr bwMode="auto">
            <a:xfrm>
              <a:off x="6426200" y="3451225"/>
              <a:ext cx="2473325" cy="966788"/>
            </a:xfrm>
            <a:custGeom>
              <a:avLst/>
              <a:gdLst>
                <a:gd name="T0" fmla="*/ 2147483647 w 442"/>
                <a:gd name="T1" fmla="*/ 0 h 173"/>
                <a:gd name="T2" fmla="*/ 0 w 442"/>
                <a:gd name="T3" fmla="*/ 2147483647 h 173"/>
                <a:gd name="T4" fmla="*/ 2147483647 w 442"/>
                <a:gd name="T5" fmla="*/ 2147483647 h 173"/>
                <a:gd name="T6" fmla="*/ 2147483647 w 442"/>
                <a:gd name="T7" fmla="*/ 2147483647 h 173"/>
                <a:gd name="T8" fmla="*/ 2147483647 w 442"/>
                <a:gd name="T9" fmla="*/ 0 h 173"/>
                <a:gd name="T10" fmla="*/ 0 60000 65536"/>
                <a:gd name="T11" fmla="*/ 0 60000 65536"/>
                <a:gd name="T12" fmla="*/ 0 60000 65536"/>
                <a:gd name="T13" fmla="*/ 0 60000 65536"/>
                <a:gd name="T14" fmla="*/ 0 60000 65536"/>
                <a:gd name="T15" fmla="*/ 0 w 442"/>
                <a:gd name="T16" fmla="*/ 0 h 173"/>
                <a:gd name="T17" fmla="*/ 442 w 442"/>
                <a:gd name="T18" fmla="*/ 173 h 173"/>
              </a:gdLst>
              <a:ahLst/>
              <a:cxnLst>
                <a:cxn ang="T10">
                  <a:pos x="T0" y="T1"/>
                </a:cxn>
                <a:cxn ang="T11">
                  <a:pos x="T2" y="T3"/>
                </a:cxn>
                <a:cxn ang="T12">
                  <a:pos x="T4" y="T5"/>
                </a:cxn>
                <a:cxn ang="T13">
                  <a:pos x="T6" y="T7"/>
                </a:cxn>
                <a:cxn ang="T14">
                  <a:pos x="T8" y="T9"/>
                </a:cxn>
              </a:cxnLst>
              <a:rect l="T15" t="T16" r="T17" b="T18"/>
              <a:pathLst>
                <a:path w="442" h="173">
                  <a:moveTo>
                    <a:pt x="4" y="0"/>
                  </a:moveTo>
                  <a:cubicBezTo>
                    <a:pt x="0" y="48"/>
                    <a:pt x="0" y="48"/>
                    <a:pt x="0" y="48"/>
                  </a:cubicBezTo>
                  <a:cubicBezTo>
                    <a:pt x="442" y="173"/>
                    <a:pt x="442" y="173"/>
                    <a:pt x="442" y="173"/>
                  </a:cubicBezTo>
                  <a:cubicBezTo>
                    <a:pt x="442" y="173"/>
                    <a:pt x="410" y="129"/>
                    <a:pt x="378" y="86"/>
                  </a:cubicBezTo>
                  <a:lnTo>
                    <a:pt x="4" y="0"/>
                  </a:lnTo>
                  <a:close/>
                </a:path>
              </a:pathLst>
            </a:custGeom>
            <a:solidFill>
              <a:srgbClr val="080324"/>
            </a:solidFill>
            <a:ln>
              <a:noFill/>
            </a:ln>
            <a:extLst>
              <a:ext uri="{91240B29-F687-4F45-9708-019B960494DF}">
                <a14:hiddenLine xmlns:a14="http://schemas.microsoft.com/office/drawing/2010/main" w="8" cap="rnd">
                  <a:solidFill>
                    <a:srgbClr val="000000"/>
                  </a:solidFill>
                  <a:round/>
                  <a:headEnd/>
                  <a:tailEnd/>
                </a14:hiddenLine>
              </a:ext>
            </a:extLst>
          </p:spPr>
          <p:txBody>
            <a:bodyPr/>
            <a:lstStyle/>
            <a:p>
              <a:endParaRPr lang="en-US" sz="1800"/>
            </a:p>
          </p:txBody>
        </p:sp>
        <p:sp>
          <p:nvSpPr>
            <p:cNvPr id="10" name="Freeform 58"/>
            <p:cNvSpPr>
              <a:spLocks/>
            </p:cNvSpPr>
            <p:nvPr/>
          </p:nvSpPr>
          <p:spPr bwMode="auto">
            <a:xfrm>
              <a:off x="4384675" y="3451225"/>
              <a:ext cx="2063750" cy="1150938"/>
            </a:xfrm>
            <a:custGeom>
              <a:avLst/>
              <a:gdLst>
                <a:gd name="T0" fmla="*/ 2147483647 w 369"/>
                <a:gd name="T1" fmla="*/ 0 h 206"/>
                <a:gd name="T2" fmla="*/ 2147483647 w 369"/>
                <a:gd name="T3" fmla="*/ 2147483647 h 206"/>
                <a:gd name="T4" fmla="*/ 0 w 369"/>
                <a:gd name="T5" fmla="*/ 2147483647 h 206"/>
                <a:gd name="T6" fmla="*/ 2147483647 w 369"/>
                <a:gd name="T7" fmla="*/ 2147483647 h 206"/>
                <a:gd name="T8" fmla="*/ 2147483647 w 369"/>
                <a:gd name="T9" fmla="*/ 0 h 206"/>
                <a:gd name="T10" fmla="*/ 0 60000 65536"/>
                <a:gd name="T11" fmla="*/ 0 60000 65536"/>
                <a:gd name="T12" fmla="*/ 0 60000 65536"/>
                <a:gd name="T13" fmla="*/ 0 60000 65536"/>
                <a:gd name="T14" fmla="*/ 0 60000 65536"/>
                <a:gd name="T15" fmla="*/ 0 w 369"/>
                <a:gd name="T16" fmla="*/ 0 h 206"/>
                <a:gd name="T17" fmla="*/ 369 w 369"/>
                <a:gd name="T18" fmla="*/ 206 h 206"/>
              </a:gdLst>
              <a:ahLst/>
              <a:cxnLst>
                <a:cxn ang="T10">
                  <a:pos x="T0" y="T1"/>
                </a:cxn>
                <a:cxn ang="T11">
                  <a:pos x="T2" y="T3"/>
                </a:cxn>
                <a:cxn ang="T12">
                  <a:pos x="T4" y="T5"/>
                </a:cxn>
                <a:cxn ang="T13">
                  <a:pos x="T6" y="T7"/>
                </a:cxn>
                <a:cxn ang="T14">
                  <a:pos x="T8" y="T9"/>
                </a:cxn>
              </a:cxnLst>
              <a:rect l="T15" t="T16" r="T17" b="T18"/>
              <a:pathLst>
                <a:path w="369" h="206">
                  <a:moveTo>
                    <a:pt x="369" y="0"/>
                  </a:moveTo>
                  <a:cubicBezTo>
                    <a:pt x="365" y="48"/>
                    <a:pt x="365" y="48"/>
                    <a:pt x="365" y="48"/>
                  </a:cubicBezTo>
                  <a:cubicBezTo>
                    <a:pt x="0" y="206"/>
                    <a:pt x="0" y="206"/>
                    <a:pt x="0" y="206"/>
                  </a:cubicBezTo>
                  <a:cubicBezTo>
                    <a:pt x="0" y="206"/>
                    <a:pt x="18" y="180"/>
                    <a:pt x="52" y="132"/>
                  </a:cubicBezTo>
                  <a:lnTo>
                    <a:pt x="369" y="0"/>
                  </a:lnTo>
                  <a:close/>
                </a:path>
              </a:pathLst>
            </a:custGeom>
            <a:solidFill>
              <a:srgbClr val="080324"/>
            </a:solidFill>
            <a:ln>
              <a:noFill/>
            </a:ln>
            <a:extLst>
              <a:ext uri="{91240B29-F687-4F45-9708-019B960494DF}">
                <a14:hiddenLine xmlns:a14="http://schemas.microsoft.com/office/drawing/2010/main" w="8" cap="rnd">
                  <a:solidFill>
                    <a:srgbClr val="000000"/>
                  </a:solidFill>
                  <a:round/>
                  <a:headEnd/>
                  <a:tailEnd/>
                </a14:hiddenLine>
              </a:ext>
            </a:extLst>
          </p:spPr>
          <p:txBody>
            <a:bodyPr/>
            <a:lstStyle/>
            <a:p>
              <a:endParaRPr lang="en-US" sz="1800"/>
            </a:p>
          </p:txBody>
        </p:sp>
        <p:sp>
          <p:nvSpPr>
            <p:cNvPr id="13350" name="Freeform 48"/>
            <p:cNvSpPr>
              <a:spLocks/>
            </p:cNvSpPr>
            <p:nvPr/>
          </p:nvSpPr>
          <p:spPr bwMode="auto">
            <a:xfrm>
              <a:off x="4384675" y="4189413"/>
              <a:ext cx="2578100" cy="1412875"/>
            </a:xfrm>
            <a:custGeom>
              <a:avLst/>
              <a:gdLst>
                <a:gd name="T0" fmla="*/ 2147483647 w 461"/>
                <a:gd name="T1" fmla="*/ 2147483647 h 253"/>
                <a:gd name="T2" fmla="*/ 2147483647 w 461"/>
                <a:gd name="T3" fmla="*/ 2147483647 h 253"/>
                <a:gd name="T4" fmla="*/ 0 w 461"/>
                <a:gd name="T5" fmla="*/ 2147483647 h 253"/>
                <a:gd name="T6" fmla="*/ 2147483647 w 461"/>
                <a:gd name="T7" fmla="*/ 0 h 253"/>
                <a:gd name="T8" fmla="*/ 2147483647 w 461"/>
                <a:gd name="T9" fmla="*/ 2147483647 h 253"/>
                <a:gd name="T10" fmla="*/ 0 60000 65536"/>
                <a:gd name="T11" fmla="*/ 0 60000 65536"/>
                <a:gd name="T12" fmla="*/ 0 60000 65536"/>
                <a:gd name="T13" fmla="*/ 0 60000 65536"/>
                <a:gd name="T14" fmla="*/ 0 60000 65536"/>
                <a:gd name="T15" fmla="*/ 0 w 461"/>
                <a:gd name="T16" fmla="*/ 0 h 253"/>
                <a:gd name="T17" fmla="*/ 461 w 461"/>
                <a:gd name="T18" fmla="*/ 253 h 253"/>
              </a:gdLst>
              <a:ahLst/>
              <a:cxnLst>
                <a:cxn ang="T10">
                  <a:pos x="T0" y="T1"/>
                </a:cxn>
                <a:cxn ang="T11">
                  <a:pos x="T2" y="T3"/>
                </a:cxn>
                <a:cxn ang="T12">
                  <a:pos x="T4" y="T5"/>
                </a:cxn>
                <a:cxn ang="T13">
                  <a:pos x="T6" y="T7"/>
                </a:cxn>
                <a:cxn ang="T14">
                  <a:pos x="T8" y="T9"/>
                </a:cxn>
              </a:cxnLst>
              <a:rect l="T15" t="T16" r="T17" b="T18"/>
              <a:pathLst>
                <a:path w="461" h="253">
                  <a:moveTo>
                    <a:pt x="451" y="124"/>
                  </a:moveTo>
                  <a:cubicBezTo>
                    <a:pt x="456" y="190"/>
                    <a:pt x="461" y="253"/>
                    <a:pt x="461" y="253"/>
                  </a:cubicBezTo>
                  <a:cubicBezTo>
                    <a:pt x="0" y="74"/>
                    <a:pt x="0" y="74"/>
                    <a:pt x="0" y="74"/>
                  </a:cubicBezTo>
                  <a:cubicBezTo>
                    <a:pt x="0" y="74"/>
                    <a:pt x="25" y="38"/>
                    <a:pt x="52" y="0"/>
                  </a:cubicBezTo>
                  <a:lnTo>
                    <a:pt x="451" y="124"/>
                  </a:lnTo>
                  <a:close/>
                </a:path>
              </a:pathLst>
            </a:custGeom>
            <a:solidFill>
              <a:schemeClr val="tx1"/>
            </a:solidFill>
            <a:ln>
              <a:noFill/>
            </a:ln>
            <a:extLst>
              <a:ext uri="{91240B29-F687-4F45-9708-019B960494DF}">
                <a14:hiddenLine xmlns:a14="http://schemas.microsoft.com/office/drawing/2010/main" w="8" cap="rnd">
                  <a:solidFill>
                    <a:srgbClr val="000000"/>
                  </a:solidFill>
                  <a:round/>
                  <a:headEnd/>
                  <a:tailEnd/>
                </a14:hiddenLine>
              </a:ext>
            </a:extLst>
          </p:spPr>
          <p:txBody>
            <a:bodyPr/>
            <a:lstStyle/>
            <a:p>
              <a:endParaRPr lang="en-US" sz="1800"/>
            </a:p>
          </p:txBody>
        </p:sp>
        <p:sp>
          <p:nvSpPr>
            <p:cNvPr id="11" name="Freeform 54"/>
            <p:cNvSpPr>
              <a:spLocks/>
            </p:cNvSpPr>
            <p:nvPr/>
          </p:nvSpPr>
          <p:spPr bwMode="auto">
            <a:xfrm>
              <a:off x="6907213" y="3932238"/>
              <a:ext cx="1992312" cy="1670050"/>
            </a:xfrm>
            <a:custGeom>
              <a:avLst/>
              <a:gdLst>
                <a:gd name="T0" fmla="*/ 2147483647 w 356"/>
                <a:gd name="T1" fmla="*/ 0 h 299"/>
                <a:gd name="T2" fmla="*/ 2147483647 w 356"/>
                <a:gd name="T3" fmla="*/ 2147483647 h 299"/>
                <a:gd name="T4" fmla="*/ 2147483647 w 356"/>
                <a:gd name="T5" fmla="*/ 2147483647 h 299"/>
                <a:gd name="T6" fmla="*/ 0 w 356"/>
                <a:gd name="T7" fmla="*/ 2147483647 h 299"/>
                <a:gd name="T8" fmla="*/ 2147483647 w 356"/>
                <a:gd name="T9" fmla="*/ 0 h 299"/>
                <a:gd name="T10" fmla="*/ 0 60000 65536"/>
                <a:gd name="T11" fmla="*/ 0 60000 65536"/>
                <a:gd name="T12" fmla="*/ 0 60000 65536"/>
                <a:gd name="T13" fmla="*/ 0 60000 65536"/>
                <a:gd name="T14" fmla="*/ 0 60000 65536"/>
                <a:gd name="T15" fmla="*/ 0 w 356"/>
                <a:gd name="T16" fmla="*/ 0 h 299"/>
                <a:gd name="T17" fmla="*/ 356 w 356"/>
                <a:gd name="T18" fmla="*/ 299 h 299"/>
              </a:gdLst>
              <a:ahLst/>
              <a:cxnLst>
                <a:cxn ang="T10">
                  <a:pos x="T0" y="T1"/>
                </a:cxn>
                <a:cxn ang="T11">
                  <a:pos x="T2" y="T3"/>
                </a:cxn>
                <a:cxn ang="T12">
                  <a:pos x="T4" y="T5"/>
                </a:cxn>
                <a:cxn ang="T13">
                  <a:pos x="T6" y="T7"/>
                </a:cxn>
                <a:cxn ang="T14">
                  <a:pos x="T8" y="T9"/>
                </a:cxn>
              </a:cxnLst>
              <a:rect l="T15" t="T16" r="T17" b="T18"/>
              <a:pathLst>
                <a:path w="356" h="299">
                  <a:moveTo>
                    <a:pt x="292" y="0"/>
                  </a:moveTo>
                  <a:cubicBezTo>
                    <a:pt x="324" y="43"/>
                    <a:pt x="356" y="87"/>
                    <a:pt x="356" y="87"/>
                  </a:cubicBezTo>
                  <a:cubicBezTo>
                    <a:pt x="10" y="299"/>
                    <a:pt x="10" y="299"/>
                    <a:pt x="10" y="299"/>
                  </a:cubicBezTo>
                  <a:cubicBezTo>
                    <a:pt x="0" y="170"/>
                    <a:pt x="0" y="170"/>
                    <a:pt x="0" y="170"/>
                  </a:cubicBezTo>
                  <a:lnTo>
                    <a:pt x="292" y="0"/>
                  </a:lnTo>
                  <a:close/>
                </a:path>
              </a:pathLst>
            </a:custGeom>
            <a:solidFill>
              <a:schemeClr val="tx1"/>
            </a:solidFill>
            <a:ln>
              <a:noFill/>
            </a:ln>
            <a:extLst>
              <a:ext uri="{91240B29-F687-4F45-9708-019B960494DF}">
                <a14:hiddenLine xmlns:a14="http://schemas.microsoft.com/office/drawing/2010/main" w="8" cap="rnd">
                  <a:solidFill>
                    <a:srgbClr val="000000"/>
                  </a:solidFill>
                  <a:round/>
                  <a:headEnd/>
                  <a:tailEnd/>
                </a14:hiddenLine>
              </a:ext>
            </a:extLst>
          </p:spPr>
          <p:txBody>
            <a:bodyPr/>
            <a:lstStyle/>
            <a:p>
              <a:endParaRPr lang="en-US" sz="1800"/>
            </a:p>
          </p:txBody>
        </p:sp>
      </p:grpSp>
      <p:grpSp>
        <p:nvGrpSpPr>
          <p:cNvPr id="4" name="Group 46"/>
          <p:cNvGrpSpPr>
            <a:grpSpLocks/>
          </p:cNvGrpSpPr>
          <p:nvPr/>
        </p:nvGrpSpPr>
        <p:grpSpPr bwMode="auto">
          <a:xfrm>
            <a:off x="5110163" y="2819400"/>
            <a:ext cx="2998787" cy="1157288"/>
            <a:chOff x="5110163" y="2819400"/>
            <a:chExt cx="2998787" cy="1157288"/>
          </a:xfrm>
        </p:grpSpPr>
        <p:sp>
          <p:nvSpPr>
            <p:cNvPr id="13342" name="Freeform 61"/>
            <p:cNvSpPr>
              <a:spLocks/>
            </p:cNvSpPr>
            <p:nvPr/>
          </p:nvSpPr>
          <p:spPr bwMode="auto">
            <a:xfrm>
              <a:off x="5110163" y="2819400"/>
              <a:ext cx="1395412" cy="720725"/>
            </a:xfrm>
            <a:custGeom>
              <a:avLst/>
              <a:gdLst>
                <a:gd name="T0" fmla="*/ 2147483647 w 249"/>
                <a:gd name="T1" fmla="*/ 0 h 129"/>
                <a:gd name="T2" fmla="*/ 2147483647 w 249"/>
                <a:gd name="T3" fmla="*/ 2147483647 h 129"/>
                <a:gd name="T4" fmla="*/ 0 w 249"/>
                <a:gd name="T5" fmla="*/ 2147483647 h 129"/>
                <a:gd name="T6" fmla="*/ 2147483647 w 249"/>
                <a:gd name="T7" fmla="*/ 2147483647 h 129"/>
                <a:gd name="T8" fmla="*/ 2147483647 w 249"/>
                <a:gd name="T9" fmla="*/ 0 h 129"/>
                <a:gd name="T10" fmla="*/ 0 60000 65536"/>
                <a:gd name="T11" fmla="*/ 0 60000 65536"/>
                <a:gd name="T12" fmla="*/ 0 60000 65536"/>
                <a:gd name="T13" fmla="*/ 0 60000 65536"/>
                <a:gd name="T14" fmla="*/ 0 60000 65536"/>
                <a:gd name="T15" fmla="*/ 0 w 249"/>
                <a:gd name="T16" fmla="*/ 0 h 129"/>
                <a:gd name="T17" fmla="*/ 249 w 249"/>
                <a:gd name="T18" fmla="*/ 129 h 129"/>
              </a:gdLst>
              <a:ahLst/>
              <a:cxnLst>
                <a:cxn ang="T10">
                  <a:pos x="T0" y="T1"/>
                </a:cxn>
                <a:cxn ang="T11">
                  <a:pos x="T2" y="T3"/>
                </a:cxn>
                <a:cxn ang="T12">
                  <a:pos x="T4" y="T5"/>
                </a:cxn>
                <a:cxn ang="T13">
                  <a:pos x="T6" y="T7"/>
                </a:cxn>
                <a:cxn ang="T14">
                  <a:pos x="T8" y="T9"/>
                </a:cxn>
              </a:cxnLst>
              <a:rect l="T15" t="T16" r="T17" b="T18"/>
              <a:pathLst>
                <a:path w="249" h="129">
                  <a:moveTo>
                    <a:pt x="249" y="0"/>
                  </a:moveTo>
                  <a:cubicBezTo>
                    <a:pt x="246" y="33"/>
                    <a:pt x="246" y="33"/>
                    <a:pt x="246" y="33"/>
                  </a:cubicBezTo>
                  <a:cubicBezTo>
                    <a:pt x="0" y="129"/>
                    <a:pt x="0" y="129"/>
                    <a:pt x="0" y="129"/>
                  </a:cubicBezTo>
                  <a:cubicBezTo>
                    <a:pt x="20" y="100"/>
                    <a:pt x="36" y="76"/>
                    <a:pt x="54" y="51"/>
                  </a:cubicBezTo>
                  <a:lnTo>
                    <a:pt x="249" y="0"/>
                  </a:lnTo>
                  <a:close/>
                </a:path>
              </a:pathLst>
            </a:custGeom>
            <a:solidFill>
              <a:srgbClr val="080324"/>
            </a:solidFill>
            <a:ln>
              <a:noFill/>
            </a:ln>
            <a:extLst>
              <a:ext uri="{91240B29-F687-4F45-9708-019B960494DF}">
                <a14:hiddenLine xmlns:a14="http://schemas.microsoft.com/office/drawing/2010/main" w="8" cap="rnd">
                  <a:solidFill>
                    <a:srgbClr val="000000"/>
                  </a:solidFill>
                  <a:round/>
                  <a:headEnd/>
                  <a:tailEnd/>
                </a14:hiddenLine>
              </a:ext>
            </a:extLst>
          </p:spPr>
          <p:txBody>
            <a:bodyPr/>
            <a:lstStyle/>
            <a:p>
              <a:endParaRPr lang="en-US" sz="1800"/>
            </a:p>
          </p:txBody>
        </p:sp>
        <p:sp>
          <p:nvSpPr>
            <p:cNvPr id="13343" name="Freeform 67"/>
            <p:cNvSpPr>
              <a:spLocks/>
            </p:cNvSpPr>
            <p:nvPr/>
          </p:nvSpPr>
          <p:spPr bwMode="auto">
            <a:xfrm>
              <a:off x="6488113" y="2819400"/>
              <a:ext cx="1620837" cy="536575"/>
            </a:xfrm>
            <a:custGeom>
              <a:avLst/>
              <a:gdLst>
                <a:gd name="T0" fmla="*/ 2147483647 w 580"/>
                <a:gd name="T1" fmla="*/ 2147483647 h 192"/>
                <a:gd name="T2" fmla="*/ 2147483647 w 580"/>
                <a:gd name="T3" fmla="*/ 2147483647 h 192"/>
                <a:gd name="T4" fmla="*/ 0 w 580"/>
                <a:gd name="T5" fmla="*/ 2147483647 h 192"/>
                <a:gd name="T6" fmla="*/ 2147483647 w 580"/>
                <a:gd name="T7" fmla="*/ 0 h 192"/>
                <a:gd name="T8" fmla="*/ 2147483647 w 580"/>
                <a:gd name="T9" fmla="*/ 2147483647 h 192"/>
                <a:gd name="T10" fmla="*/ 0 60000 65536"/>
                <a:gd name="T11" fmla="*/ 0 60000 65536"/>
                <a:gd name="T12" fmla="*/ 0 60000 65536"/>
                <a:gd name="T13" fmla="*/ 0 60000 65536"/>
                <a:gd name="T14" fmla="*/ 0 60000 65536"/>
                <a:gd name="T15" fmla="*/ 0 w 580"/>
                <a:gd name="T16" fmla="*/ 0 h 192"/>
                <a:gd name="T17" fmla="*/ 580 w 580"/>
                <a:gd name="T18" fmla="*/ 192 h 192"/>
              </a:gdLst>
              <a:ahLst/>
              <a:cxnLst>
                <a:cxn ang="T10">
                  <a:pos x="T0" y="T1"/>
                </a:cxn>
                <a:cxn ang="T11">
                  <a:pos x="T2" y="T3"/>
                </a:cxn>
                <a:cxn ang="T12">
                  <a:pos x="T4" y="T5"/>
                </a:cxn>
                <a:cxn ang="T13">
                  <a:pos x="T6" y="T7"/>
                </a:cxn>
                <a:cxn ang="T14">
                  <a:pos x="T8" y="T9"/>
                </a:cxn>
              </a:cxnLst>
              <a:rect l="T15" t="T16" r="T17" b="T18"/>
              <a:pathLst>
                <a:path w="580" h="192">
                  <a:moveTo>
                    <a:pt x="476" y="54"/>
                  </a:moveTo>
                  <a:lnTo>
                    <a:pt x="580" y="192"/>
                  </a:lnTo>
                  <a:lnTo>
                    <a:pt x="0" y="66"/>
                  </a:lnTo>
                  <a:lnTo>
                    <a:pt x="6" y="0"/>
                  </a:lnTo>
                  <a:lnTo>
                    <a:pt x="476" y="54"/>
                  </a:lnTo>
                  <a:close/>
                </a:path>
              </a:pathLst>
            </a:custGeom>
            <a:solidFill>
              <a:srgbClr val="080324"/>
            </a:solidFill>
            <a:ln>
              <a:noFill/>
            </a:ln>
            <a:extLst>
              <a:ext uri="{91240B29-F687-4F45-9708-019B960494DF}">
                <a14:hiddenLine xmlns:a14="http://schemas.microsoft.com/office/drawing/2010/main" w="8" cap="rnd">
                  <a:solidFill>
                    <a:srgbClr val="000000"/>
                  </a:solidFill>
                  <a:round/>
                  <a:headEnd/>
                  <a:tailEnd/>
                </a14:hiddenLine>
              </a:ext>
            </a:extLst>
          </p:spPr>
          <p:txBody>
            <a:bodyPr/>
            <a:lstStyle/>
            <a:p>
              <a:endParaRPr lang="en-US" sz="1800"/>
            </a:p>
          </p:txBody>
        </p:sp>
        <p:sp>
          <p:nvSpPr>
            <p:cNvPr id="13344" name="Freeform 17"/>
            <p:cNvSpPr>
              <a:spLocks/>
            </p:cNvSpPr>
            <p:nvPr/>
          </p:nvSpPr>
          <p:spPr bwMode="auto">
            <a:xfrm>
              <a:off x="5110163" y="3003550"/>
              <a:ext cx="2998787" cy="973138"/>
            </a:xfrm>
            <a:custGeom>
              <a:avLst/>
              <a:gdLst>
                <a:gd name="T0" fmla="*/ 0 w 1073"/>
                <a:gd name="T1" fmla="*/ 2147483647 h 348"/>
                <a:gd name="T2" fmla="*/ 2147483647 w 1073"/>
                <a:gd name="T3" fmla="*/ 0 h 348"/>
                <a:gd name="T4" fmla="*/ 2147483647 w 1073"/>
                <a:gd name="T5" fmla="*/ 2147483647 h 348"/>
                <a:gd name="T6" fmla="*/ 2147483647 w 1073"/>
                <a:gd name="T7" fmla="*/ 2147483647 h 348"/>
                <a:gd name="T8" fmla="*/ 0 w 1073"/>
                <a:gd name="T9" fmla="*/ 2147483647 h 348"/>
                <a:gd name="T10" fmla="*/ 0 60000 65536"/>
                <a:gd name="T11" fmla="*/ 0 60000 65536"/>
                <a:gd name="T12" fmla="*/ 0 60000 65536"/>
                <a:gd name="T13" fmla="*/ 0 60000 65536"/>
                <a:gd name="T14" fmla="*/ 0 60000 65536"/>
                <a:gd name="T15" fmla="*/ 0 w 1073"/>
                <a:gd name="T16" fmla="*/ 0 h 348"/>
                <a:gd name="T17" fmla="*/ 1073 w 1073"/>
                <a:gd name="T18" fmla="*/ 348 h 348"/>
              </a:gdLst>
              <a:ahLst/>
              <a:cxnLst>
                <a:cxn ang="T10">
                  <a:pos x="T0" y="T1"/>
                </a:cxn>
                <a:cxn ang="T11">
                  <a:pos x="T2" y="T3"/>
                </a:cxn>
                <a:cxn ang="T12">
                  <a:pos x="T4" y="T5"/>
                </a:cxn>
                <a:cxn ang="T13">
                  <a:pos x="T6" y="T7"/>
                </a:cxn>
                <a:cxn ang="T14">
                  <a:pos x="T8" y="T9"/>
                </a:cxn>
              </a:cxnLst>
              <a:rect l="T15" t="T16" r="T17" b="T18"/>
              <a:pathLst>
                <a:path w="1073" h="348">
                  <a:moveTo>
                    <a:pt x="0" y="192"/>
                  </a:moveTo>
                  <a:lnTo>
                    <a:pt x="493" y="0"/>
                  </a:lnTo>
                  <a:lnTo>
                    <a:pt x="1073" y="126"/>
                  </a:lnTo>
                  <a:lnTo>
                    <a:pt x="617" y="348"/>
                  </a:lnTo>
                  <a:lnTo>
                    <a:pt x="0" y="192"/>
                  </a:lnTo>
                  <a:close/>
                </a:path>
              </a:pathLst>
            </a:custGeom>
            <a:solidFill>
              <a:srgbClr val="080324"/>
            </a:solidFill>
            <a:ln>
              <a:noFill/>
            </a:ln>
            <a:extLst>
              <a:ext uri="{91240B29-F687-4F45-9708-019B960494DF}">
                <a14:hiddenLine xmlns:a14="http://schemas.microsoft.com/office/drawing/2010/main" w="8" cap="rnd">
                  <a:solidFill>
                    <a:srgbClr val="000000"/>
                  </a:solidFill>
                  <a:round/>
                  <a:headEnd/>
                  <a:tailEnd/>
                </a14:hiddenLine>
              </a:ext>
            </a:extLst>
          </p:spPr>
          <p:txBody>
            <a:bodyPr/>
            <a:lstStyle/>
            <a:p>
              <a:endParaRPr lang="en-US" sz="1800"/>
            </a:p>
          </p:txBody>
        </p:sp>
        <p:sp>
          <p:nvSpPr>
            <p:cNvPr id="13345" name="Freeform 51"/>
            <p:cNvSpPr>
              <a:spLocks/>
            </p:cNvSpPr>
            <p:nvPr/>
          </p:nvSpPr>
          <p:spPr bwMode="auto">
            <a:xfrm>
              <a:off x="5110163" y="3105150"/>
              <a:ext cx="1724025" cy="871538"/>
            </a:xfrm>
            <a:custGeom>
              <a:avLst/>
              <a:gdLst>
                <a:gd name="T0" fmla="*/ 2147483647 w 617"/>
                <a:gd name="T1" fmla="*/ 2147483647 h 312"/>
                <a:gd name="T2" fmla="*/ 2147483647 w 617"/>
                <a:gd name="T3" fmla="*/ 2147483647 h 312"/>
                <a:gd name="T4" fmla="*/ 0 w 617"/>
                <a:gd name="T5" fmla="*/ 2147483647 h 312"/>
                <a:gd name="T6" fmla="*/ 2147483647 w 617"/>
                <a:gd name="T7" fmla="*/ 0 h 312"/>
                <a:gd name="T8" fmla="*/ 2147483647 w 617"/>
                <a:gd name="T9" fmla="*/ 2147483647 h 312"/>
                <a:gd name="T10" fmla="*/ 0 60000 65536"/>
                <a:gd name="T11" fmla="*/ 0 60000 65536"/>
                <a:gd name="T12" fmla="*/ 0 60000 65536"/>
                <a:gd name="T13" fmla="*/ 0 60000 65536"/>
                <a:gd name="T14" fmla="*/ 0 60000 65536"/>
                <a:gd name="T15" fmla="*/ 0 w 617"/>
                <a:gd name="T16" fmla="*/ 0 h 312"/>
                <a:gd name="T17" fmla="*/ 617 w 617"/>
                <a:gd name="T18" fmla="*/ 312 h 312"/>
              </a:gdLst>
              <a:ahLst/>
              <a:cxnLst>
                <a:cxn ang="T10">
                  <a:pos x="T0" y="T1"/>
                </a:cxn>
                <a:cxn ang="T11">
                  <a:pos x="T2" y="T3"/>
                </a:cxn>
                <a:cxn ang="T12">
                  <a:pos x="T4" y="T5"/>
                </a:cxn>
                <a:cxn ang="T13">
                  <a:pos x="T6" y="T7"/>
                </a:cxn>
                <a:cxn ang="T14">
                  <a:pos x="T8" y="T9"/>
                </a:cxn>
              </a:cxnLst>
              <a:rect l="T15" t="T16" r="T17" b="T18"/>
              <a:pathLst>
                <a:path w="617" h="312">
                  <a:moveTo>
                    <a:pt x="597" y="76"/>
                  </a:moveTo>
                  <a:lnTo>
                    <a:pt x="617" y="312"/>
                  </a:lnTo>
                  <a:lnTo>
                    <a:pt x="0" y="156"/>
                  </a:lnTo>
                  <a:lnTo>
                    <a:pt x="108" y="0"/>
                  </a:lnTo>
                  <a:lnTo>
                    <a:pt x="597" y="76"/>
                  </a:lnTo>
                  <a:close/>
                </a:path>
              </a:pathLst>
            </a:custGeom>
            <a:solidFill>
              <a:srgbClr val="10286C"/>
            </a:solidFill>
            <a:ln>
              <a:noFill/>
            </a:ln>
            <a:extLst>
              <a:ext uri="{91240B29-F687-4F45-9708-019B960494DF}">
                <a14:hiddenLine xmlns:a14="http://schemas.microsoft.com/office/drawing/2010/main" w="8" cap="rnd">
                  <a:solidFill>
                    <a:srgbClr val="000000"/>
                  </a:solidFill>
                  <a:round/>
                  <a:headEnd/>
                  <a:tailEnd/>
                </a14:hiddenLine>
              </a:ext>
            </a:extLst>
          </p:spPr>
          <p:txBody>
            <a:bodyPr/>
            <a:lstStyle/>
            <a:p>
              <a:endParaRPr lang="en-US" sz="1800"/>
            </a:p>
          </p:txBody>
        </p:sp>
        <p:sp>
          <p:nvSpPr>
            <p:cNvPr id="13346" name="Freeform 56"/>
            <p:cNvSpPr>
              <a:spLocks/>
            </p:cNvSpPr>
            <p:nvPr/>
          </p:nvSpPr>
          <p:spPr bwMode="auto">
            <a:xfrm>
              <a:off x="6778625" y="2970213"/>
              <a:ext cx="1330325" cy="1006475"/>
            </a:xfrm>
            <a:custGeom>
              <a:avLst/>
              <a:gdLst>
                <a:gd name="T0" fmla="*/ 0 w 476"/>
                <a:gd name="T1" fmla="*/ 2147483647 h 360"/>
                <a:gd name="T2" fmla="*/ 2147483647 w 476"/>
                <a:gd name="T3" fmla="*/ 2147483647 h 360"/>
                <a:gd name="T4" fmla="*/ 2147483647 w 476"/>
                <a:gd name="T5" fmla="*/ 2147483647 h 360"/>
                <a:gd name="T6" fmla="*/ 2147483647 w 476"/>
                <a:gd name="T7" fmla="*/ 0 h 360"/>
                <a:gd name="T8" fmla="*/ 0 w 476"/>
                <a:gd name="T9" fmla="*/ 2147483647 h 360"/>
                <a:gd name="T10" fmla="*/ 0 60000 65536"/>
                <a:gd name="T11" fmla="*/ 0 60000 65536"/>
                <a:gd name="T12" fmla="*/ 0 60000 65536"/>
                <a:gd name="T13" fmla="*/ 0 60000 65536"/>
                <a:gd name="T14" fmla="*/ 0 60000 65536"/>
                <a:gd name="T15" fmla="*/ 0 w 476"/>
                <a:gd name="T16" fmla="*/ 0 h 360"/>
                <a:gd name="T17" fmla="*/ 476 w 476"/>
                <a:gd name="T18" fmla="*/ 360 h 360"/>
              </a:gdLst>
              <a:ahLst/>
              <a:cxnLst>
                <a:cxn ang="T10">
                  <a:pos x="T0" y="T1"/>
                </a:cxn>
                <a:cxn ang="T11">
                  <a:pos x="T2" y="T3"/>
                </a:cxn>
                <a:cxn ang="T12">
                  <a:pos x="T4" y="T5"/>
                </a:cxn>
                <a:cxn ang="T13">
                  <a:pos x="T6" y="T7"/>
                </a:cxn>
                <a:cxn ang="T14">
                  <a:pos x="T8" y="T9"/>
                </a:cxn>
              </a:cxnLst>
              <a:rect l="T15" t="T16" r="T17" b="T18"/>
              <a:pathLst>
                <a:path w="476" h="360">
                  <a:moveTo>
                    <a:pt x="0" y="124"/>
                  </a:moveTo>
                  <a:lnTo>
                    <a:pt x="20" y="360"/>
                  </a:lnTo>
                  <a:lnTo>
                    <a:pt x="476" y="138"/>
                  </a:lnTo>
                  <a:lnTo>
                    <a:pt x="372" y="0"/>
                  </a:lnTo>
                  <a:lnTo>
                    <a:pt x="0" y="124"/>
                  </a:lnTo>
                  <a:close/>
                </a:path>
              </a:pathLst>
            </a:custGeom>
            <a:solidFill>
              <a:srgbClr val="0C2059"/>
            </a:solidFill>
            <a:ln>
              <a:noFill/>
            </a:ln>
            <a:extLst>
              <a:ext uri="{91240B29-F687-4F45-9708-019B960494DF}">
                <a14:hiddenLine xmlns:a14="http://schemas.microsoft.com/office/drawing/2010/main" w="8" cap="rnd">
                  <a:solidFill>
                    <a:srgbClr val="000000"/>
                  </a:solidFill>
                  <a:round/>
                  <a:headEnd/>
                  <a:tailEnd/>
                </a14:hiddenLine>
              </a:ext>
            </a:extLst>
          </p:spPr>
          <p:txBody>
            <a:bodyPr/>
            <a:lstStyle/>
            <a:p>
              <a:endParaRPr lang="en-US" sz="1800"/>
            </a:p>
          </p:txBody>
        </p:sp>
      </p:grpSp>
      <p:sp>
        <p:nvSpPr>
          <p:cNvPr id="99" name="Line 33"/>
          <p:cNvSpPr>
            <a:spLocks noChangeShapeType="1"/>
          </p:cNvSpPr>
          <p:nvPr/>
        </p:nvSpPr>
        <p:spPr bwMode="auto">
          <a:xfrm rot="5400000" flipV="1">
            <a:off x="3182922" y="414322"/>
            <a:ext cx="0" cy="4610132"/>
          </a:xfrm>
          <a:prstGeom prst="line">
            <a:avLst/>
          </a:prstGeom>
          <a:noFill/>
          <a:ln w="19050">
            <a:solidFill>
              <a:srgbClr val="D7D8D9">
                <a:lumMod val="25000"/>
              </a:srgbClr>
            </a:solidFill>
            <a:prstDash val="sysDot"/>
            <a:round/>
            <a:headEnd/>
            <a:tailEnd/>
          </a:ln>
          <a:effectLst/>
        </p:spPr>
        <p:txBody>
          <a:bodyPr/>
          <a:lstStyle/>
          <a:p>
            <a:pPr fontAlgn="auto">
              <a:spcBef>
                <a:spcPts val="0"/>
              </a:spcBef>
              <a:spcAft>
                <a:spcPts val="0"/>
              </a:spcAft>
              <a:defRPr/>
            </a:pPr>
            <a:endParaRPr lang="da-DK" sz="1800" kern="0" dirty="0">
              <a:solidFill>
                <a:sysClr val="windowText" lastClr="000000"/>
              </a:solidFill>
              <a:latin typeface="Arial" pitchFamily="34" charset="0"/>
              <a:ea typeface="+mn-ea"/>
            </a:endParaRPr>
          </a:p>
        </p:txBody>
      </p:sp>
      <p:sp>
        <p:nvSpPr>
          <p:cNvPr id="13348" name="Rektangel 63"/>
          <p:cNvSpPr>
            <a:spLocks noChangeArrowheads="1"/>
          </p:cNvSpPr>
          <p:nvPr/>
        </p:nvSpPr>
        <p:spPr bwMode="auto">
          <a:xfrm>
            <a:off x="769905" y="2105025"/>
            <a:ext cx="4536282"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b="1" dirty="0" smtClean="0"/>
              <a:t>Assisted Dissemination</a:t>
            </a:r>
            <a:endParaRPr lang="en-US" sz="1800" b="1" dirty="0"/>
          </a:p>
          <a:p>
            <a:pPr>
              <a:spcBef>
                <a:spcPct val="20000"/>
              </a:spcBef>
            </a:pPr>
            <a:r>
              <a:rPr lang="en-US" sz="1300" noProof="1" smtClean="0">
                <a:solidFill>
                  <a:srgbClr val="080808"/>
                </a:solidFill>
                <a:cs typeface="Arial" pitchFamily="34" charset="0"/>
              </a:rPr>
              <a:t>Formatting &amp; content-flow to blogs, Twitter, dept. sites, etc.. </a:t>
            </a:r>
            <a:endParaRPr lang="en-US" sz="1300" noProof="1">
              <a:solidFill>
                <a:srgbClr val="080808"/>
              </a:solidFill>
              <a:cs typeface="Arial" pitchFamily="34" charset="0"/>
            </a:endParaRPr>
          </a:p>
        </p:txBody>
      </p:sp>
      <p:grpSp>
        <p:nvGrpSpPr>
          <p:cNvPr id="5" name="Group 44"/>
          <p:cNvGrpSpPr>
            <a:grpSpLocks/>
          </p:cNvGrpSpPr>
          <p:nvPr/>
        </p:nvGrpSpPr>
        <p:grpSpPr bwMode="auto">
          <a:xfrm>
            <a:off x="5487988" y="2455863"/>
            <a:ext cx="2266950" cy="744537"/>
            <a:chOff x="5473700" y="2455863"/>
            <a:chExt cx="2266950" cy="744537"/>
          </a:xfrm>
        </p:grpSpPr>
        <p:sp>
          <p:nvSpPr>
            <p:cNvPr id="13335" name="Freeform 66"/>
            <p:cNvSpPr>
              <a:spLocks/>
            </p:cNvSpPr>
            <p:nvPr/>
          </p:nvSpPr>
          <p:spPr bwMode="auto">
            <a:xfrm>
              <a:off x="6510338" y="2455863"/>
              <a:ext cx="1230312" cy="419100"/>
            </a:xfrm>
            <a:custGeom>
              <a:avLst/>
              <a:gdLst>
                <a:gd name="T0" fmla="*/ 0 w 440"/>
                <a:gd name="T1" fmla="*/ 2147483647 h 150"/>
                <a:gd name="T2" fmla="*/ 2147483647 w 440"/>
                <a:gd name="T3" fmla="*/ 0 h 150"/>
                <a:gd name="T4" fmla="*/ 2147483647 w 440"/>
                <a:gd name="T5" fmla="*/ 2147483647 h 150"/>
                <a:gd name="T6" fmla="*/ 2147483647 w 440"/>
                <a:gd name="T7" fmla="*/ 2147483647 h 150"/>
                <a:gd name="T8" fmla="*/ 0 w 440"/>
                <a:gd name="T9" fmla="*/ 2147483647 h 150"/>
                <a:gd name="T10" fmla="*/ 0 60000 65536"/>
                <a:gd name="T11" fmla="*/ 0 60000 65536"/>
                <a:gd name="T12" fmla="*/ 0 60000 65536"/>
                <a:gd name="T13" fmla="*/ 0 60000 65536"/>
                <a:gd name="T14" fmla="*/ 0 60000 65536"/>
                <a:gd name="T15" fmla="*/ 0 w 440"/>
                <a:gd name="T16" fmla="*/ 0 h 150"/>
                <a:gd name="T17" fmla="*/ 440 w 440"/>
                <a:gd name="T18" fmla="*/ 150 h 150"/>
              </a:gdLst>
              <a:ahLst/>
              <a:cxnLst>
                <a:cxn ang="T10">
                  <a:pos x="T0" y="T1"/>
                </a:cxn>
                <a:cxn ang="T11">
                  <a:pos x="T2" y="T3"/>
                </a:cxn>
                <a:cxn ang="T12">
                  <a:pos x="T4" y="T5"/>
                </a:cxn>
                <a:cxn ang="T13">
                  <a:pos x="T6" y="T7"/>
                </a:cxn>
                <a:cxn ang="T14">
                  <a:pos x="T8" y="T9"/>
                </a:cxn>
              </a:cxnLst>
              <a:rect l="T15" t="T16" r="T17" b="T18"/>
              <a:pathLst>
                <a:path w="440" h="150">
                  <a:moveTo>
                    <a:pt x="0" y="94"/>
                  </a:moveTo>
                  <a:lnTo>
                    <a:pt x="8" y="0"/>
                  </a:lnTo>
                  <a:lnTo>
                    <a:pt x="356" y="34"/>
                  </a:lnTo>
                  <a:lnTo>
                    <a:pt x="440" y="150"/>
                  </a:lnTo>
                  <a:lnTo>
                    <a:pt x="0" y="94"/>
                  </a:lnTo>
                  <a:close/>
                </a:path>
              </a:pathLst>
            </a:custGeom>
            <a:solidFill>
              <a:srgbClr val="080324"/>
            </a:solidFill>
            <a:ln>
              <a:noFill/>
            </a:ln>
            <a:extLst>
              <a:ext uri="{91240B29-F687-4F45-9708-019B960494DF}">
                <a14:hiddenLine xmlns:a14="http://schemas.microsoft.com/office/drawing/2010/main" w="8" cap="rnd">
                  <a:solidFill>
                    <a:srgbClr val="000000"/>
                  </a:solidFill>
                  <a:round/>
                  <a:headEnd/>
                  <a:tailEnd/>
                </a14:hiddenLine>
              </a:ext>
            </a:extLst>
          </p:spPr>
          <p:txBody>
            <a:bodyPr/>
            <a:lstStyle/>
            <a:p>
              <a:endParaRPr lang="en-US" sz="1800"/>
            </a:p>
          </p:txBody>
        </p:sp>
        <p:sp>
          <p:nvSpPr>
            <p:cNvPr id="13336" name="Freeform 60"/>
            <p:cNvSpPr>
              <a:spLocks/>
            </p:cNvSpPr>
            <p:nvPr/>
          </p:nvSpPr>
          <p:spPr bwMode="auto">
            <a:xfrm>
              <a:off x="5480050" y="2455863"/>
              <a:ext cx="1052513" cy="554037"/>
            </a:xfrm>
            <a:custGeom>
              <a:avLst/>
              <a:gdLst>
                <a:gd name="T0" fmla="*/ 2147483647 w 188"/>
                <a:gd name="T1" fmla="*/ 2147483647 h 99"/>
                <a:gd name="T2" fmla="*/ 2147483647 w 188"/>
                <a:gd name="T3" fmla="*/ 0 h 99"/>
                <a:gd name="T4" fmla="*/ 2147483647 w 188"/>
                <a:gd name="T5" fmla="*/ 2147483647 h 99"/>
                <a:gd name="T6" fmla="*/ 0 w 188"/>
                <a:gd name="T7" fmla="*/ 2147483647 h 99"/>
                <a:gd name="T8" fmla="*/ 2147483647 w 188"/>
                <a:gd name="T9" fmla="*/ 2147483647 h 99"/>
                <a:gd name="T10" fmla="*/ 0 60000 65536"/>
                <a:gd name="T11" fmla="*/ 0 60000 65536"/>
                <a:gd name="T12" fmla="*/ 0 60000 65536"/>
                <a:gd name="T13" fmla="*/ 0 60000 65536"/>
                <a:gd name="T14" fmla="*/ 0 60000 65536"/>
                <a:gd name="T15" fmla="*/ 0 w 188"/>
                <a:gd name="T16" fmla="*/ 0 h 99"/>
                <a:gd name="T17" fmla="*/ 188 w 188"/>
                <a:gd name="T18" fmla="*/ 99 h 99"/>
              </a:gdLst>
              <a:ahLst/>
              <a:cxnLst>
                <a:cxn ang="T10">
                  <a:pos x="T0" y="T1"/>
                </a:cxn>
                <a:cxn ang="T11">
                  <a:pos x="T2" y="T3"/>
                </a:cxn>
                <a:cxn ang="T12">
                  <a:pos x="T4" y="T5"/>
                </a:cxn>
                <a:cxn ang="T13">
                  <a:pos x="T6" y="T7"/>
                </a:cxn>
                <a:cxn ang="T14">
                  <a:pos x="T8" y="T9"/>
                </a:cxn>
              </a:cxnLst>
              <a:rect l="T15" t="T16" r="T17" b="T18"/>
              <a:pathLst>
                <a:path w="188" h="99">
                  <a:moveTo>
                    <a:pt x="184" y="47"/>
                  </a:moveTo>
                  <a:cubicBezTo>
                    <a:pt x="188" y="0"/>
                    <a:pt x="188" y="0"/>
                    <a:pt x="188" y="0"/>
                  </a:cubicBezTo>
                  <a:cubicBezTo>
                    <a:pt x="49" y="28"/>
                    <a:pt x="49" y="28"/>
                    <a:pt x="49" y="28"/>
                  </a:cubicBezTo>
                  <a:cubicBezTo>
                    <a:pt x="39" y="44"/>
                    <a:pt x="21" y="69"/>
                    <a:pt x="0" y="99"/>
                  </a:cubicBezTo>
                  <a:lnTo>
                    <a:pt x="184" y="47"/>
                  </a:lnTo>
                  <a:close/>
                </a:path>
              </a:pathLst>
            </a:custGeom>
            <a:solidFill>
              <a:srgbClr val="080324"/>
            </a:solidFill>
            <a:ln>
              <a:noFill/>
            </a:ln>
            <a:extLst>
              <a:ext uri="{91240B29-F687-4F45-9708-019B960494DF}">
                <a14:hiddenLine xmlns:a14="http://schemas.microsoft.com/office/drawing/2010/main" w="8" cap="rnd">
                  <a:solidFill>
                    <a:srgbClr val="000000"/>
                  </a:solidFill>
                  <a:round/>
                  <a:headEnd/>
                  <a:tailEnd/>
                </a14:hiddenLine>
              </a:ext>
            </a:extLst>
          </p:spPr>
          <p:txBody>
            <a:bodyPr/>
            <a:lstStyle/>
            <a:p>
              <a:endParaRPr lang="en-US" sz="1800"/>
            </a:p>
          </p:txBody>
        </p:sp>
        <p:sp>
          <p:nvSpPr>
            <p:cNvPr id="87" name="Freeform 18"/>
            <p:cNvSpPr>
              <a:spLocks/>
            </p:cNvSpPr>
            <p:nvPr/>
          </p:nvSpPr>
          <p:spPr bwMode="auto">
            <a:xfrm>
              <a:off x="5479489" y="2718949"/>
              <a:ext cx="2260717" cy="480676"/>
            </a:xfrm>
            <a:custGeom>
              <a:avLst/>
              <a:gdLst>
                <a:gd name="T0" fmla="*/ 0 w 809"/>
                <a:gd name="T1" fmla="*/ 104 h 172"/>
                <a:gd name="T2" fmla="*/ 369 w 809"/>
                <a:gd name="T3" fmla="*/ 0 h 172"/>
                <a:gd name="T4" fmla="*/ 809 w 809"/>
                <a:gd name="T5" fmla="*/ 56 h 172"/>
                <a:gd name="T6" fmla="*/ 463 w 809"/>
                <a:gd name="T7" fmla="*/ 172 h 172"/>
                <a:gd name="T8" fmla="*/ 0 w 809"/>
                <a:gd name="T9" fmla="*/ 104 h 172"/>
                <a:gd name="T10" fmla="*/ 0 60000 65536"/>
                <a:gd name="T11" fmla="*/ 0 60000 65536"/>
                <a:gd name="T12" fmla="*/ 0 60000 65536"/>
                <a:gd name="T13" fmla="*/ 0 60000 65536"/>
                <a:gd name="T14" fmla="*/ 0 60000 65536"/>
                <a:gd name="T15" fmla="*/ 0 w 809"/>
                <a:gd name="T16" fmla="*/ 0 h 172"/>
                <a:gd name="T17" fmla="*/ 809 w 809"/>
                <a:gd name="T18" fmla="*/ 172 h 172"/>
              </a:gdLst>
              <a:ahLst/>
              <a:cxnLst>
                <a:cxn ang="T10">
                  <a:pos x="T0" y="T1"/>
                </a:cxn>
                <a:cxn ang="T11">
                  <a:pos x="T2" y="T3"/>
                </a:cxn>
                <a:cxn ang="T12">
                  <a:pos x="T4" y="T5"/>
                </a:cxn>
                <a:cxn ang="T13">
                  <a:pos x="T6" y="T7"/>
                </a:cxn>
                <a:cxn ang="T14">
                  <a:pos x="T8" y="T9"/>
                </a:cxn>
              </a:cxnLst>
              <a:rect l="T15" t="T16" r="T17" b="T18"/>
              <a:pathLst>
                <a:path w="809" h="172">
                  <a:moveTo>
                    <a:pt x="0" y="104"/>
                  </a:moveTo>
                  <a:lnTo>
                    <a:pt x="369" y="0"/>
                  </a:lnTo>
                  <a:lnTo>
                    <a:pt x="809" y="56"/>
                  </a:lnTo>
                  <a:lnTo>
                    <a:pt x="463" y="172"/>
                  </a:lnTo>
                  <a:lnTo>
                    <a:pt x="0" y="104"/>
                  </a:lnTo>
                  <a:close/>
                </a:path>
              </a:pathLst>
            </a:custGeom>
            <a:gradFill flip="none" rotWithShape="1">
              <a:gsLst>
                <a:gs pos="0">
                  <a:srgbClr val="009245"/>
                </a:gs>
                <a:gs pos="100000">
                  <a:srgbClr val="FFFFFF"/>
                </a:gs>
              </a:gsLst>
              <a:path path="circle">
                <a:fillToRect l="100000" t="100000"/>
              </a:path>
              <a:tileRect r="-100000" b="-100000"/>
            </a:gradFill>
            <a:ln w="8" cap="rnd">
              <a:solidFill>
                <a:srgbClr val="004D86"/>
              </a:solidFill>
              <a:round/>
              <a:headEnd/>
              <a:tailEnd/>
            </a:ln>
          </p:spPr>
          <p:txBody>
            <a:bodyPr/>
            <a:lstStyle>
              <a:lvl1pPr eaLnBrk="0" hangingPunct="0">
                <a:defRPr sz="2400">
                  <a:solidFill>
                    <a:schemeClr val="tx1"/>
                  </a:solidFill>
                  <a:latin typeface="Calibri" pitchFamily="34" charset="0"/>
                  <a:ea typeface="MS PGothic" pitchFamily="34" charset="-128"/>
                </a:defRPr>
              </a:lvl1pPr>
              <a:lvl2pPr marL="37931725" indent="-37474525" eaLnBrk="0" hangingPunct="0">
                <a:defRPr sz="2400">
                  <a:solidFill>
                    <a:schemeClr val="tx1"/>
                  </a:solidFill>
                  <a:latin typeface="Calibri" pitchFamily="34" charset="0"/>
                  <a:ea typeface="MS PGothic" pitchFamily="34" charset="-128"/>
                </a:defRPr>
              </a:lvl2pPr>
              <a:lvl3pPr eaLnBrk="0" hangingPunct="0">
                <a:defRPr sz="2400">
                  <a:solidFill>
                    <a:schemeClr val="tx1"/>
                  </a:solidFill>
                  <a:latin typeface="Calibri" pitchFamily="34" charset="0"/>
                  <a:ea typeface="MS PGothic" pitchFamily="34" charset="-128"/>
                </a:defRPr>
              </a:lvl3pPr>
              <a:lvl4pPr eaLnBrk="0" hangingPunct="0">
                <a:defRPr sz="2400">
                  <a:solidFill>
                    <a:schemeClr val="tx1"/>
                  </a:solidFill>
                  <a:latin typeface="Calibri" pitchFamily="34" charset="0"/>
                  <a:ea typeface="MS PGothic" pitchFamily="34" charset="-128"/>
                </a:defRPr>
              </a:lvl4pPr>
              <a:lvl5pPr eaLnBrk="0" hangingPunct="0">
                <a:defRPr sz="2400">
                  <a:solidFill>
                    <a:schemeClr val="tx1"/>
                  </a:solidFill>
                  <a:latin typeface="Calibri" pitchFamily="34" charset="0"/>
                  <a:ea typeface="MS PGothic" pitchFamily="34" charset="-128"/>
                </a:defRPr>
              </a:lvl5pPr>
              <a:lvl6pPr marL="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914400" eaLnBrk="0" fontAlgn="base" hangingPunct="0">
                <a:spcBef>
                  <a:spcPct val="0"/>
                </a:spcBef>
                <a:spcAft>
                  <a:spcPct val="0"/>
                </a:spcAft>
                <a:defRPr sz="2400">
                  <a:solidFill>
                    <a:schemeClr val="tx1"/>
                  </a:solidFill>
                  <a:latin typeface="Calibri" pitchFamily="34" charset="0"/>
                  <a:ea typeface="MS PGothic" pitchFamily="34" charset="-128"/>
                </a:defRPr>
              </a:lvl7pPr>
              <a:lvl8pPr marL="1371600" eaLnBrk="0" fontAlgn="base" hangingPunct="0">
                <a:spcBef>
                  <a:spcPct val="0"/>
                </a:spcBef>
                <a:spcAft>
                  <a:spcPct val="0"/>
                </a:spcAft>
                <a:defRPr sz="2400">
                  <a:solidFill>
                    <a:schemeClr val="tx1"/>
                  </a:solidFill>
                  <a:latin typeface="Calibri" pitchFamily="34" charset="0"/>
                  <a:ea typeface="MS PGothic" pitchFamily="34" charset="-128"/>
                </a:defRPr>
              </a:lvl8pPr>
              <a:lvl9pPr marL="18288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sz="1800"/>
            </a:p>
          </p:txBody>
        </p:sp>
        <p:sp>
          <p:nvSpPr>
            <p:cNvPr id="13340" name="Freeform 52"/>
            <p:cNvSpPr>
              <a:spLocks/>
            </p:cNvSpPr>
            <p:nvPr/>
          </p:nvSpPr>
          <p:spPr bwMode="auto">
            <a:xfrm>
              <a:off x="5473700" y="2613025"/>
              <a:ext cx="1300163" cy="587375"/>
            </a:xfrm>
            <a:custGeom>
              <a:avLst/>
              <a:gdLst>
                <a:gd name="T0" fmla="*/ 0 w 465"/>
                <a:gd name="T1" fmla="*/ 2147483647 h 210"/>
                <a:gd name="T2" fmla="*/ 2147483647 w 465"/>
                <a:gd name="T3" fmla="*/ 0 h 210"/>
                <a:gd name="T4" fmla="*/ 2147483647 w 465"/>
                <a:gd name="T5" fmla="*/ 2147483647 h 210"/>
                <a:gd name="T6" fmla="*/ 2147483647 w 465"/>
                <a:gd name="T7" fmla="*/ 2147483647 h 210"/>
                <a:gd name="T8" fmla="*/ 0 w 465"/>
                <a:gd name="T9" fmla="*/ 2147483647 h 210"/>
                <a:gd name="T10" fmla="*/ 0 60000 65536"/>
                <a:gd name="T11" fmla="*/ 0 60000 65536"/>
                <a:gd name="T12" fmla="*/ 0 60000 65536"/>
                <a:gd name="T13" fmla="*/ 0 60000 65536"/>
                <a:gd name="T14" fmla="*/ 0 60000 65536"/>
                <a:gd name="T15" fmla="*/ 0 w 465"/>
                <a:gd name="T16" fmla="*/ 0 h 210"/>
                <a:gd name="T17" fmla="*/ 465 w 465"/>
                <a:gd name="T18" fmla="*/ 210 h 210"/>
              </a:gdLst>
              <a:ahLst/>
              <a:cxnLst>
                <a:cxn ang="T10">
                  <a:pos x="T0" y="T1"/>
                </a:cxn>
                <a:cxn ang="T11">
                  <a:pos x="T2" y="T3"/>
                </a:cxn>
                <a:cxn ang="T12">
                  <a:pos x="T4" y="T5"/>
                </a:cxn>
                <a:cxn ang="T13">
                  <a:pos x="T6" y="T7"/>
                </a:cxn>
                <a:cxn ang="T14">
                  <a:pos x="T8" y="T9"/>
                </a:cxn>
              </a:cxnLst>
              <a:rect l="T15" t="T16" r="T17" b="T18"/>
              <a:pathLst>
                <a:path w="465" h="210">
                  <a:moveTo>
                    <a:pt x="0" y="144"/>
                  </a:moveTo>
                  <a:lnTo>
                    <a:pt x="101" y="0"/>
                  </a:lnTo>
                  <a:lnTo>
                    <a:pt x="451" y="34"/>
                  </a:lnTo>
                  <a:lnTo>
                    <a:pt x="465" y="210"/>
                  </a:lnTo>
                  <a:lnTo>
                    <a:pt x="0" y="144"/>
                  </a:lnTo>
                  <a:close/>
                </a:path>
              </a:pathLst>
            </a:custGeom>
            <a:solidFill>
              <a:srgbClr val="284DA6"/>
            </a:solidFill>
            <a:ln>
              <a:noFill/>
            </a:ln>
            <a:extLst>
              <a:ext uri="{91240B29-F687-4F45-9708-019B960494DF}">
                <a14:hiddenLine xmlns:a14="http://schemas.microsoft.com/office/drawing/2010/main" w="8" cap="rnd">
                  <a:solidFill>
                    <a:srgbClr val="000000"/>
                  </a:solidFill>
                  <a:round/>
                  <a:headEnd/>
                  <a:tailEnd/>
                </a14:hiddenLine>
              </a:ext>
            </a:extLst>
          </p:spPr>
          <p:txBody>
            <a:bodyPr/>
            <a:lstStyle/>
            <a:p>
              <a:endParaRPr lang="en-US" sz="1800"/>
            </a:p>
          </p:txBody>
        </p:sp>
        <p:sp>
          <p:nvSpPr>
            <p:cNvPr id="13341" name="Freeform 55"/>
            <p:cNvSpPr>
              <a:spLocks/>
            </p:cNvSpPr>
            <p:nvPr/>
          </p:nvSpPr>
          <p:spPr bwMode="auto">
            <a:xfrm>
              <a:off x="6734175" y="2551113"/>
              <a:ext cx="1006475" cy="649287"/>
            </a:xfrm>
            <a:custGeom>
              <a:avLst/>
              <a:gdLst>
                <a:gd name="T0" fmla="*/ 2147483647 w 360"/>
                <a:gd name="T1" fmla="*/ 2147483647 h 232"/>
                <a:gd name="T2" fmla="*/ 2147483647 w 360"/>
                <a:gd name="T3" fmla="*/ 0 h 232"/>
                <a:gd name="T4" fmla="*/ 0 w 360"/>
                <a:gd name="T5" fmla="*/ 2147483647 h 232"/>
                <a:gd name="T6" fmla="*/ 2147483647 w 360"/>
                <a:gd name="T7" fmla="*/ 2147483647 h 232"/>
                <a:gd name="T8" fmla="*/ 2147483647 w 360"/>
                <a:gd name="T9" fmla="*/ 2147483647 h 232"/>
                <a:gd name="T10" fmla="*/ 0 60000 65536"/>
                <a:gd name="T11" fmla="*/ 0 60000 65536"/>
                <a:gd name="T12" fmla="*/ 0 60000 65536"/>
                <a:gd name="T13" fmla="*/ 0 60000 65536"/>
                <a:gd name="T14" fmla="*/ 0 60000 65536"/>
                <a:gd name="T15" fmla="*/ 0 w 360"/>
                <a:gd name="T16" fmla="*/ 0 h 232"/>
                <a:gd name="T17" fmla="*/ 360 w 360"/>
                <a:gd name="T18" fmla="*/ 232 h 232"/>
              </a:gdLst>
              <a:ahLst/>
              <a:cxnLst>
                <a:cxn ang="T10">
                  <a:pos x="T0" y="T1"/>
                </a:cxn>
                <a:cxn ang="T11">
                  <a:pos x="T2" y="T3"/>
                </a:cxn>
                <a:cxn ang="T12">
                  <a:pos x="T4" y="T5"/>
                </a:cxn>
                <a:cxn ang="T13">
                  <a:pos x="T6" y="T7"/>
                </a:cxn>
                <a:cxn ang="T14">
                  <a:pos x="T8" y="T9"/>
                </a:cxn>
              </a:cxnLst>
              <a:rect l="T15" t="T16" r="T17" b="T18"/>
              <a:pathLst>
                <a:path w="360" h="232">
                  <a:moveTo>
                    <a:pt x="360" y="116"/>
                  </a:moveTo>
                  <a:lnTo>
                    <a:pt x="276" y="0"/>
                  </a:lnTo>
                  <a:lnTo>
                    <a:pt x="0" y="56"/>
                  </a:lnTo>
                  <a:lnTo>
                    <a:pt x="14" y="232"/>
                  </a:lnTo>
                  <a:lnTo>
                    <a:pt x="360" y="116"/>
                  </a:lnTo>
                  <a:close/>
                </a:path>
              </a:pathLst>
            </a:custGeom>
            <a:solidFill>
              <a:srgbClr val="1A3574"/>
            </a:solidFill>
            <a:ln>
              <a:noFill/>
            </a:ln>
            <a:extLst>
              <a:ext uri="{91240B29-F687-4F45-9708-019B960494DF}">
                <a14:hiddenLine xmlns:a14="http://schemas.microsoft.com/office/drawing/2010/main" w="8" cap="rnd">
                  <a:solidFill>
                    <a:srgbClr val="000000"/>
                  </a:solidFill>
                  <a:round/>
                  <a:headEnd/>
                  <a:tailEnd/>
                </a14:hiddenLine>
              </a:ext>
            </a:extLst>
          </p:spPr>
          <p:txBody>
            <a:bodyPr/>
            <a:lstStyle/>
            <a:p>
              <a:endParaRPr lang="en-US" sz="1800"/>
            </a:p>
          </p:txBody>
        </p:sp>
      </p:grpSp>
      <p:grpSp>
        <p:nvGrpSpPr>
          <p:cNvPr id="6" name="Group 43"/>
          <p:cNvGrpSpPr>
            <a:grpSpLocks/>
          </p:cNvGrpSpPr>
          <p:nvPr/>
        </p:nvGrpSpPr>
        <p:grpSpPr bwMode="auto">
          <a:xfrm>
            <a:off x="5834063" y="1360488"/>
            <a:ext cx="1598612" cy="1219200"/>
            <a:chOff x="5834063" y="1360488"/>
            <a:chExt cx="1598612" cy="1219200"/>
          </a:xfrm>
        </p:grpSpPr>
        <p:sp>
          <p:nvSpPr>
            <p:cNvPr id="90" name="Freeform 50"/>
            <p:cNvSpPr>
              <a:spLocks/>
            </p:cNvSpPr>
            <p:nvPr/>
          </p:nvSpPr>
          <p:spPr bwMode="auto">
            <a:xfrm>
              <a:off x="5834063" y="1360488"/>
              <a:ext cx="889000" cy="1219200"/>
            </a:xfrm>
            <a:custGeom>
              <a:avLst/>
              <a:gdLst>
                <a:gd name="T0" fmla="*/ 2147483647 w 159"/>
                <a:gd name="T1" fmla="*/ 2147483647 h 218"/>
                <a:gd name="T2" fmla="*/ 2147483647 w 159"/>
                <a:gd name="T3" fmla="*/ 0 h 218"/>
                <a:gd name="T4" fmla="*/ 0 w 159"/>
                <a:gd name="T5" fmla="*/ 2147483647 h 218"/>
                <a:gd name="T6" fmla="*/ 2147483647 w 159"/>
                <a:gd name="T7" fmla="*/ 2147483647 h 218"/>
                <a:gd name="T8" fmla="*/ 0 60000 65536"/>
                <a:gd name="T9" fmla="*/ 0 60000 65536"/>
                <a:gd name="T10" fmla="*/ 0 60000 65536"/>
                <a:gd name="T11" fmla="*/ 0 60000 65536"/>
                <a:gd name="T12" fmla="*/ 0 w 159"/>
                <a:gd name="T13" fmla="*/ 0 h 218"/>
                <a:gd name="T14" fmla="*/ 159 w 159"/>
                <a:gd name="T15" fmla="*/ 218 h 218"/>
              </a:gdLst>
              <a:ahLst/>
              <a:cxnLst>
                <a:cxn ang="T8">
                  <a:pos x="T0" y="T1"/>
                </a:cxn>
                <a:cxn ang="T9">
                  <a:pos x="T2" y="T3"/>
                </a:cxn>
                <a:cxn ang="T10">
                  <a:pos x="T4" y="T5"/>
                </a:cxn>
                <a:cxn ang="T11">
                  <a:pos x="T6" y="T7"/>
                </a:cxn>
              </a:cxnLst>
              <a:rect l="T12" t="T13" r="T14" b="T15"/>
              <a:pathLst>
                <a:path w="159" h="218">
                  <a:moveTo>
                    <a:pt x="159" y="218"/>
                  </a:moveTo>
                  <a:cubicBezTo>
                    <a:pt x="159" y="218"/>
                    <a:pt x="141" y="0"/>
                    <a:pt x="141" y="0"/>
                  </a:cubicBezTo>
                  <a:cubicBezTo>
                    <a:pt x="141" y="0"/>
                    <a:pt x="70" y="103"/>
                    <a:pt x="0" y="205"/>
                  </a:cubicBezTo>
                  <a:lnTo>
                    <a:pt x="159" y="218"/>
                  </a:lnTo>
                  <a:close/>
                </a:path>
              </a:pathLst>
            </a:custGeom>
            <a:solidFill>
              <a:schemeClr val="tx2">
                <a:lumMod val="60000"/>
                <a:lumOff val="40000"/>
              </a:schemeClr>
            </a:solidFill>
            <a:ln w="8" cap="rnd">
              <a:noFill/>
              <a:round/>
              <a:headEnd/>
              <a:tailEnd/>
            </a:ln>
          </p:spPr>
          <p:txBody>
            <a:bodyPr/>
            <a:lstStyle/>
            <a:p>
              <a:endParaRPr lang="en-US" sz="1800"/>
            </a:p>
          </p:txBody>
        </p:sp>
        <p:sp>
          <p:nvSpPr>
            <p:cNvPr id="13334" name="Freeform 57"/>
            <p:cNvSpPr>
              <a:spLocks/>
            </p:cNvSpPr>
            <p:nvPr/>
          </p:nvSpPr>
          <p:spPr bwMode="auto">
            <a:xfrm>
              <a:off x="6623050" y="1360488"/>
              <a:ext cx="809625" cy="1219200"/>
            </a:xfrm>
            <a:custGeom>
              <a:avLst/>
              <a:gdLst>
                <a:gd name="T0" fmla="*/ 2147483647 w 290"/>
                <a:gd name="T1" fmla="*/ 2147483647 h 436"/>
                <a:gd name="T2" fmla="*/ 0 w 290"/>
                <a:gd name="T3" fmla="*/ 0 h 436"/>
                <a:gd name="T4" fmla="*/ 2147483647 w 290"/>
                <a:gd name="T5" fmla="*/ 2147483647 h 436"/>
                <a:gd name="T6" fmla="*/ 2147483647 w 290"/>
                <a:gd name="T7" fmla="*/ 2147483647 h 436"/>
                <a:gd name="T8" fmla="*/ 0 60000 65536"/>
                <a:gd name="T9" fmla="*/ 0 60000 65536"/>
                <a:gd name="T10" fmla="*/ 0 60000 65536"/>
                <a:gd name="T11" fmla="*/ 0 60000 65536"/>
                <a:gd name="T12" fmla="*/ 0 w 290"/>
                <a:gd name="T13" fmla="*/ 0 h 436"/>
                <a:gd name="T14" fmla="*/ 290 w 290"/>
                <a:gd name="T15" fmla="*/ 436 h 436"/>
              </a:gdLst>
              <a:ahLst/>
              <a:cxnLst>
                <a:cxn ang="T8">
                  <a:pos x="T0" y="T1"/>
                </a:cxn>
                <a:cxn ang="T9">
                  <a:pos x="T2" y="T3"/>
                </a:cxn>
                <a:cxn ang="T10">
                  <a:pos x="T4" y="T5"/>
                </a:cxn>
                <a:cxn ang="T11">
                  <a:pos x="T6" y="T7"/>
                </a:cxn>
              </a:cxnLst>
              <a:rect l="T12" t="T13" r="T14" b="T15"/>
              <a:pathLst>
                <a:path w="290" h="436">
                  <a:moveTo>
                    <a:pt x="36" y="436"/>
                  </a:moveTo>
                  <a:lnTo>
                    <a:pt x="0" y="0"/>
                  </a:lnTo>
                  <a:lnTo>
                    <a:pt x="290" y="390"/>
                  </a:lnTo>
                  <a:lnTo>
                    <a:pt x="36" y="436"/>
                  </a:lnTo>
                  <a:close/>
                </a:path>
              </a:pathLst>
            </a:custGeom>
            <a:solidFill>
              <a:schemeClr val="tx2"/>
            </a:solidFill>
            <a:ln>
              <a:noFill/>
            </a:ln>
            <a:extLst>
              <a:ext uri="{91240B29-F687-4F45-9708-019B960494DF}">
                <a14:hiddenLine xmlns:a14="http://schemas.microsoft.com/office/drawing/2010/main" w="8" cap="rnd">
                  <a:solidFill>
                    <a:srgbClr val="000000"/>
                  </a:solidFill>
                  <a:round/>
                  <a:headEnd/>
                  <a:tailEnd/>
                </a14:hiddenLine>
              </a:ext>
            </a:extLst>
          </p:spPr>
          <p:txBody>
            <a:bodyPr/>
            <a:lstStyle/>
            <a:p>
              <a:endParaRPr lang="en-US" sz="1800"/>
            </a:p>
          </p:txBody>
        </p:sp>
      </p:grpSp>
      <p:sp>
        <p:nvSpPr>
          <p:cNvPr id="44" name="Rectangle 43"/>
          <p:cNvSpPr/>
          <p:nvPr/>
        </p:nvSpPr>
        <p:spPr>
          <a:xfrm>
            <a:off x="377975" y="304800"/>
            <a:ext cx="8610600" cy="461665"/>
          </a:xfrm>
          <a:prstGeom prst="rect">
            <a:avLst/>
          </a:prstGeom>
          <a:effectLst>
            <a:reflection blurRad="6350" stA="52000" endA="300" endPos="35000" dir="5400000" sy="-100000" algn="bl" rotWithShape="0"/>
          </a:effectLst>
        </p:spPr>
        <p:txBody>
          <a:bodyPr wrap="square">
            <a:spAutoFit/>
          </a:bodyPr>
          <a:lstStyle/>
          <a:p>
            <a:r>
              <a:rPr lang="en-US" sz="2400" b="1" cap="small" dirty="0" smtClean="0"/>
              <a:t>Humanities Scholarship &amp; Media Pyramids</a:t>
            </a:r>
            <a:endParaRPr lang="en-US" sz="1200" b="1" cap="small" dirty="0"/>
          </a:p>
        </p:txBody>
      </p:sp>
      <p:cxnSp>
        <p:nvCxnSpPr>
          <p:cNvPr id="45" name="Straight Connector 44"/>
          <p:cNvCxnSpPr/>
          <p:nvPr/>
        </p:nvCxnSpPr>
        <p:spPr>
          <a:xfrm>
            <a:off x="457200" y="779055"/>
            <a:ext cx="7924800" cy="0"/>
          </a:xfrm>
          <a:prstGeom prst="line">
            <a:avLst/>
          </a:prstGeom>
          <a:ln w="15875">
            <a:solidFill>
              <a:schemeClr val="tx1">
                <a:lumMod val="65000"/>
                <a:lumOff val="35000"/>
              </a:schemeClr>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32271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wipe(right)">
                                      <p:cBhvr>
                                        <p:cTn id="12" dur="500"/>
                                        <p:tgtEl>
                                          <p:spTgt spid="60"/>
                                        </p:tgtEl>
                                      </p:cBhvr>
                                    </p:animEffect>
                                  </p:childTnLst>
                                </p:cTn>
                              </p:par>
                            </p:childTnLst>
                          </p:cTn>
                        </p:par>
                        <p:par>
                          <p:cTn id="13" fill="hold" nodeType="afterGroup">
                            <p:stCondLst>
                              <p:cond delay="1000"/>
                            </p:stCondLst>
                            <p:childTnLst>
                              <p:par>
                                <p:cTn id="14" presetID="12" presetClass="entr" presetSubtype="4" fill="hold" grpId="0" nodeType="afterEffect">
                                  <p:stCondLst>
                                    <p:cond delay="0"/>
                                  </p:stCondLst>
                                  <p:childTnLst>
                                    <p:set>
                                      <p:cBhvr>
                                        <p:cTn id="15" dur="1" fill="hold">
                                          <p:stCondLst>
                                            <p:cond delay="0"/>
                                          </p:stCondLst>
                                        </p:cTn>
                                        <p:tgtEl>
                                          <p:spTgt spid="13349"/>
                                        </p:tgtEl>
                                        <p:attrNameLst>
                                          <p:attrName>style.visibility</p:attrName>
                                        </p:attrNameLst>
                                      </p:cBhvr>
                                      <p:to>
                                        <p:strVal val="visible"/>
                                      </p:to>
                                    </p:set>
                                    <p:animEffect transition="in" filter="slide(fromBottom)">
                                      <p:cBhvr>
                                        <p:cTn id="16" dur="500"/>
                                        <p:tgtEl>
                                          <p:spTgt spid="1334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childTnLst>
                                </p:cTn>
                              </p:par>
                              <p:par>
                                <p:cTn id="22" presetID="64" presetClass="path" presetSubtype="0" accel="50000" decel="50000" fill="hold" nodeType="withEffect">
                                  <p:stCondLst>
                                    <p:cond delay="0"/>
                                  </p:stCondLst>
                                  <p:childTnLst>
                                    <p:animMotion origin="layout" path="M -0.00052 0.09572 L -3.88889E-6 3.52601E-6 " pathEditMode="relative" rAng="0" ptsTypes="AA">
                                      <p:cBhvr>
                                        <p:cTn id="23" dur="1000" fill="hold"/>
                                        <p:tgtEl>
                                          <p:spTgt spid="2"/>
                                        </p:tgtEl>
                                        <p:attrNameLst>
                                          <p:attrName>ppt_x</p:attrName>
                                          <p:attrName>ppt_y</p:attrName>
                                        </p:attrNameLst>
                                      </p:cBhvr>
                                      <p:rCtr x="0" y="-4800"/>
                                    </p:animMotion>
                                  </p:childTnLst>
                                </p:cTn>
                              </p:par>
                            </p:childTnLst>
                          </p:cTn>
                        </p:par>
                        <p:par>
                          <p:cTn id="24" fill="hold" nodeType="afterGroup">
                            <p:stCondLst>
                              <p:cond delay="1000"/>
                            </p:stCondLst>
                            <p:childTnLst>
                              <p:par>
                                <p:cTn id="25" presetID="22" presetClass="entr" presetSubtype="2" fill="hold"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right)">
                                      <p:cBhvr>
                                        <p:cTn id="27" dur="500"/>
                                        <p:tgtEl>
                                          <p:spTgt spid="59"/>
                                        </p:tgtEl>
                                      </p:cBhvr>
                                    </p:animEffect>
                                  </p:childTnLst>
                                </p:cTn>
                              </p:par>
                            </p:childTnLst>
                          </p:cTn>
                        </p:par>
                        <p:par>
                          <p:cTn id="28" fill="hold" nodeType="afterGroup">
                            <p:stCondLst>
                              <p:cond delay="1500"/>
                            </p:stCondLst>
                            <p:childTnLst>
                              <p:par>
                                <p:cTn id="29" presetID="12" presetClass="entr" presetSubtype="4" fill="hold" grpId="0" nodeType="afterEffect">
                                  <p:stCondLst>
                                    <p:cond delay="0"/>
                                  </p:stCondLst>
                                  <p:childTnLst>
                                    <p:set>
                                      <p:cBhvr>
                                        <p:cTn id="30" dur="1" fill="hold">
                                          <p:stCondLst>
                                            <p:cond delay="0"/>
                                          </p:stCondLst>
                                        </p:cTn>
                                        <p:tgtEl>
                                          <p:spTgt spid="13351"/>
                                        </p:tgtEl>
                                        <p:attrNameLst>
                                          <p:attrName>style.visibility</p:attrName>
                                        </p:attrNameLst>
                                      </p:cBhvr>
                                      <p:to>
                                        <p:strVal val="visible"/>
                                      </p:to>
                                    </p:set>
                                    <p:animEffect transition="in" filter="slide(fromBottom)">
                                      <p:cBhvr>
                                        <p:cTn id="31" dur="500"/>
                                        <p:tgtEl>
                                          <p:spTgt spid="1335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childTnLst>
                                </p:cTn>
                              </p:par>
                              <p:par>
                                <p:cTn id="37" presetID="64" presetClass="path" presetSubtype="0" accel="50000" decel="50000" fill="hold" nodeType="withEffect">
                                  <p:stCondLst>
                                    <p:cond delay="0"/>
                                  </p:stCondLst>
                                  <p:childTnLst>
                                    <p:animMotion origin="layout" path="M 0.00052 0.07977 L 0.00052 2.31214E-6 " pathEditMode="relative" rAng="0" ptsTypes="AA">
                                      <p:cBhvr>
                                        <p:cTn id="38" dur="1000" fill="hold"/>
                                        <p:tgtEl>
                                          <p:spTgt spid="4"/>
                                        </p:tgtEl>
                                        <p:attrNameLst>
                                          <p:attrName>ppt_x</p:attrName>
                                          <p:attrName>ppt_y</p:attrName>
                                        </p:attrNameLst>
                                      </p:cBhvr>
                                      <p:rCtr x="0" y="-4000"/>
                                    </p:animMotion>
                                  </p:childTnLst>
                                </p:cTn>
                              </p:par>
                            </p:childTnLst>
                          </p:cTn>
                        </p:par>
                        <p:par>
                          <p:cTn id="39" fill="hold" nodeType="afterGroup">
                            <p:stCondLst>
                              <p:cond delay="1000"/>
                            </p:stCondLst>
                            <p:childTnLst>
                              <p:par>
                                <p:cTn id="40" presetID="22" presetClass="entr" presetSubtype="2" fill="hold" nodeType="after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wipe(right)">
                                      <p:cBhvr>
                                        <p:cTn id="42" dur="500"/>
                                        <p:tgtEl>
                                          <p:spTgt spid="55"/>
                                        </p:tgtEl>
                                      </p:cBhvr>
                                    </p:animEffect>
                                  </p:childTnLst>
                                </p:cTn>
                              </p:par>
                            </p:childTnLst>
                          </p:cTn>
                        </p:par>
                        <p:par>
                          <p:cTn id="43" fill="hold" nodeType="afterGroup">
                            <p:stCondLst>
                              <p:cond delay="1500"/>
                            </p:stCondLst>
                            <p:childTnLst>
                              <p:par>
                                <p:cTn id="44" presetID="12" presetClass="entr" presetSubtype="4" fill="hold" grpId="0" nodeType="afterEffect">
                                  <p:stCondLst>
                                    <p:cond delay="0"/>
                                  </p:stCondLst>
                                  <p:childTnLst>
                                    <p:set>
                                      <p:cBhvr>
                                        <p:cTn id="45" dur="1" fill="hold">
                                          <p:stCondLst>
                                            <p:cond delay="0"/>
                                          </p:stCondLst>
                                        </p:cTn>
                                        <p:tgtEl>
                                          <p:spTgt spid="13354"/>
                                        </p:tgtEl>
                                        <p:attrNameLst>
                                          <p:attrName>style.visibility</p:attrName>
                                        </p:attrNameLst>
                                      </p:cBhvr>
                                      <p:to>
                                        <p:strVal val="visible"/>
                                      </p:to>
                                    </p:set>
                                    <p:animEffect transition="in" filter="slide(fromBottom)">
                                      <p:cBhvr>
                                        <p:cTn id="46" dur="500"/>
                                        <p:tgtEl>
                                          <p:spTgt spid="13354"/>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1000"/>
                                        <p:tgtEl>
                                          <p:spTgt spid="5"/>
                                        </p:tgtEl>
                                      </p:cBhvr>
                                    </p:animEffect>
                                  </p:childTnLst>
                                </p:cTn>
                              </p:par>
                              <p:par>
                                <p:cTn id="52" presetID="64" presetClass="path" presetSubtype="0" accel="50000" decel="50000" fill="hold" nodeType="withEffect">
                                  <p:stCondLst>
                                    <p:cond delay="0"/>
                                  </p:stCondLst>
                                  <p:childTnLst>
                                    <p:animMotion origin="layout" path="M -0.00087 0.08301 L -0.00209 -1.90751E-6 " pathEditMode="relative" rAng="0" ptsTypes="AA">
                                      <p:cBhvr>
                                        <p:cTn id="53" dur="1000" fill="hold"/>
                                        <p:tgtEl>
                                          <p:spTgt spid="5"/>
                                        </p:tgtEl>
                                        <p:attrNameLst>
                                          <p:attrName>ppt_x</p:attrName>
                                          <p:attrName>ppt_y</p:attrName>
                                        </p:attrNameLst>
                                      </p:cBhvr>
                                      <p:rCtr x="-100" y="-4200"/>
                                    </p:animMotion>
                                  </p:childTnLst>
                                </p:cTn>
                              </p:par>
                            </p:childTnLst>
                          </p:cTn>
                        </p:par>
                        <p:par>
                          <p:cTn id="54" fill="hold" nodeType="afterGroup">
                            <p:stCondLst>
                              <p:cond delay="1000"/>
                            </p:stCondLst>
                            <p:childTnLst>
                              <p:par>
                                <p:cTn id="55" presetID="22" presetClass="entr" presetSubtype="2" fill="hold" nodeType="afterEffect">
                                  <p:stCondLst>
                                    <p:cond delay="0"/>
                                  </p:stCondLst>
                                  <p:childTnLst>
                                    <p:set>
                                      <p:cBhvr>
                                        <p:cTn id="56" dur="1" fill="hold">
                                          <p:stCondLst>
                                            <p:cond delay="0"/>
                                          </p:stCondLst>
                                        </p:cTn>
                                        <p:tgtEl>
                                          <p:spTgt spid="99"/>
                                        </p:tgtEl>
                                        <p:attrNameLst>
                                          <p:attrName>style.visibility</p:attrName>
                                        </p:attrNameLst>
                                      </p:cBhvr>
                                      <p:to>
                                        <p:strVal val="visible"/>
                                      </p:to>
                                    </p:set>
                                    <p:animEffect transition="in" filter="wipe(right)">
                                      <p:cBhvr>
                                        <p:cTn id="57" dur="500"/>
                                        <p:tgtEl>
                                          <p:spTgt spid="99"/>
                                        </p:tgtEl>
                                      </p:cBhvr>
                                    </p:animEffect>
                                  </p:childTnLst>
                                </p:cTn>
                              </p:par>
                            </p:childTnLst>
                          </p:cTn>
                        </p:par>
                        <p:par>
                          <p:cTn id="58" fill="hold" nodeType="afterGroup">
                            <p:stCondLst>
                              <p:cond delay="1500"/>
                            </p:stCondLst>
                            <p:childTnLst>
                              <p:par>
                                <p:cTn id="59" presetID="12" presetClass="entr" presetSubtype="4" fill="hold" grpId="0" nodeType="afterEffect">
                                  <p:stCondLst>
                                    <p:cond delay="0"/>
                                  </p:stCondLst>
                                  <p:childTnLst>
                                    <p:set>
                                      <p:cBhvr>
                                        <p:cTn id="60" dur="1" fill="hold">
                                          <p:stCondLst>
                                            <p:cond delay="0"/>
                                          </p:stCondLst>
                                        </p:cTn>
                                        <p:tgtEl>
                                          <p:spTgt spid="13348"/>
                                        </p:tgtEl>
                                        <p:attrNameLst>
                                          <p:attrName>style.visibility</p:attrName>
                                        </p:attrNameLst>
                                      </p:cBhvr>
                                      <p:to>
                                        <p:strVal val="visible"/>
                                      </p:to>
                                    </p:set>
                                    <p:animEffect transition="in" filter="slide(fromBottom)">
                                      <p:cBhvr>
                                        <p:cTn id="61" dur="500"/>
                                        <p:tgtEl>
                                          <p:spTgt spid="13348"/>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1000"/>
                                        <p:tgtEl>
                                          <p:spTgt spid="6"/>
                                        </p:tgtEl>
                                      </p:cBhvr>
                                    </p:animEffect>
                                  </p:childTnLst>
                                </p:cTn>
                              </p:par>
                              <p:par>
                                <p:cTn id="67" presetID="64" presetClass="path" presetSubtype="0" accel="50000" decel="50000" fill="hold" nodeType="withEffect">
                                  <p:stCondLst>
                                    <p:cond delay="0"/>
                                  </p:stCondLst>
                                  <p:childTnLst>
                                    <p:animMotion origin="layout" path="M -0.0033 0.12485 L -0.00278 0.00462 " pathEditMode="relative" rAng="0" ptsTypes="AA">
                                      <p:cBhvr>
                                        <p:cTn id="68" dur="1000" fill="hold"/>
                                        <p:tgtEl>
                                          <p:spTgt spid="6"/>
                                        </p:tgtEl>
                                        <p:attrNameLst>
                                          <p:attrName>ppt_x</p:attrName>
                                          <p:attrName>ppt_y</p:attrName>
                                        </p:attrNameLst>
                                      </p:cBhvr>
                                      <p:rCtr x="0" y="-6000"/>
                                    </p:animMotion>
                                  </p:childTnLst>
                                </p:cTn>
                              </p:par>
                            </p:childTnLst>
                          </p:cTn>
                        </p:par>
                        <p:par>
                          <p:cTn id="69" fill="hold" nodeType="afterGroup">
                            <p:stCondLst>
                              <p:cond delay="1000"/>
                            </p:stCondLst>
                            <p:childTnLst>
                              <p:par>
                                <p:cTn id="70" presetID="22" presetClass="entr" presetSubtype="2" fill="hold" nodeType="after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wipe(right)">
                                      <p:cBhvr>
                                        <p:cTn id="72" dur="500"/>
                                        <p:tgtEl>
                                          <p:spTgt spid="50"/>
                                        </p:tgtEl>
                                      </p:cBhvr>
                                    </p:animEffect>
                                  </p:childTnLst>
                                </p:cTn>
                              </p:par>
                            </p:childTnLst>
                          </p:cTn>
                        </p:par>
                        <p:par>
                          <p:cTn id="73" fill="hold" nodeType="afterGroup">
                            <p:stCondLst>
                              <p:cond delay="1500"/>
                            </p:stCondLst>
                            <p:childTnLst>
                              <p:par>
                                <p:cTn id="74" presetID="12" presetClass="entr" presetSubtype="4" fill="hold" grpId="0" nodeType="afterEffect">
                                  <p:stCondLst>
                                    <p:cond delay="0"/>
                                  </p:stCondLst>
                                  <p:childTnLst>
                                    <p:set>
                                      <p:cBhvr>
                                        <p:cTn id="75" dur="1" fill="hold">
                                          <p:stCondLst>
                                            <p:cond delay="0"/>
                                          </p:stCondLst>
                                        </p:cTn>
                                        <p:tgtEl>
                                          <p:spTgt spid="13356"/>
                                        </p:tgtEl>
                                        <p:attrNameLst>
                                          <p:attrName>style.visibility</p:attrName>
                                        </p:attrNameLst>
                                      </p:cBhvr>
                                      <p:to>
                                        <p:strVal val="visible"/>
                                      </p:to>
                                    </p:set>
                                    <p:animEffect transition="in" filter="slide(fromBottom)">
                                      <p:cBhvr>
                                        <p:cTn id="76" dur="500"/>
                                        <p:tgtEl>
                                          <p:spTgt spid="13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56" grpId="0"/>
      <p:bldP spid="13354" grpId="0"/>
      <p:bldP spid="13351" grpId="0"/>
      <p:bldP spid="13349" grpId="0"/>
      <p:bldP spid="1334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50280" y="1239915"/>
            <a:ext cx="4877435" cy="4454980"/>
          </a:xfrm>
          <a:prstGeom prst="roundRect">
            <a:avLst>
              <a:gd name="adj" fmla="val 9517"/>
            </a:avLst>
          </a:prstGeom>
          <a:gradFill flip="none" rotWithShape="1">
            <a:gsLst>
              <a:gs pos="0">
                <a:srgbClr val="FFFFFF">
                  <a:alpha val="33000"/>
                </a:srgbClr>
              </a:gs>
              <a:gs pos="52000">
                <a:srgbClr val="E6E6E6"/>
              </a:gs>
              <a:gs pos="100000">
                <a:schemeClr val="bg1">
                  <a:lumMod val="65000"/>
                </a:schemeClr>
              </a:gs>
              <a:gs pos="100000">
                <a:srgbClr val="E6E6E6"/>
              </a:gs>
              <a:gs pos="100000">
                <a:srgbClr val="7D8496"/>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75638">
            <a:off x="545491" y="1446107"/>
            <a:ext cx="3047000" cy="435625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803900" y="1401546"/>
            <a:ext cx="4608600" cy="4216539"/>
          </a:xfrm>
          <a:prstGeom prst="rect">
            <a:avLst/>
          </a:prstGeom>
          <a:noFill/>
        </p:spPr>
        <p:txBody>
          <a:bodyPr wrap="square" rtlCol="0">
            <a:spAutoFit/>
          </a:bodyPr>
          <a:lstStyle/>
          <a:p>
            <a:r>
              <a:rPr lang="en-US" sz="1600" b="1" dirty="0"/>
              <a:t>Connect with the Public to Make the Funding Case </a:t>
            </a:r>
            <a:endParaRPr lang="en-US" sz="1600" b="1" dirty="0" smtClean="0"/>
          </a:p>
          <a:p>
            <a:endParaRPr lang="en-US" sz="1400" dirty="0"/>
          </a:p>
          <a:p>
            <a:r>
              <a:rPr lang="en-US" sz="1400" dirty="0" smtClean="0"/>
              <a:t>“This </a:t>
            </a:r>
            <a:r>
              <a:rPr lang="en-US" sz="1400" dirty="0"/>
              <a:t>Commission calls for increased support for humanistic and social scientific research in every field. However, the larger funding problem will not be solved by making louder requests where there is little inclination to give. </a:t>
            </a:r>
            <a:endParaRPr lang="en-US" sz="1400" dirty="0" smtClean="0"/>
          </a:p>
          <a:p>
            <a:endParaRPr lang="en-US" sz="1400" dirty="0"/>
          </a:p>
          <a:p>
            <a:endParaRPr lang="en-US" sz="1400" dirty="0" smtClean="0"/>
          </a:p>
          <a:p>
            <a:endParaRPr lang="en-US" sz="1400" dirty="0"/>
          </a:p>
          <a:p>
            <a:endParaRPr lang="en-US" sz="1400" dirty="0" smtClean="0"/>
          </a:p>
          <a:p>
            <a:endParaRPr lang="en-US" sz="1400" dirty="0"/>
          </a:p>
          <a:p>
            <a:endParaRPr lang="en-US" sz="1400" dirty="0" smtClean="0"/>
          </a:p>
          <a:p>
            <a:endParaRPr lang="en-US" sz="1400" dirty="0"/>
          </a:p>
          <a:p>
            <a:endParaRPr lang="en-US" sz="1400" dirty="0" smtClean="0"/>
          </a:p>
          <a:p>
            <a:endParaRPr lang="en-US" sz="1400" dirty="0"/>
          </a:p>
          <a:p>
            <a:endParaRPr lang="en-US" sz="1400" dirty="0" smtClean="0"/>
          </a:p>
          <a:p>
            <a:endParaRPr lang="en-US" sz="1400" dirty="0"/>
          </a:p>
          <a:p>
            <a:endParaRPr lang="en-US" sz="1400" dirty="0"/>
          </a:p>
          <a:p>
            <a:pPr algn="r"/>
            <a:r>
              <a:rPr lang="en-US" sz="1400" dirty="0"/>
              <a:t>(</a:t>
            </a:r>
            <a:r>
              <a:rPr lang="en-US" sz="1400" dirty="0" smtClean="0"/>
              <a:t>pp. 39-40)</a:t>
            </a:r>
            <a:endParaRPr lang="en-US" sz="1400" dirty="0"/>
          </a:p>
        </p:txBody>
      </p:sp>
      <p:sp>
        <p:nvSpPr>
          <p:cNvPr id="6" name="TextBox 5"/>
          <p:cNvSpPr txBox="1"/>
          <p:nvPr/>
        </p:nvSpPr>
        <p:spPr>
          <a:xfrm>
            <a:off x="3803900" y="1491332"/>
            <a:ext cx="4608600" cy="4124206"/>
          </a:xfrm>
          <a:prstGeom prst="rect">
            <a:avLst/>
          </a:prstGeom>
          <a:noFill/>
        </p:spPr>
        <p:txBody>
          <a:bodyPr wrap="square" rtlCol="0">
            <a:spAutoFit/>
          </a:bodyPr>
          <a:lstStyle/>
          <a:p>
            <a:endParaRPr lang="en-US" sz="1600" b="1" dirty="0" smtClean="0"/>
          </a:p>
          <a:p>
            <a:endParaRPr lang="en-US" sz="1600" b="1" dirty="0"/>
          </a:p>
          <a:p>
            <a:endParaRPr lang="en-US" sz="1600" b="1" dirty="0" smtClean="0"/>
          </a:p>
          <a:p>
            <a:endParaRPr lang="en-US" sz="1600" b="1" dirty="0"/>
          </a:p>
          <a:p>
            <a:r>
              <a:rPr lang="en-US" sz="1600" b="1" dirty="0" smtClean="0"/>
              <a:t>                                                                             </a:t>
            </a:r>
            <a:r>
              <a:rPr lang="en-US" sz="1400" dirty="0" smtClean="0"/>
              <a:t>If </a:t>
            </a:r>
            <a:r>
              <a:rPr lang="en-US" sz="1400" dirty="0"/>
              <a:t>scholars in the broad humanistic disciplines expect the public to be more financially supportive, they must make the case for the public value of their work much more effectively than they have in recent years</a:t>
            </a:r>
            <a:r>
              <a:rPr lang="en-US" sz="1400" dirty="0" smtClean="0"/>
              <a:t>.</a:t>
            </a:r>
            <a:r>
              <a:rPr lang="en-US" sz="1400" dirty="0"/>
              <a:t/>
            </a:r>
            <a:br>
              <a:rPr lang="en-US" sz="1400" dirty="0"/>
            </a:br>
            <a:r>
              <a:rPr lang="en-US" sz="1400" dirty="0"/>
              <a:t/>
            </a:r>
            <a:br>
              <a:rPr lang="en-US" sz="1400" dirty="0"/>
            </a:br>
            <a:r>
              <a:rPr lang="en-US" sz="1400" dirty="0" smtClean="0"/>
              <a:t>This </a:t>
            </a:r>
            <a:r>
              <a:rPr lang="en-US" sz="1400" dirty="0"/>
              <a:t>is not just a matter of sharpened message points to budget appropriators. Everything scholars do to connect with the broader public advances their case for support, and everything they neglect to do weakens that case. Top scholars should embrace the chance to connect with the larger community and help it feel the interest of their subjects and the power of their analyses</a:t>
            </a:r>
            <a:r>
              <a:rPr lang="en-US" sz="1400" dirty="0" smtClean="0"/>
              <a:t>.”</a:t>
            </a:r>
            <a:endParaRPr lang="en-US" sz="1400" dirty="0"/>
          </a:p>
          <a:p>
            <a:pPr algn="r"/>
            <a:r>
              <a:rPr lang="en-US" sz="1400" dirty="0"/>
              <a:t>(</a:t>
            </a:r>
            <a:r>
              <a:rPr lang="en-US" sz="1400" dirty="0" smtClean="0"/>
              <a:t>pp. 39-40)</a:t>
            </a:r>
            <a:endParaRPr lang="en-US" sz="1400" dirty="0"/>
          </a:p>
        </p:txBody>
      </p:sp>
      <p:sp>
        <p:nvSpPr>
          <p:cNvPr id="7" name="TextBox 6" hidden="1"/>
          <p:cNvSpPr txBox="1"/>
          <p:nvPr/>
        </p:nvSpPr>
        <p:spPr>
          <a:xfrm>
            <a:off x="3803900" y="1496472"/>
            <a:ext cx="4608600" cy="4124206"/>
          </a:xfrm>
          <a:prstGeom prst="rect">
            <a:avLst/>
          </a:prstGeom>
          <a:noFill/>
        </p:spPr>
        <p:txBody>
          <a:bodyPr wrap="square" rtlCol="0">
            <a:spAutoFit/>
          </a:bodyPr>
          <a:lstStyle/>
          <a:p>
            <a:endParaRPr lang="en-US" sz="1600" b="1" dirty="0" smtClean="0"/>
          </a:p>
          <a:p>
            <a:endParaRPr lang="en-US" sz="1600" b="1" dirty="0"/>
          </a:p>
          <a:p>
            <a:endParaRPr lang="en-US" sz="1600" b="1" dirty="0" smtClean="0"/>
          </a:p>
          <a:p>
            <a:endParaRPr lang="en-US" sz="1600" b="1" dirty="0"/>
          </a:p>
          <a:p>
            <a:r>
              <a:rPr lang="en-US" sz="1600" b="1" dirty="0" smtClean="0"/>
              <a:t>                                                                             </a:t>
            </a:r>
            <a:r>
              <a:rPr lang="en-US" sz="1400" dirty="0" smtClean="0">
                <a:effectLst>
                  <a:outerShdw blurRad="38100" dist="38100" dir="2700000" algn="tl">
                    <a:srgbClr val="000000">
                      <a:alpha val="43137"/>
                    </a:srgbClr>
                  </a:outerShdw>
                </a:effectLst>
              </a:rPr>
              <a:t>If </a:t>
            </a:r>
            <a:r>
              <a:rPr lang="en-US" sz="1400" dirty="0">
                <a:effectLst>
                  <a:outerShdw blurRad="38100" dist="38100" dir="2700000" algn="tl">
                    <a:srgbClr val="000000">
                      <a:alpha val="43137"/>
                    </a:srgbClr>
                  </a:outerShdw>
                </a:effectLst>
              </a:rPr>
              <a:t>scholars in the broad humanistic disciplines expect the public to be more financially supportive, they must make the case for the public value of their work much more effectively than they have in recent years</a:t>
            </a:r>
            <a:r>
              <a:rPr lang="en-US" sz="1400" dirty="0" smtClean="0">
                <a:effectLst>
                  <a:outerShdw blurRad="38100" dist="38100" dir="2700000" algn="tl">
                    <a:srgbClr val="000000">
                      <a:alpha val="43137"/>
                    </a:srgbClr>
                  </a:outerShdw>
                </a:effectLst>
              </a:rPr>
              <a:t>.</a:t>
            </a:r>
            <a:r>
              <a:rPr lang="en-US" sz="1400" dirty="0">
                <a:effectLst>
                  <a:outerShdw blurRad="38100" dist="38100" dir="2700000" algn="tl">
                    <a:srgbClr val="000000">
                      <a:alpha val="43137"/>
                    </a:srgbClr>
                  </a:outerShdw>
                </a:effectLst>
              </a:rPr>
              <a:t/>
            </a:r>
            <a:br>
              <a:rPr lang="en-US" sz="1400" dirty="0">
                <a:effectLst>
                  <a:outerShdw blurRad="38100" dist="38100" dir="2700000" algn="tl">
                    <a:srgbClr val="000000">
                      <a:alpha val="43137"/>
                    </a:srgbClr>
                  </a:outerShdw>
                </a:effectLst>
              </a:rPr>
            </a:br>
            <a:r>
              <a:rPr lang="en-US" sz="1400" dirty="0">
                <a:effectLst>
                  <a:outerShdw blurRad="38100" dist="38100" dir="2700000" algn="tl">
                    <a:srgbClr val="000000">
                      <a:alpha val="43137"/>
                    </a:srgbClr>
                  </a:outerShdw>
                </a:effectLst>
              </a:rPr>
              <a:t/>
            </a:r>
            <a:br>
              <a:rPr lang="en-US" sz="1400" dirty="0">
                <a:effectLst>
                  <a:outerShdw blurRad="38100" dist="38100" dir="2700000" algn="tl">
                    <a:srgbClr val="000000">
                      <a:alpha val="43137"/>
                    </a:srgbClr>
                  </a:outerShdw>
                </a:effectLst>
              </a:rPr>
            </a:br>
            <a:r>
              <a:rPr lang="en-US" sz="1400" dirty="0" smtClean="0">
                <a:effectLst>
                  <a:outerShdw blurRad="38100" dist="38100" dir="2700000" algn="tl">
                    <a:srgbClr val="000000">
                      <a:alpha val="43137"/>
                    </a:srgbClr>
                  </a:outerShdw>
                </a:effectLst>
              </a:rPr>
              <a:t>This </a:t>
            </a:r>
            <a:r>
              <a:rPr lang="en-US" sz="1400" dirty="0">
                <a:effectLst>
                  <a:outerShdw blurRad="38100" dist="38100" dir="2700000" algn="tl">
                    <a:srgbClr val="000000">
                      <a:alpha val="43137"/>
                    </a:srgbClr>
                  </a:outerShdw>
                </a:effectLst>
              </a:rPr>
              <a:t>is not just a matter of sharpened message points to budget appropriators. Everything scholars do to connect with the broader public advances their case for support, and everything they neglect to do weakens that case. Top scholars should embrace the chance to connect with the larger community and help it feel the interest of their subjects and the power of their analyses</a:t>
            </a:r>
            <a:r>
              <a:rPr lang="en-US" sz="1400" dirty="0" smtClean="0">
                <a:effectLst>
                  <a:outerShdw blurRad="38100" dist="38100" dir="2700000" algn="tl">
                    <a:srgbClr val="000000">
                      <a:alpha val="43137"/>
                    </a:srgbClr>
                  </a:outerShdw>
                </a:effectLst>
              </a:rPr>
              <a:t>.”</a:t>
            </a:r>
            <a:endParaRPr lang="en-US" sz="1400" dirty="0">
              <a:effectLst>
                <a:outerShdw blurRad="38100" dist="38100" dir="2700000" algn="tl">
                  <a:srgbClr val="000000">
                    <a:alpha val="43137"/>
                  </a:srgbClr>
                </a:outerShdw>
              </a:effectLst>
            </a:endParaRPr>
          </a:p>
          <a:p>
            <a:pPr algn="r"/>
            <a:r>
              <a:rPr lang="en-US" sz="1400" dirty="0"/>
              <a:t>(</a:t>
            </a:r>
            <a:r>
              <a:rPr lang="en-US" sz="1400" dirty="0" smtClean="0"/>
              <a:t>pp. 39-40)</a:t>
            </a:r>
            <a:endParaRPr lang="en-US" sz="1400" dirty="0"/>
          </a:p>
        </p:txBody>
      </p:sp>
    </p:spTree>
    <p:extLst>
      <p:ext uri="{BB962C8B-B14F-4D97-AF65-F5344CB8AC3E}">
        <p14:creationId xmlns:p14="http://schemas.microsoft.com/office/powerpoint/2010/main" val="38460432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500"/>
                            </p:stCondLst>
                            <p:childTnLst>
                              <p:par>
                                <p:cTn id="21" presetID="3" presetClass="emph" presetSubtype="2" fill="hold" grpId="1" nodeType="afterEffect">
                                  <p:stCondLst>
                                    <p:cond delay="0"/>
                                  </p:stCondLst>
                                  <p:childTnLst>
                                    <p:animClr clrSpc="rgb" dir="cw">
                                      <p:cBhvr override="childStyle">
                                        <p:cTn id="22" dur="2000" fill="hold"/>
                                        <p:tgtEl>
                                          <p:spTgt spid="6"/>
                                        </p:tgtEl>
                                        <p:attrNameLst>
                                          <p:attrName>style.color</p:attrName>
                                        </p:attrNameLst>
                                      </p:cBhvr>
                                      <p:to>
                                        <a:srgbClr val="890118"/>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6" grpId="1"/>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999582">
            <a:off x="1326096" y="3623621"/>
            <a:ext cx="4353820" cy="1036363"/>
          </a:xfrm>
          <a:prstGeom prst="rect">
            <a:avLst/>
          </a:prstGeom>
          <a:effectLst>
            <a:outerShdw blurRad="50800" dist="38100" dir="2700000" algn="tl" rotWithShape="0">
              <a:prstClr val="black">
                <a:alpha val="40000"/>
              </a:prstClr>
            </a:outerShdw>
          </a:effectLst>
        </p:spPr>
      </p:pic>
      <p:sp>
        <p:nvSpPr>
          <p:cNvPr id="4" name="TextBox 3"/>
          <p:cNvSpPr txBox="1"/>
          <p:nvPr/>
        </p:nvSpPr>
        <p:spPr>
          <a:xfrm>
            <a:off x="496230" y="990600"/>
            <a:ext cx="8534400" cy="825098"/>
          </a:xfrm>
          <a:prstGeom prst="rect">
            <a:avLst/>
          </a:prstGeom>
          <a:noFill/>
          <a:effectLst>
            <a:outerShdw blurRad="50800" dist="38100" dir="2700000" algn="tl" rotWithShape="0">
              <a:prstClr val="black">
                <a:alpha val="40000"/>
              </a:prstClr>
            </a:outerShdw>
          </a:effectLst>
        </p:spPr>
        <p:txBody>
          <a:bodyPr wrap="square" rtlCol="0">
            <a:spAutoFit/>
          </a:bodyPr>
          <a:lstStyle/>
          <a:p>
            <a:pPr>
              <a:lnSpc>
                <a:spcPts val="2500"/>
              </a:lnSpc>
              <a:spcAft>
                <a:spcPts val="600"/>
              </a:spcAft>
            </a:pPr>
            <a:r>
              <a:rPr lang="en-US" sz="2800" b="1" cap="small" dirty="0" smtClean="0"/>
              <a:t>Values</a:t>
            </a:r>
            <a:r>
              <a:rPr lang="en-US" sz="2800" b="1" cap="small" dirty="0"/>
              <a:t>, </a:t>
            </a:r>
            <a:r>
              <a:rPr lang="en-US" sz="2800" b="1" cap="small" dirty="0" smtClean="0"/>
              <a:t>Strategies, and Technologies </a:t>
            </a:r>
            <a:r>
              <a:rPr lang="en-US" sz="2800" b="1" cap="small" dirty="0"/>
              <a:t>for </a:t>
            </a:r>
            <a:endParaRPr lang="en-US" sz="2800" b="1" cap="small" dirty="0" smtClean="0"/>
          </a:p>
          <a:p>
            <a:pPr>
              <a:lnSpc>
                <a:spcPts val="2500"/>
              </a:lnSpc>
            </a:pPr>
            <a:r>
              <a:rPr lang="en-US" sz="2800" b="1" cap="small" dirty="0" smtClean="0"/>
              <a:t>Humanities Advocacy </a:t>
            </a:r>
            <a:r>
              <a:rPr lang="en-US" sz="2800" b="1" cap="small" dirty="0"/>
              <a:t>in the Digital Age</a:t>
            </a:r>
            <a:endParaRPr lang="en-US" sz="2800" b="1" cap="small" dirty="0">
              <a:latin typeface="+mj-lt"/>
            </a:endParaRPr>
          </a:p>
        </p:txBody>
      </p:sp>
      <p:sp>
        <p:nvSpPr>
          <p:cNvPr id="5" name="TextBox 4"/>
          <p:cNvSpPr txBox="1"/>
          <p:nvPr/>
        </p:nvSpPr>
        <p:spPr>
          <a:xfrm>
            <a:off x="6858000" y="2085722"/>
            <a:ext cx="1375698" cy="52322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800" b="1" dirty="0" smtClean="0"/>
              <a:t>Alan Liu</a:t>
            </a:r>
            <a:endParaRPr lang="en-US" sz="2800" b="1" dirty="0"/>
          </a:p>
        </p:txBody>
      </p:sp>
      <p:cxnSp>
        <p:nvCxnSpPr>
          <p:cNvPr id="6" name="Straight Connector 5"/>
          <p:cNvCxnSpPr/>
          <p:nvPr/>
        </p:nvCxnSpPr>
        <p:spPr>
          <a:xfrm>
            <a:off x="578004" y="1905000"/>
            <a:ext cx="7575396" cy="0"/>
          </a:xfrm>
          <a:prstGeom prst="line">
            <a:avLst/>
          </a:prstGeom>
          <a:ln w="38100">
            <a:solidFill>
              <a:schemeClr val="tx1">
                <a:lumMod val="85000"/>
                <a:lumOff val="15000"/>
                <a:alpha val="82000"/>
              </a:schemeClr>
            </a:solidFill>
          </a:ln>
          <a:effectLst/>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462602" y="5334000"/>
            <a:ext cx="5690798" cy="1200329"/>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b="1" dirty="0"/>
              <a:t>Australasian Consortium </a:t>
            </a:r>
            <a:r>
              <a:rPr lang="en-US" b="1" dirty="0" smtClean="0"/>
              <a:t>of</a:t>
            </a:r>
          </a:p>
          <a:p>
            <a:pPr algn="r"/>
            <a:r>
              <a:rPr lang="en-US" b="1" dirty="0" smtClean="0"/>
              <a:t>Humanities Research </a:t>
            </a:r>
            <a:r>
              <a:rPr lang="en-US" b="1" dirty="0" err="1"/>
              <a:t>Centres</a:t>
            </a:r>
            <a:r>
              <a:rPr lang="en-US" b="1" dirty="0"/>
              <a:t> </a:t>
            </a:r>
            <a:endParaRPr lang="en-US" b="1" dirty="0" smtClean="0"/>
          </a:p>
          <a:p>
            <a:pPr algn="r"/>
            <a:r>
              <a:rPr lang="en-US" b="1" dirty="0" smtClean="0"/>
              <a:t>Annual Meeting, July 8, 2013</a:t>
            </a:r>
          </a:p>
          <a:p>
            <a:pPr algn="r"/>
            <a:r>
              <a:rPr lang="en-US" b="1" dirty="0" smtClean="0"/>
              <a:t>     </a:t>
            </a:r>
            <a:endParaRPr lang="en-US" sz="1400" b="1"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472209">
            <a:off x="1608843" y="2852151"/>
            <a:ext cx="1182436" cy="1161931"/>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79739">
            <a:off x="3386966" y="2316997"/>
            <a:ext cx="1182435" cy="1161930"/>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4848" y="4392709"/>
            <a:ext cx="1182435" cy="1161930"/>
          </a:xfrm>
          <a:prstGeom prst="rect">
            <a:avLst/>
          </a:prstGeom>
          <a:effectLst>
            <a:outerShdw blurRad="50800" dist="38100" dir="10800000" algn="r" rotWithShape="0">
              <a:prstClr val="black">
                <a:alpha val="40000"/>
              </a:prstClr>
            </a:outerShdw>
          </a:effectLst>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472209">
            <a:off x="3161749" y="4668498"/>
            <a:ext cx="1182436" cy="1161931"/>
          </a:xfrm>
          <a:prstGeom prst="rect">
            <a:avLst/>
          </a:prstGeom>
          <a:effectLst>
            <a:outerShdw blurRad="50800" dist="38100" dir="2700000" algn="tl" rotWithShape="0">
              <a:prstClr val="black">
                <a:alpha val="40000"/>
              </a:prstClr>
            </a:outerShdw>
          </a:effectLst>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2073">
            <a:off x="2516873" y="4819859"/>
            <a:ext cx="1182435" cy="11619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396370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lan\Documents\WP\_Talks\2012 U College London\_images\4hum-hom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3220" y="1066800"/>
            <a:ext cx="6339771" cy="4658870"/>
          </a:xfrm>
          <a:prstGeom prst="rect">
            <a:avLst/>
          </a:prstGeom>
          <a:noFill/>
          <a:effectLst>
            <a:outerShdw blurRad="50800" dist="38100" dir="2700000" algn="tl" rotWithShape="0">
              <a:prstClr val="black">
                <a:alpha val="40000"/>
              </a:prstClr>
            </a:outerShdw>
          </a:effectLst>
          <a:scene3d>
            <a:camera prst="perspectiveContrastingRightFacing">
              <a:rot lat="21550676" lon="19809817" rev="363713"/>
            </a:camera>
            <a:lightRig rig="threePt" dir="t"/>
          </a:scene3d>
          <a:extLst>
            <a:ext uri="{909E8E84-426E-40DD-AFC4-6F175D3DCCD1}">
              <a14:hiddenFill xmlns:a14="http://schemas.microsoft.com/office/drawing/2010/main">
                <a:solidFill>
                  <a:srgbClr val="FFFFFF"/>
                </a:solidFill>
              </a14:hiddenFill>
            </a:ext>
          </a:extLst>
        </p:spPr>
      </p:pic>
      <p:sp>
        <p:nvSpPr>
          <p:cNvPr id="7" name="Rectangle 6"/>
          <p:cNvSpPr/>
          <p:nvPr/>
        </p:nvSpPr>
        <p:spPr>
          <a:xfrm rot="209033">
            <a:off x="5714783" y="769842"/>
            <a:ext cx="2035465" cy="307777"/>
          </a:xfrm>
          <a:prstGeom prst="rect">
            <a:avLst/>
          </a:prstGeom>
          <a:effectLst>
            <a:outerShdw blurRad="50800" dist="38100" dir="2700000" algn="tl" rotWithShape="0">
              <a:prstClr val="black">
                <a:alpha val="40000"/>
              </a:prstClr>
            </a:outerShdw>
          </a:effectLst>
          <a:scene3d>
            <a:camera prst="perspectiveContrastingRightFacing" fov="2700000">
              <a:rot lat="20885726" lon="20316383" rev="463453"/>
            </a:camera>
            <a:lightRig rig="threePt" dir="t"/>
          </a:scene3d>
        </p:spPr>
        <p:txBody>
          <a:bodyPr wrap="square">
            <a:spAutoFit/>
          </a:bodyPr>
          <a:lstStyle/>
          <a:p>
            <a:r>
              <a:rPr lang="en-US" sz="1400" b="1" cap="small" dirty="0" smtClean="0">
                <a:hlinkClick r:id="rId3"/>
              </a:rPr>
              <a:t>4Humanities.org</a:t>
            </a:r>
            <a:endParaRPr lang="en-US" sz="1400" b="1" cap="small" dirty="0"/>
          </a:p>
        </p:txBody>
      </p:sp>
    </p:spTree>
    <p:extLst>
      <p:ext uri="{BB962C8B-B14F-4D97-AF65-F5344CB8AC3E}">
        <p14:creationId xmlns:p14="http://schemas.microsoft.com/office/powerpoint/2010/main" val="2223079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rot="187938">
            <a:off x="4289154" y="4909399"/>
            <a:ext cx="3733800" cy="646331"/>
          </a:xfrm>
          <a:prstGeom prst="rect">
            <a:avLst/>
          </a:prstGeom>
          <a:noFill/>
        </p:spPr>
        <p:txBody>
          <a:bodyPr wrap="square" rtlCol="0">
            <a:spAutoFit/>
          </a:bodyPr>
          <a:lstStyle/>
          <a:p>
            <a:r>
              <a:rPr lang="en-US" sz="1200" u="sng" dirty="0" smtClean="0"/>
              <a:t>Local chapters to date</a:t>
            </a:r>
            <a:r>
              <a:rPr lang="en-US" sz="1200" dirty="0" smtClean="0"/>
              <a:t>: </a:t>
            </a:r>
          </a:p>
          <a:p>
            <a:r>
              <a:rPr lang="en-US" sz="1200" dirty="0" smtClean="0"/>
              <a:t>4Humanities@UCSB, @CSUN, @McGill, @UCL, @USN, @NY6 </a:t>
            </a:r>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91522">
            <a:off x="4209612" y="2004367"/>
            <a:ext cx="3984625" cy="289632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808310" y="381000"/>
            <a:ext cx="7543799" cy="769441"/>
          </a:xfrm>
          <a:prstGeom prst="rect">
            <a:avLst/>
          </a:prstGeom>
          <a:effectLst>
            <a:outerShdw blurRad="50800" dist="38100" dir="2700000" algn="tl" rotWithShape="0">
              <a:prstClr val="black">
                <a:alpha val="40000"/>
              </a:prstClr>
            </a:outerShdw>
          </a:effectLst>
        </p:spPr>
        <p:txBody>
          <a:bodyPr wrap="square">
            <a:spAutoFit/>
          </a:bodyPr>
          <a:lstStyle/>
          <a:p>
            <a:r>
              <a:rPr lang="en-US" sz="2400" b="1" dirty="0"/>
              <a:t>4Humanities@</a:t>
            </a:r>
            <a:r>
              <a:rPr lang="en-US" sz="2400" dirty="0"/>
              <a:t> </a:t>
            </a:r>
            <a:r>
              <a:rPr lang="en-US" sz="2400" dirty="0">
                <a:hlinkClick r:id="rId3"/>
              </a:rPr>
              <a:t>CSUN</a:t>
            </a:r>
            <a:r>
              <a:rPr lang="en-US" sz="2400" dirty="0"/>
              <a:t> | </a:t>
            </a:r>
            <a:r>
              <a:rPr lang="en-US" sz="2400" dirty="0">
                <a:hlinkClick r:id="rId4"/>
              </a:rPr>
              <a:t>McGill</a:t>
            </a:r>
            <a:r>
              <a:rPr lang="en-US" sz="2400" dirty="0"/>
              <a:t> | </a:t>
            </a:r>
            <a:r>
              <a:rPr lang="en-US" sz="2400" dirty="0">
                <a:hlinkClick r:id="rId5"/>
              </a:rPr>
              <a:t>NY6</a:t>
            </a:r>
            <a:r>
              <a:rPr lang="en-US" sz="2400" dirty="0"/>
              <a:t> </a:t>
            </a:r>
            <a:r>
              <a:rPr lang="en-US" sz="2400" dirty="0" smtClean="0"/>
              <a:t>| USN | </a:t>
            </a:r>
            <a:r>
              <a:rPr lang="en-US" sz="2400" dirty="0">
                <a:hlinkClick r:id="rId6"/>
              </a:rPr>
              <a:t>UCL</a:t>
            </a:r>
            <a:r>
              <a:rPr lang="en-US" sz="2400" dirty="0"/>
              <a:t> | </a:t>
            </a:r>
            <a:r>
              <a:rPr lang="en-US" sz="2400" dirty="0" smtClean="0">
                <a:hlinkClick r:id="rId7"/>
              </a:rPr>
              <a:t>UCSB</a:t>
            </a:r>
            <a:r>
              <a:rPr lang="en-US" sz="2400" dirty="0" smtClean="0"/>
              <a:t/>
            </a:r>
            <a:br>
              <a:rPr lang="en-US" sz="2400" dirty="0" smtClean="0"/>
            </a:br>
            <a:r>
              <a:rPr lang="en-US" sz="2000" b="1" dirty="0" smtClean="0"/>
              <a:t>Local Chapters</a:t>
            </a:r>
            <a:endParaRPr lang="en-US" sz="2000" b="1" dirty="0"/>
          </a:p>
        </p:txBody>
      </p:sp>
      <p:sp>
        <p:nvSpPr>
          <p:cNvPr id="2" name="Rectangle 1"/>
          <p:cNvSpPr/>
          <p:nvPr/>
        </p:nvSpPr>
        <p:spPr>
          <a:xfrm rot="185583">
            <a:off x="4668694" y="5315211"/>
            <a:ext cx="2957185" cy="338554"/>
          </a:xfrm>
          <a:prstGeom prst="rect">
            <a:avLst/>
          </a:prstGeom>
        </p:spPr>
        <p:txBody>
          <a:bodyPr wrap="square">
            <a:spAutoFit/>
          </a:bodyPr>
          <a:lstStyle/>
          <a:p>
            <a:r>
              <a:rPr lang="en-US" sz="800" dirty="0"/>
              <a:t>(Colgate U, Hamilton C, Hobart &amp; William Smith C, Skidmore C., St. Lawrence U., Union C)</a:t>
            </a:r>
          </a:p>
        </p:txBody>
      </p:sp>
      <p:cxnSp>
        <p:nvCxnSpPr>
          <p:cNvPr id="7" name="Straight Connector 6"/>
          <p:cNvCxnSpPr/>
          <p:nvPr/>
        </p:nvCxnSpPr>
        <p:spPr>
          <a:xfrm>
            <a:off x="923525" y="1201510"/>
            <a:ext cx="6989710" cy="0"/>
          </a:xfrm>
          <a:prstGeom prst="line">
            <a:avLst/>
          </a:prstGeom>
          <a:ln w="15875">
            <a:solidFill>
              <a:schemeClr val="tx1">
                <a:lumMod val="65000"/>
                <a:lumOff val="35000"/>
              </a:schemeClr>
            </a:solidFill>
          </a:ln>
          <a:effectLst/>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389458">
            <a:off x="838599" y="1883347"/>
            <a:ext cx="3327116" cy="360152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69649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721237">
            <a:off x="1445123" y="1644389"/>
            <a:ext cx="1803598" cy="232606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18330">
            <a:off x="1668226" y="2551308"/>
            <a:ext cx="5629650" cy="361055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rot="21318330">
            <a:off x="3474674" y="2092385"/>
            <a:ext cx="4665481" cy="276999"/>
          </a:xfrm>
          <a:prstGeom prst="rect">
            <a:avLst/>
          </a:prstGeom>
          <a:noFill/>
        </p:spPr>
        <p:txBody>
          <a:bodyPr wrap="square" rtlCol="0">
            <a:spAutoFit/>
          </a:bodyPr>
          <a:lstStyle/>
          <a:p>
            <a:r>
              <a:rPr lang="en-US" sz="1200" dirty="0" smtClean="0"/>
              <a:t>4Hum@UCSB and 4Hum@CSUN charrette, April 26, 2013</a:t>
            </a:r>
            <a:endParaRPr lang="en-US" sz="1200" dirty="0"/>
          </a:p>
        </p:txBody>
      </p:sp>
      <p:sp>
        <p:nvSpPr>
          <p:cNvPr id="8" name="Rectangle 7"/>
          <p:cNvSpPr/>
          <p:nvPr/>
        </p:nvSpPr>
        <p:spPr>
          <a:xfrm>
            <a:off x="808310" y="381000"/>
            <a:ext cx="7543799" cy="769441"/>
          </a:xfrm>
          <a:prstGeom prst="rect">
            <a:avLst/>
          </a:prstGeom>
          <a:effectLst>
            <a:outerShdw blurRad="50800" dist="38100" dir="2700000" algn="tl" rotWithShape="0">
              <a:prstClr val="black">
                <a:alpha val="40000"/>
              </a:prstClr>
            </a:outerShdw>
          </a:effectLst>
        </p:spPr>
        <p:txBody>
          <a:bodyPr wrap="square">
            <a:spAutoFit/>
          </a:bodyPr>
          <a:lstStyle/>
          <a:p>
            <a:r>
              <a:rPr lang="en-US" sz="2400" b="1" dirty="0"/>
              <a:t>4Humanities@</a:t>
            </a:r>
            <a:r>
              <a:rPr lang="en-US" sz="2400" dirty="0"/>
              <a:t> </a:t>
            </a:r>
            <a:r>
              <a:rPr lang="en-US" sz="2400" dirty="0">
                <a:hlinkClick r:id="rId4"/>
              </a:rPr>
              <a:t>CSUN</a:t>
            </a:r>
            <a:r>
              <a:rPr lang="en-US" sz="2400" dirty="0"/>
              <a:t> | </a:t>
            </a:r>
            <a:r>
              <a:rPr lang="en-US" sz="2400" dirty="0">
                <a:hlinkClick r:id="rId5"/>
              </a:rPr>
              <a:t>McGill</a:t>
            </a:r>
            <a:r>
              <a:rPr lang="en-US" sz="2400" dirty="0"/>
              <a:t> | </a:t>
            </a:r>
            <a:r>
              <a:rPr lang="en-US" sz="2400" dirty="0">
                <a:hlinkClick r:id="rId6"/>
              </a:rPr>
              <a:t>NY6</a:t>
            </a:r>
            <a:r>
              <a:rPr lang="en-US" sz="2400" dirty="0"/>
              <a:t> </a:t>
            </a:r>
            <a:r>
              <a:rPr lang="en-US" sz="2400" dirty="0" smtClean="0"/>
              <a:t>| USN | </a:t>
            </a:r>
            <a:r>
              <a:rPr lang="en-US" sz="2400" dirty="0">
                <a:hlinkClick r:id="rId7"/>
              </a:rPr>
              <a:t>UCL</a:t>
            </a:r>
            <a:r>
              <a:rPr lang="en-US" sz="2400" dirty="0"/>
              <a:t> | </a:t>
            </a:r>
            <a:r>
              <a:rPr lang="en-US" sz="2400" dirty="0" smtClean="0">
                <a:hlinkClick r:id="rId8"/>
              </a:rPr>
              <a:t>UCSB</a:t>
            </a:r>
            <a:r>
              <a:rPr lang="en-US" sz="2400" dirty="0" smtClean="0"/>
              <a:t/>
            </a:r>
            <a:br>
              <a:rPr lang="en-US" sz="2400" dirty="0" smtClean="0"/>
            </a:br>
            <a:r>
              <a:rPr lang="en-US" sz="2000" b="1" dirty="0" smtClean="0"/>
              <a:t>Local Chapters</a:t>
            </a:r>
            <a:endParaRPr lang="en-US" sz="2000" b="1" dirty="0"/>
          </a:p>
        </p:txBody>
      </p:sp>
      <p:cxnSp>
        <p:nvCxnSpPr>
          <p:cNvPr id="9" name="Straight Connector 8"/>
          <p:cNvCxnSpPr/>
          <p:nvPr/>
        </p:nvCxnSpPr>
        <p:spPr>
          <a:xfrm>
            <a:off x="923525" y="1201510"/>
            <a:ext cx="6951305" cy="0"/>
          </a:xfrm>
          <a:prstGeom prst="line">
            <a:avLst/>
          </a:prstGeom>
          <a:ln w="15875">
            <a:solidFill>
              <a:schemeClr val="tx1">
                <a:lumMod val="65000"/>
                <a:lumOff val="35000"/>
              </a:schemeClr>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1185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1000" fill="hold"/>
                                        <p:tgtEl>
                                          <p:spTgt spid="1026"/>
                                        </p:tgtEl>
                                        <p:attrNameLst>
                                          <p:attrName>ppt_x</p:attrName>
                                        </p:attrNameLst>
                                      </p:cBhvr>
                                      <p:tavLst>
                                        <p:tav tm="0">
                                          <p:val>
                                            <p:strVal val="1+#ppt_w/2"/>
                                          </p:val>
                                        </p:tav>
                                        <p:tav tm="100000">
                                          <p:val>
                                            <p:strVal val="#ppt_x"/>
                                          </p:val>
                                        </p:tav>
                                      </p:tavLst>
                                    </p:anim>
                                    <p:anim calcmode="lin" valueType="num">
                                      <p:cBhvr additive="base">
                                        <p:cTn id="12" dur="1000" fill="hold"/>
                                        <p:tgtEl>
                                          <p:spTgt spid="102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1+#ppt_w/2"/>
                                          </p:val>
                                        </p:tav>
                                        <p:tav tm="100000">
                                          <p:val>
                                            <p:strVal val="#ppt_x"/>
                                          </p:val>
                                        </p:tav>
                                      </p:tavLst>
                                    </p:anim>
                                    <p:anim calcmode="lin" valueType="num">
                                      <p:cBhvr additive="base">
                                        <p:cTn id="16"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1125235" y="5949404"/>
            <a:ext cx="2179400" cy="475186"/>
          </a:xfrm>
          <a:prstGeom prst="roundRect">
            <a:avLst/>
          </a:prstGeom>
          <a:solidFill>
            <a:schemeClr val="bg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021874" y="5655148"/>
            <a:ext cx="3048000" cy="691537"/>
          </a:xfrm>
          <a:prstGeom prst="roundRect">
            <a:avLst/>
          </a:prstGeom>
          <a:solidFill>
            <a:schemeClr val="bg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4388540" y="6078945"/>
            <a:ext cx="3048000" cy="476110"/>
          </a:xfrm>
          <a:prstGeom prst="roundRect">
            <a:avLst/>
          </a:prstGeom>
          <a:solidFill>
            <a:schemeClr val="bg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448660" y="5334000"/>
            <a:ext cx="3048000" cy="476110"/>
          </a:xfrm>
          <a:prstGeom prst="roundRect">
            <a:avLst/>
          </a:prstGeom>
          <a:solidFill>
            <a:schemeClr val="bg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C:\Users\Alan\AppData\Local\Temp\SNAGHTMLf6e96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3235" y="2848373"/>
            <a:ext cx="4665965" cy="370482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3967424" cy="430772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1400" y="381000"/>
            <a:ext cx="4038600" cy="3797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48660" y="5334000"/>
            <a:ext cx="3048000" cy="400110"/>
          </a:xfrm>
          <a:prstGeom prst="rect">
            <a:avLst/>
          </a:prstGeom>
          <a:noFill/>
        </p:spPr>
        <p:txBody>
          <a:bodyPr wrap="square" rtlCol="0">
            <a:spAutoFit/>
          </a:bodyPr>
          <a:lstStyle/>
          <a:p>
            <a:r>
              <a:rPr lang="en-US" sz="2000" b="1" dirty="0" smtClean="0">
                <a:hlinkClick r:id="rId5"/>
              </a:rPr>
              <a:t>Humanities Plain &amp; Simple</a:t>
            </a:r>
            <a:endParaRPr lang="en-US" sz="2000" b="1" dirty="0"/>
          </a:p>
        </p:txBody>
      </p:sp>
      <p:sp>
        <p:nvSpPr>
          <p:cNvPr id="15" name="Rounded Rectangle 14"/>
          <p:cNvSpPr/>
          <p:nvPr/>
        </p:nvSpPr>
        <p:spPr>
          <a:xfrm>
            <a:off x="3597402" y="4220255"/>
            <a:ext cx="3048000" cy="476110"/>
          </a:xfrm>
          <a:prstGeom prst="roundRect">
            <a:avLst/>
          </a:prstGeom>
          <a:solidFill>
            <a:schemeClr val="bg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597870" y="4229903"/>
            <a:ext cx="3048000" cy="400110"/>
          </a:xfrm>
          <a:prstGeom prst="rect">
            <a:avLst/>
          </a:prstGeom>
          <a:noFill/>
        </p:spPr>
        <p:txBody>
          <a:bodyPr wrap="square" rtlCol="0">
            <a:spAutoFit/>
          </a:bodyPr>
          <a:lstStyle/>
          <a:p>
            <a:r>
              <a:rPr lang="en-US" sz="2000" b="1" dirty="0" smtClean="0">
                <a:hlinkClick r:id="rId6"/>
              </a:rPr>
              <a:t>Humanities Showcase</a:t>
            </a:r>
            <a:endParaRPr lang="en-US" sz="2000" b="1" dirty="0"/>
          </a:p>
        </p:txBody>
      </p:sp>
      <p:sp>
        <p:nvSpPr>
          <p:cNvPr id="8" name="TextBox 7"/>
          <p:cNvSpPr txBox="1"/>
          <p:nvPr/>
        </p:nvSpPr>
        <p:spPr>
          <a:xfrm>
            <a:off x="4404375" y="6096000"/>
            <a:ext cx="3048000" cy="400110"/>
          </a:xfrm>
          <a:prstGeom prst="rect">
            <a:avLst/>
          </a:prstGeom>
          <a:noFill/>
        </p:spPr>
        <p:txBody>
          <a:bodyPr wrap="square" rtlCol="0">
            <a:spAutoFit/>
          </a:bodyPr>
          <a:lstStyle/>
          <a:p>
            <a:r>
              <a:rPr lang="en-US" sz="2000" b="1" dirty="0" smtClean="0">
                <a:hlinkClick r:id="rId7"/>
              </a:rPr>
              <a:t>Humanities Infographics</a:t>
            </a:r>
            <a:endParaRPr lang="en-US" sz="2000" b="1" dirty="0"/>
          </a:p>
        </p:txBody>
      </p:sp>
      <p:sp>
        <p:nvSpPr>
          <p:cNvPr id="9" name="TextBox 8"/>
          <p:cNvSpPr txBox="1"/>
          <p:nvPr/>
        </p:nvSpPr>
        <p:spPr>
          <a:xfrm>
            <a:off x="3048000" y="5638800"/>
            <a:ext cx="3048000" cy="707886"/>
          </a:xfrm>
          <a:prstGeom prst="rect">
            <a:avLst/>
          </a:prstGeom>
          <a:noFill/>
        </p:spPr>
        <p:txBody>
          <a:bodyPr wrap="square" rtlCol="0">
            <a:spAutoFit/>
          </a:bodyPr>
          <a:lstStyle/>
          <a:p>
            <a:r>
              <a:rPr lang="en-US" sz="2000" b="1" dirty="0" smtClean="0">
                <a:hlinkClick r:id="rId8"/>
              </a:rPr>
              <a:t>4Humanities Backpack Mini-Documentary Videos</a:t>
            </a:r>
            <a:endParaRPr lang="en-US" sz="2000" b="1" dirty="0"/>
          </a:p>
        </p:txBody>
      </p:sp>
      <p:pic>
        <p:nvPicPr>
          <p:cNvPr id="205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88508" y="2133600"/>
            <a:ext cx="4362040" cy="3908425"/>
          </a:xfrm>
          <a:prstGeom prst="rect">
            <a:avLst/>
          </a:prstGeom>
          <a:noFill/>
          <a:ln>
            <a:noFill/>
          </a:ln>
          <a:effectLst>
            <a:outerShdw blurRad="50800" dist="38100" dir="10800000" algn="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90763" y="457200"/>
            <a:ext cx="4562473" cy="494347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1000" y="304800"/>
            <a:ext cx="1211614"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b="1" dirty="0" smtClean="0"/>
              <a:t>Projects</a:t>
            </a:r>
            <a:endParaRPr lang="en-US" sz="2400" b="1" dirty="0"/>
          </a:p>
        </p:txBody>
      </p:sp>
      <p:pic>
        <p:nvPicPr>
          <p:cNvPr id="4098" name="Picture 2" descr="C:\Users\Alan\AppData\Local\Temp\SNAGHTMLf5b214.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1000" y="1143000"/>
            <a:ext cx="4114800" cy="484373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219200" y="5943600"/>
            <a:ext cx="3048000" cy="400110"/>
          </a:xfrm>
          <a:prstGeom prst="rect">
            <a:avLst/>
          </a:prstGeom>
          <a:noFill/>
        </p:spPr>
        <p:txBody>
          <a:bodyPr wrap="square" rtlCol="0">
            <a:spAutoFit/>
          </a:bodyPr>
          <a:lstStyle/>
          <a:p>
            <a:r>
              <a:rPr lang="en-US" sz="2000" b="1" dirty="0" smtClean="0">
                <a:hlinkClick r:id="rId12"/>
              </a:rPr>
              <a:t>WhatEvery1Says</a:t>
            </a:r>
            <a:endParaRPr lang="en-US" sz="2000" b="1" dirty="0"/>
          </a:p>
        </p:txBody>
      </p:sp>
    </p:spTree>
    <p:extLst>
      <p:ext uri="{BB962C8B-B14F-4D97-AF65-F5344CB8AC3E}">
        <p14:creationId xmlns:p14="http://schemas.microsoft.com/office/powerpoint/2010/main" val="27019894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additive="base">
                                        <p:cTn id="7" dur="500" fill="hold"/>
                                        <p:tgtEl>
                                          <p:spTgt spid="2051"/>
                                        </p:tgtEl>
                                        <p:attrNameLst>
                                          <p:attrName>ppt_x</p:attrName>
                                        </p:attrNameLst>
                                      </p:cBhvr>
                                      <p:tavLst>
                                        <p:tav tm="0">
                                          <p:val>
                                            <p:strVal val="1+#ppt_w/2"/>
                                          </p:val>
                                        </p:tav>
                                        <p:tav tm="100000">
                                          <p:val>
                                            <p:strVal val="#ppt_x"/>
                                          </p:val>
                                        </p:tav>
                                      </p:tavLst>
                                    </p:anim>
                                    <p:anim calcmode="lin" valueType="num">
                                      <p:cBhvr additive="base">
                                        <p:cTn id="8" dur="500" fill="hold"/>
                                        <p:tgtEl>
                                          <p:spTgt spid="205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2052"/>
                                        </p:tgtEl>
                                        <p:attrNameLst>
                                          <p:attrName>style.visibility</p:attrName>
                                        </p:attrNameLst>
                                      </p:cBhvr>
                                      <p:to>
                                        <p:strVal val="visible"/>
                                      </p:to>
                                    </p:set>
                                    <p:anim calcmode="lin" valueType="num">
                                      <p:cBhvr additive="base">
                                        <p:cTn id="21" dur="500" fill="hold"/>
                                        <p:tgtEl>
                                          <p:spTgt spid="2052"/>
                                        </p:tgtEl>
                                        <p:attrNameLst>
                                          <p:attrName>ppt_x</p:attrName>
                                        </p:attrNameLst>
                                      </p:cBhvr>
                                      <p:tavLst>
                                        <p:tav tm="0">
                                          <p:val>
                                            <p:strVal val="1+#ppt_w/2"/>
                                          </p:val>
                                        </p:tav>
                                        <p:tav tm="100000">
                                          <p:val>
                                            <p:strVal val="#ppt_x"/>
                                          </p:val>
                                        </p:tav>
                                      </p:tavLst>
                                    </p:anim>
                                    <p:anim calcmode="lin" valueType="num">
                                      <p:cBhvr additive="base">
                                        <p:cTn id="22" dur="500" fill="hold"/>
                                        <p:tgtEl>
                                          <p:spTgt spid="2052"/>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1+#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1+#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8" fill="hold" nodeType="clickEffect">
                                  <p:stCondLst>
                                    <p:cond delay="0"/>
                                  </p:stCondLst>
                                  <p:childTnLst>
                                    <p:anim calcmode="lin" valueType="num">
                                      <p:cBhvr additive="base">
                                        <p:cTn id="34" dur="500"/>
                                        <p:tgtEl>
                                          <p:spTgt spid="2051"/>
                                        </p:tgtEl>
                                        <p:attrNameLst>
                                          <p:attrName>ppt_x</p:attrName>
                                        </p:attrNameLst>
                                      </p:cBhvr>
                                      <p:tavLst>
                                        <p:tav tm="0">
                                          <p:val>
                                            <p:strVal val="ppt_x"/>
                                          </p:val>
                                        </p:tav>
                                        <p:tav tm="100000">
                                          <p:val>
                                            <p:strVal val="0-ppt_w/2"/>
                                          </p:val>
                                        </p:tav>
                                      </p:tavLst>
                                    </p:anim>
                                    <p:anim calcmode="lin" valueType="num">
                                      <p:cBhvr additive="base">
                                        <p:cTn id="35" dur="500"/>
                                        <p:tgtEl>
                                          <p:spTgt spid="2051"/>
                                        </p:tgtEl>
                                        <p:attrNameLst>
                                          <p:attrName>ppt_y</p:attrName>
                                        </p:attrNameLst>
                                      </p:cBhvr>
                                      <p:tavLst>
                                        <p:tav tm="0">
                                          <p:val>
                                            <p:strVal val="ppt_y"/>
                                          </p:val>
                                        </p:tav>
                                        <p:tav tm="100000">
                                          <p:val>
                                            <p:strVal val="ppt_y"/>
                                          </p:val>
                                        </p:tav>
                                      </p:tavLst>
                                    </p:anim>
                                    <p:set>
                                      <p:cBhvr>
                                        <p:cTn id="36" dur="1" fill="hold">
                                          <p:stCondLst>
                                            <p:cond delay="499"/>
                                          </p:stCondLst>
                                        </p:cTn>
                                        <p:tgtEl>
                                          <p:spTgt spid="2051"/>
                                        </p:tgtEl>
                                        <p:attrNameLst>
                                          <p:attrName>style.visibility</p:attrName>
                                        </p:attrNameLst>
                                      </p:cBhvr>
                                      <p:to>
                                        <p:strVal val="hidden"/>
                                      </p:to>
                                    </p:set>
                                  </p:childTnLst>
                                </p:cTn>
                              </p:par>
                              <p:par>
                                <p:cTn id="37" presetID="2" presetClass="exit" presetSubtype="8" fill="hold" grpId="1" nodeType="withEffect">
                                  <p:stCondLst>
                                    <p:cond delay="0"/>
                                  </p:stCondLst>
                                  <p:childTnLst>
                                    <p:anim calcmode="lin" valueType="num">
                                      <p:cBhvr additive="base">
                                        <p:cTn id="38" dur="500"/>
                                        <p:tgtEl>
                                          <p:spTgt spid="7"/>
                                        </p:tgtEl>
                                        <p:attrNameLst>
                                          <p:attrName>ppt_x</p:attrName>
                                        </p:attrNameLst>
                                      </p:cBhvr>
                                      <p:tavLst>
                                        <p:tav tm="0">
                                          <p:val>
                                            <p:strVal val="ppt_x"/>
                                          </p:val>
                                        </p:tav>
                                        <p:tav tm="100000">
                                          <p:val>
                                            <p:strVal val="0-ppt_w/2"/>
                                          </p:val>
                                        </p:tav>
                                      </p:tavLst>
                                    </p:anim>
                                    <p:anim calcmode="lin" valueType="num">
                                      <p:cBhvr additive="base">
                                        <p:cTn id="39" dur="500"/>
                                        <p:tgtEl>
                                          <p:spTgt spid="7"/>
                                        </p:tgtEl>
                                        <p:attrNameLst>
                                          <p:attrName>ppt_y</p:attrName>
                                        </p:attrNameLst>
                                      </p:cBhvr>
                                      <p:tavLst>
                                        <p:tav tm="0">
                                          <p:val>
                                            <p:strVal val="ppt_y"/>
                                          </p:val>
                                        </p:tav>
                                        <p:tav tm="100000">
                                          <p:val>
                                            <p:strVal val="ppt_y"/>
                                          </p:val>
                                        </p:tav>
                                      </p:tavLst>
                                    </p:anim>
                                    <p:set>
                                      <p:cBhvr>
                                        <p:cTn id="40" dur="1" fill="hold">
                                          <p:stCondLst>
                                            <p:cond delay="499"/>
                                          </p:stCondLst>
                                        </p:cTn>
                                        <p:tgtEl>
                                          <p:spTgt spid="7"/>
                                        </p:tgtEl>
                                        <p:attrNameLst>
                                          <p:attrName>style.visibility</p:attrName>
                                        </p:attrNameLst>
                                      </p:cBhvr>
                                      <p:to>
                                        <p:strVal val="hidden"/>
                                      </p:to>
                                    </p:set>
                                  </p:childTnLst>
                                </p:cTn>
                              </p:par>
                              <p:par>
                                <p:cTn id="41" presetID="2" presetClass="exit" presetSubtype="8" fill="hold" nodeType="withEffect">
                                  <p:stCondLst>
                                    <p:cond delay="0"/>
                                  </p:stCondLst>
                                  <p:childTnLst>
                                    <p:anim calcmode="lin" valueType="num">
                                      <p:cBhvr additive="base">
                                        <p:cTn id="42" dur="500"/>
                                        <p:tgtEl>
                                          <p:spTgt spid="2052"/>
                                        </p:tgtEl>
                                        <p:attrNameLst>
                                          <p:attrName>ppt_x</p:attrName>
                                        </p:attrNameLst>
                                      </p:cBhvr>
                                      <p:tavLst>
                                        <p:tav tm="0">
                                          <p:val>
                                            <p:strVal val="ppt_x"/>
                                          </p:val>
                                        </p:tav>
                                        <p:tav tm="100000">
                                          <p:val>
                                            <p:strVal val="0-ppt_w/2"/>
                                          </p:val>
                                        </p:tav>
                                      </p:tavLst>
                                    </p:anim>
                                    <p:anim calcmode="lin" valueType="num">
                                      <p:cBhvr additive="base">
                                        <p:cTn id="43" dur="500"/>
                                        <p:tgtEl>
                                          <p:spTgt spid="2052"/>
                                        </p:tgtEl>
                                        <p:attrNameLst>
                                          <p:attrName>ppt_y</p:attrName>
                                        </p:attrNameLst>
                                      </p:cBhvr>
                                      <p:tavLst>
                                        <p:tav tm="0">
                                          <p:val>
                                            <p:strVal val="ppt_y"/>
                                          </p:val>
                                        </p:tav>
                                        <p:tav tm="100000">
                                          <p:val>
                                            <p:strVal val="ppt_y"/>
                                          </p:val>
                                        </p:tav>
                                      </p:tavLst>
                                    </p:anim>
                                    <p:set>
                                      <p:cBhvr>
                                        <p:cTn id="44" dur="1" fill="hold">
                                          <p:stCondLst>
                                            <p:cond delay="499"/>
                                          </p:stCondLst>
                                        </p:cTn>
                                        <p:tgtEl>
                                          <p:spTgt spid="2052"/>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6"/>
                                        </p:tgtEl>
                                        <p:attrNameLst>
                                          <p:attrName>style.visibility</p:attrName>
                                        </p:attrNameLst>
                                      </p:cBhvr>
                                      <p:to>
                                        <p:strVal val="hidden"/>
                                      </p:to>
                                    </p:set>
                                  </p:childTnLst>
                                </p:cTn>
                              </p:par>
                              <p:par>
                                <p:cTn id="47" presetID="2" presetClass="exit" presetSubtype="8" fill="hold" grpId="1" nodeType="withEffect">
                                  <p:stCondLst>
                                    <p:cond delay="0"/>
                                  </p:stCondLst>
                                  <p:childTnLst>
                                    <p:anim calcmode="lin" valueType="num">
                                      <p:cBhvr additive="base">
                                        <p:cTn id="48" dur="500"/>
                                        <p:tgtEl>
                                          <p:spTgt spid="8"/>
                                        </p:tgtEl>
                                        <p:attrNameLst>
                                          <p:attrName>ppt_x</p:attrName>
                                        </p:attrNameLst>
                                      </p:cBhvr>
                                      <p:tavLst>
                                        <p:tav tm="0">
                                          <p:val>
                                            <p:strVal val="ppt_x"/>
                                          </p:val>
                                        </p:tav>
                                        <p:tav tm="100000">
                                          <p:val>
                                            <p:strVal val="0-ppt_w/2"/>
                                          </p:val>
                                        </p:tav>
                                      </p:tavLst>
                                    </p:anim>
                                    <p:anim calcmode="lin" valueType="num">
                                      <p:cBhvr additive="base">
                                        <p:cTn id="49" dur="500"/>
                                        <p:tgtEl>
                                          <p:spTgt spid="8"/>
                                        </p:tgtEl>
                                        <p:attrNameLst>
                                          <p:attrName>ppt_y</p:attrName>
                                        </p:attrNameLst>
                                      </p:cBhvr>
                                      <p:tavLst>
                                        <p:tav tm="0">
                                          <p:val>
                                            <p:strVal val="ppt_y"/>
                                          </p:val>
                                        </p:tav>
                                        <p:tav tm="100000">
                                          <p:val>
                                            <p:strVal val="ppt_y"/>
                                          </p:val>
                                        </p:tav>
                                      </p:tavLst>
                                    </p:anim>
                                    <p:set>
                                      <p:cBhvr>
                                        <p:cTn id="50" dur="1" fill="hold">
                                          <p:stCondLst>
                                            <p:cond delay="499"/>
                                          </p:stCondLst>
                                        </p:cTn>
                                        <p:tgtEl>
                                          <p:spTgt spid="8"/>
                                        </p:tgtEl>
                                        <p:attrNameLst>
                                          <p:attrName>style.visibility</p:attrName>
                                        </p:attrNameLst>
                                      </p:cBhvr>
                                      <p:to>
                                        <p:strVal val="hidden"/>
                                      </p:to>
                                    </p:set>
                                  </p:childTnLst>
                                </p:cTn>
                              </p:par>
                              <p:par>
                                <p:cTn id="51" presetID="2" presetClass="exit" presetSubtype="8" fill="hold" nodeType="withEffect">
                                  <p:stCondLst>
                                    <p:cond delay="0"/>
                                  </p:stCondLst>
                                  <p:childTnLst>
                                    <p:anim calcmode="lin" valueType="num">
                                      <p:cBhvr additive="base">
                                        <p:cTn id="52" dur="500"/>
                                        <p:tgtEl>
                                          <p:spTgt spid="2050"/>
                                        </p:tgtEl>
                                        <p:attrNameLst>
                                          <p:attrName>ppt_x</p:attrName>
                                        </p:attrNameLst>
                                      </p:cBhvr>
                                      <p:tavLst>
                                        <p:tav tm="0">
                                          <p:val>
                                            <p:strVal val="ppt_x"/>
                                          </p:val>
                                        </p:tav>
                                        <p:tav tm="100000">
                                          <p:val>
                                            <p:strVal val="0-ppt_w/2"/>
                                          </p:val>
                                        </p:tav>
                                      </p:tavLst>
                                    </p:anim>
                                    <p:anim calcmode="lin" valueType="num">
                                      <p:cBhvr additive="base">
                                        <p:cTn id="53" dur="500"/>
                                        <p:tgtEl>
                                          <p:spTgt spid="2050"/>
                                        </p:tgtEl>
                                        <p:attrNameLst>
                                          <p:attrName>ppt_y</p:attrName>
                                        </p:attrNameLst>
                                      </p:cBhvr>
                                      <p:tavLst>
                                        <p:tav tm="0">
                                          <p:val>
                                            <p:strVal val="ppt_y"/>
                                          </p:val>
                                        </p:tav>
                                        <p:tav tm="100000">
                                          <p:val>
                                            <p:strVal val="ppt_y"/>
                                          </p:val>
                                        </p:tav>
                                      </p:tavLst>
                                    </p:anim>
                                    <p:set>
                                      <p:cBhvr>
                                        <p:cTn id="54" dur="1" fill="hold">
                                          <p:stCondLst>
                                            <p:cond delay="499"/>
                                          </p:stCondLst>
                                        </p:cTn>
                                        <p:tgtEl>
                                          <p:spTgt spid="2050"/>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4"/>
                                        </p:tgtEl>
                                        <p:attrNameLst>
                                          <p:attrName>style.visibility</p:attrName>
                                        </p:attrNameLst>
                                      </p:cBhvr>
                                      <p:to>
                                        <p:strVal val="hidden"/>
                                      </p:to>
                                    </p:set>
                                  </p:childTnLst>
                                </p:cTn>
                              </p:par>
                              <p:par>
                                <p:cTn id="57" presetID="2" presetClass="exit" presetSubtype="8" fill="hold" grpId="0" nodeType="withEffect">
                                  <p:stCondLst>
                                    <p:cond delay="0"/>
                                  </p:stCondLst>
                                  <p:childTnLst>
                                    <p:anim calcmode="lin" valueType="num">
                                      <p:cBhvr additive="base">
                                        <p:cTn id="58" dur="500"/>
                                        <p:tgtEl>
                                          <p:spTgt spid="3"/>
                                        </p:tgtEl>
                                        <p:attrNameLst>
                                          <p:attrName>ppt_x</p:attrName>
                                        </p:attrNameLst>
                                      </p:cBhvr>
                                      <p:tavLst>
                                        <p:tav tm="0">
                                          <p:val>
                                            <p:strVal val="ppt_x"/>
                                          </p:val>
                                        </p:tav>
                                        <p:tav tm="100000">
                                          <p:val>
                                            <p:strVal val="0-ppt_w/2"/>
                                          </p:val>
                                        </p:tav>
                                      </p:tavLst>
                                    </p:anim>
                                    <p:anim calcmode="lin" valueType="num">
                                      <p:cBhvr additive="base">
                                        <p:cTn id="59" dur="500"/>
                                        <p:tgtEl>
                                          <p:spTgt spid="3"/>
                                        </p:tgtEl>
                                        <p:attrNameLst>
                                          <p:attrName>ppt_y</p:attrName>
                                        </p:attrNameLst>
                                      </p:cBhvr>
                                      <p:tavLst>
                                        <p:tav tm="0">
                                          <p:val>
                                            <p:strVal val="ppt_y"/>
                                          </p:val>
                                        </p:tav>
                                        <p:tav tm="100000">
                                          <p:val>
                                            <p:strVal val="ppt_y"/>
                                          </p:val>
                                        </p:tav>
                                      </p:tavLst>
                                    </p:anim>
                                    <p:set>
                                      <p:cBhvr>
                                        <p:cTn id="60" dur="1" fill="hold">
                                          <p:stCondLst>
                                            <p:cond delay="499"/>
                                          </p:stCondLst>
                                        </p:cTn>
                                        <p:tgtEl>
                                          <p:spTgt spid="3"/>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15"/>
                                        </p:tgtEl>
                                        <p:attrNameLst>
                                          <p:attrName>style.visibility</p:attrName>
                                        </p:attrNameLst>
                                      </p:cBhvr>
                                      <p:to>
                                        <p:strVal val="hidden"/>
                                      </p:to>
                                    </p:set>
                                  </p:childTnLst>
                                </p:cTn>
                              </p:par>
                              <p:par>
                                <p:cTn id="63" presetID="2" presetClass="entr" presetSubtype="2" fill="hold" nodeType="with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additive="base">
                                        <p:cTn id="65" dur="500" fill="hold"/>
                                        <p:tgtEl>
                                          <p:spTgt spid="10"/>
                                        </p:tgtEl>
                                        <p:attrNameLst>
                                          <p:attrName>ppt_x</p:attrName>
                                        </p:attrNameLst>
                                      </p:cBhvr>
                                      <p:tavLst>
                                        <p:tav tm="0">
                                          <p:val>
                                            <p:strVal val="1+#ppt_w/2"/>
                                          </p:val>
                                        </p:tav>
                                        <p:tav tm="100000">
                                          <p:val>
                                            <p:strVal val="#ppt_x"/>
                                          </p:val>
                                        </p:tav>
                                      </p:tavLst>
                                    </p:anim>
                                    <p:anim calcmode="lin" valueType="num">
                                      <p:cBhvr additive="base">
                                        <p:cTn id="66" dur="500" fill="hold"/>
                                        <p:tgtEl>
                                          <p:spTgt spid="10"/>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additive="base">
                                        <p:cTn id="69" dur="500" fill="hold"/>
                                        <p:tgtEl>
                                          <p:spTgt spid="17"/>
                                        </p:tgtEl>
                                        <p:attrNameLst>
                                          <p:attrName>ppt_x</p:attrName>
                                        </p:attrNameLst>
                                      </p:cBhvr>
                                      <p:tavLst>
                                        <p:tav tm="0">
                                          <p:val>
                                            <p:strVal val="1+#ppt_w/2"/>
                                          </p:val>
                                        </p:tav>
                                        <p:tav tm="100000">
                                          <p:val>
                                            <p:strVal val="#ppt_x"/>
                                          </p:val>
                                        </p:tav>
                                      </p:tavLst>
                                    </p:anim>
                                    <p:anim calcmode="lin" valueType="num">
                                      <p:cBhvr additive="base">
                                        <p:cTn id="70" dur="500" fill="hold"/>
                                        <p:tgtEl>
                                          <p:spTgt spid="17"/>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additive="base">
                                        <p:cTn id="73" dur="500" fill="hold"/>
                                        <p:tgtEl>
                                          <p:spTgt spid="9"/>
                                        </p:tgtEl>
                                        <p:attrNameLst>
                                          <p:attrName>ppt_x</p:attrName>
                                        </p:attrNameLst>
                                      </p:cBhvr>
                                      <p:tavLst>
                                        <p:tav tm="0">
                                          <p:val>
                                            <p:strVal val="1+#ppt_w/2"/>
                                          </p:val>
                                        </p:tav>
                                        <p:tav tm="100000">
                                          <p:val>
                                            <p:strVal val="#ppt_x"/>
                                          </p:val>
                                        </p:tav>
                                      </p:tavLst>
                                    </p:anim>
                                    <p:anim calcmode="lin" valueType="num">
                                      <p:cBhvr additive="base">
                                        <p:cTn id="7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xit" presetSubtype="8" fill="hold" nodeType="clickEffect">
                                  <p:stCondLst>
                                    <p:cond delay="0"/>
                                  </p:stCondLst>
                                  <p:childTnLst>
                                    <p:anim calcmode="lin" valueType="num">
                                      <p:cBhvr additive="base">
                                        <p:cTn id="78" dur="500"/>
                                        <p:tgtEl>
                                          <p:spTgt spid="10"/>
                                        </p:tgtEl>
                                        <p:attrNameLst>
                                          <p:attrName>ppt_x</p:attrName>
                                        </p:attrNameLst>
                                      </p:cBhvr>
                                      <p:tavLst>
                                        <p:tav tm="0">
                                          <p:val>
                                            <p:strVal val="ppt_x"/>
                                          </p:val>
                                        </p:tav>
                                        <p:tav tm="100000">
                                          <p:val>
                                            <p:strVal val="0-ppt_w/2"/>
                                          </p:val>
                                        </p:tav>
                                      </p:tavLst>
                                    </p:anim>
                                    <p:anim calcmode="lin" valueType="num">
                                      <p:cBhvr additive="base">
                                        <p:cTn id="79" dur="500"/>
                                        <p:tgtEl>
                                          <p:spTgt spid="10"/>
                                        </p:tgtEl>
                                        <p:attrNameLst>
                                          <p:attrName>ppt_y</p:attrName>
                                        </p:attrNameLst>
                                      </p:cBhvr>
                                      <p:tavLst>
                                        <p:tav tm="0">
                                          <p:val>
                                            <p:strVal val="ppt_y"/>
                                          </p:val>
                                        </p:tav>
                                        <p:tav tm="100000">
                                          <p:val>
                                            <p:strVal val="ppt_y"/>
                                          </p:val>
                                        </p:tav>
                                      </p:tavLst>
                                    </p:anim>
                                    <p:set>
                                      <p:cBhvr>
                                        <p:cTn id="80" dur="1" fill="hold">
                                          <p:stCondLst>
                                            <p:cond delay="499"/>
                                          </p:stCondLst>
                                        </p:cTn>
                                        <p:tgtEl>
                                          <p:spTgt spid="10"/>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17"/>
                                        </p:tgtEl>
                                        <p:attrNameLst>
                                          <p:attrName>style.visibility</p:attrName>
                                        </p:attrNameLst>
                                      </p:cBhvr>
                                      <p:to>
                                        <p:strVal val="hidden"/>
                                      </p:to>
                                    </p:set>
                                  </p:childTnLst>
                                </p:cTn>
                              </p:par>
                              <p:par>
                                <p:cTn id="83" presetID="2" presetClass="exit" presetSubtype="8" fill="hold" grpId="1" nodeType="withEffect">
                                  <p:stCondLst>
                                    <p:cond delay="0"/>
                                  </p:stCondLst>
                                  <p:childTnLst>
                                    <p:anim calcmode="lin" valueType="num">
                                      <p:cBhvr additive="base">
                                        <p:cTn id="84" dur="500"/>
                                        <p:tgtEl>
                                          <p:spTgt spid="9"/>
                                        </p:tgtEl>
                                        <p:attrNameLst>
                                          <p:attrName>ppt_x</p:attrName>
                                        </p:attrNameLst>
                                      </p:cBhvr>
                                      <p:tavLst>
                                        <p:tav tm="0">
                                          <p:val>
                                            <p:strVal val="ppt_x"/>
                                          </p:val>
                                        </p:tav>
                                        <p:tav tm="100000">
                                          <p:val>
                                            <p:strVal val="0-ppt_w/2"/>
                                          </p:val>
                                        </p:tav>
                                      </p:tavLst>
                                    </p:anim>
                                    <p:anim calcmode="lin" valueType="num">
                                      <p:cBhvr additive="base">
                                        <p:cTn id="85" dur="500"/>
                                        <p:tgtEl>
                                          <p:spTgt spid="9"/>
                                        </p:tgtEl>
                                        <p:attrNameLst>
                                          <p:attrName>ppt_y</p:attrName>
                                        </p:attrNameLst>
                                      </p:cBhvr>
                                      <p:tavLst>
                                        <p:tav tm="0">
                                          <p:val>
                                            <p:strVal val="ppt_y"/>
                                          </p:val>
                                        </p:tav>
                                        <p:tav tm="100000">
                                          <p:val>
                                            <p:strVal val="ppt_y"/>
                                          </p:val>
                                        </p:tav>
                                      </p:tavLst>
                                    </p:anim>
                                    <p:set>
                                      <p:cBhvr>
                                        <p:cTn id="86" dur="1" fill="hold">
                                          <p:stCondLst>
                                            <p:cond delay="499"/>
                                          </p:stCondLst>
                                        </p:cTn>
                                        <p:tgtEl>
                                          <p:spTgt spid="9"/>
                                        </p:tgtEl>
                                        <p:attrNameLst>
                                          <p:attrName>style.visibility</p:attrName>
                                        </p:attrNameLst>
                                      </p:cBhvr>
                                      <p:to>
                                        <p:strVal val="hidden"/>
                                      </p:to>
                                    </p:set>
                                  </p:childTnLst>
                                </p:cTn>
                              </p:par>
                              <p:par>
                                <p:cTn id="87" presetID="2" presetClass="entr" presetSubtype="2" fill="hold" nodeType="withEffect">
                                  <p:stCondLst>
                                    <p:cond delay="0"/>
                                  </p:stCondLst>
                                  <p:childTnLst>
                                    <p:set>
                                      <p:cBhvr>
                                        <p:cTn id="88" dur="1" fill="hold">
                                          <p:stCondLst>
                                            <p:cond delay="0"/>
                                          </p:stCondLst>
                                        </p:cTn>
                                        <p:tgtEl>
                                          <p:spTgt spid="4100"/>
                                        </p:tgtEl>
                                        <p:attrNameLst>
                                          <p:attrName>style.visibility</p:attrName>
                                        </p:attrNameLst>
                                      </p:cBhvr>
                                      <p:to>
                                        <p:strVal val="visible"/>
                                      </p:to>
                                    </p:set>
                                    <p:anim calcmode="lin" valueType="num">
                                      <p:cBhvr additive="base">
                                        <p:cTn id="89" dur="500" fill="hold"/>
                                        <p:tgtEl>
                                          <p:spTgt spid="4100"/>
                                        </p:tgtEl>
                                        <p:attrNameLst>
                                          <p:attrName>ppt_x</p:attrName>
                                        </p:attrNameLst>
                                      </p:cBhvr>
                                      <p:tavLst>
                                        <p:tav tm="0">
                                          <p:val>
                                            <p:strVal val="1+#ppt_w/2"/>
                                          </p:val>
                                        </p:tav>
                                        <p:tav tm="100000">
                                          <p:val>
                                            <p:strVal val="#ppt_x"/>
                                          </p:val>
                                        </p:tav>
                                      </p:tavLst>
                                    </p:anim>
                                    <p:anim calcmode="lin" valueType="num">
                                      <p:cBhvr additive="base">
                                        <p:cTn id="90" dur="500" fill="hold"/>
                                        <p:tgtEl>
                                          <p:spTgt spid="4100"/>
                                        </p:tgtEl>
                                        <p:attrNameLst>
                                          <p:attrName>ppt_y</p:attrName>
                                        </p:attrNameLst>
                                      </p:cBhvr>
                                      <p:tavLst>
                                        <p:tav tm="0">
                                          <p:val>
                                            <p:strVal val="#ppt_y"/>
                                          </p:val>
                                        </p:tav>
                                        <p:tav tm="100000">
                                          <p:val>
                                            <p:strVal val="#ppt_y"/>
                                          </p:val>
                                        </p:tav>
                                      </p:tavLst>
                                    </p:anim>
                                  </p:childTnLst>
                                </p:cTn>
                              </p:par>
                              <p:par>
                                <p:cTn id="91" presetID="2" presetClass="entr" presetSubtype="2" fill="hold" nodeType="withEffect">
                                  <p:stCondLst>
                                    <p:cond delay="0"/>
                                  </p:stCondLst>
                                  <p:childTnLst>
                                    <p:set>
                                      <p:cBhvr>
                                        <p:cTn id="92" dur="1" fill="hold">
                                          <p:stCondLst>
                                            <p:cond delay="0"/>
                                          </p:stCondLst>
                                        </p:cTn>
                                        <p:tgtEl>
                                          <p:spTgt spid="4098"/>
                                        </p:tgtEl>
                                        <p:attrNameLst>
                                          <p:attrName>style.visibility</p:attrName>
                                        </p:attrNameLst>
                                      </p:cBhvr>
                                      <p:to>
                                        <p:strVal val="visible"/>
                                      </p:to>
                                    </p:set>
                                    <p:anim calcmode="lin" valueType="num">
                                      <p:cBhvr additive="base">
                                        <p:cTn id="93" dur="500" fill="hold"/>
                                        <p:tgtEl>
                                          <p:spTgt spid="4098"/>
                                        </p:tgtEl>
                                        <p:attrNameLst>
                                          <p:attrName>ppt_x</p:attrName>
                                        </p:attrNameLst>
                                      </p:cBhvr>
                                      <p:tavLst>
                                        <p:tav tm="0">
                                          <p:val>
                                            <p:strVal val="1+#ppt_w/2"/>
                                          </p:val>
                                        </p:tav>
                                        <p:tav tm="100000">
                                          <p:val>
                                            <p:strVal val="#ppt_x"/>
                                          </p:val>
                                        </p:tav>
                                      </p:tavLst>
                                    </p:anim>
                                    <p:anim calcmode="lin" valueType="num">
                                      <p:cBhvr additive="base">
                                        <p:cTn id="94" dur="500" fill="hold"/>
                                        <p:tgtEl>
                                          <p:spTgt spid="4098"/>
                                        </p:tgtEl>
                                        <p:attrNameLst>
                                          <p:attrName>ppt_y</p:attrName>
                                        </p:attrNameLst>
                                      </p:cBhvr>
                                      <p:tavLst>
                                        <p:tav tm="0">
                                          <p:val>
                                            <p:strVal val="#ppt_y"/>
                                          </p:val>
                                        </p:tav>
                                        <p:tav tm="100000">
                                          <p:val>
                                            <p:strVal val="#ppt_y"/>
                                          </p:val>
                                        </p:tav>
                                      </p:tavLst>
                                    </p:anim>
                                  </p:childTnLst>
                                </p:cTn>
                              </p:par>
                              <p:par>
                                <p:cTn id="95" presetID="2" presetClass="entr" presetSubtype="2" fill="hold" grpId="0" nodeType="withEffect">
                                  <p:stCondLst>
                                    <p:cond delay="0"/>
                                  </p:stCondLst>
                                  <p:childTnLst>
                                    <p:set>
                                      <p:cBhvr>
                                        <p:cTn id="96" dur="1" fill="hold">
                                          <p:stCondLst>
                                            <p:cond delay="0"/>
                                          </p:stCondLst>
                                        </p:cTn>
                                        <p:tgtEl>
                                          <p:spTgt spid="13"/>
                                        </p:tgtEl>
                                        <p:attrNameLst>
                                          <p:attrName>style.visibility</p:attrName>
                                        </p:attrNameLst>
                                      </p:cBhvr>
                                      <p:to>
                                        <p:strVal val="visible"/>
                                      </p:to>
                                    </p:set>
                                    <p:anim calcmode="lin" valueType="num">
                                      <p:cBhvr additive="base">
                                        <p:cTn id="97" dur="500" fill="hold"/>
                                        <p:tgtEl>
                                          <p:spTgt spid="13"/>
                                        </p:tgtEl>
                                        <p:attrNameLst>
                                          <p:attrName>ppt_x</p:attrName>
                                        </p:attrNameLst>
                                      </p:cBhvr>
                                      <p:tavLst>
                                        <p:tav tm="0">
                                          <p:val>
                                            <p:strVal val="1+#ppt_w/2"/>
                                          </p:val>
                                        </p:tav>
                                        <p:tav tm="100000">
                                          <p:val>
                                            <p:strVal val="#ppt_x"/>
                                          </p:val>
                                        </p:tav>
                                      </p:tavLst>
                                    </p:anim>
                                    <p:anim calcmode="lin" valueType="num">
                                      <p:cBhvr additive="base">
                                        <p:cTn id="98" dur="500" fill="hold"/>
                                        <p:tgtEl>
                                          <p:spTgt spid="13"/>
                                        </p:tgtEl>
                                        <p:attrNameLst>
                                          <p:attrName>ppt_y</p:attrName>
                                        </p:attrNameLst>
                                      </p:cBhvr>
                                      <p:tavLst>
                                        <p:tav tm="0">
                                          <p:val>
                                            <p:strVal val="#ppt_y"/>
                                          </p:val>
                                        </p:tav>
                                        <p:tav tm="100000">
                                          <p:val>
                                            <p:strVal val="#ppt_y"/>
                                          </p:val>
                                        </p:tav>
                                      </p:tavLst>
                                    </p:anim>
                                  </p:childTnLst>
                                </p:cTn>
                              </p:par>
                              <p:par>
                                <p:cTn id="99" presetID="2" presetClass="entr" presetSubtype="2" fill="hold" grpId="0" nodeType="withEffect">
                                  <p:stCondLst>
                                    <p:cond delay="0"/>
                                  </p:stCondLst>
                                  <p:childTnLst>
                                    <p:set>
                                      <p:cBhvr>
                                        <p:cTn id="100" dur="1" fill="hold">
                                          <p:stCondLst>
                                            <p:cond delay="0"/>
                                          </p:stCondLst>
                                        </p:cTn>
                                        <p:tgtEl>
                                          <p:spTgt spid="18"/>
                                        </p:tgtEl>
                                        <p:attrNameLst>
                                          <p:attrName>style.visibility</p:attrName>
                                        </p:attrNameLst>
                                      </p:cBhvr>
                                      <p:to>
                                        <p:strVal val="visible"/>
                                      </p:to>
                                    </p:set>
                                    <p:anim calcmode="lin" valueType="num">
                                      <p:cBhvr additive="base">
                                        <p:cTn id="101" dur="500" fill="hold"/>
                                        <p:tgtEl>
                                          <p:spTgt spid="18"/>
                                        </p:tgtEl>
                                        <p:attrNameLst>
                                          <p:attrName>ppt_x</p:attrName>
                                        </p:attrNameLst>
                                      </p:cBhvr>
                                      <p:tavLst>
                                        <p:tav tm="0">
                                          <p:val>
                                            <p:strVal val="1+#ppt_w/2"/>
                                          </p:val>
                                        </p:tav>
                                        <p:tav tm="100000">
                                          <p:val>
                                            <p:strVal val="#ppt_x"/>
                                          </p:val>
                                        </p:tav>
                                      </p:tavLst>
                                    </p:anim>
                                    <p:anim calcmode="lin" valueType="num">
                                      <p:cBhvr additive="base">
                                        <p:cTn id="102"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17" grpId="1" animBg="1"/>
      <p:bldP spid="16" grpId="0" animBg="1"/>
      <p:bldP spid="16" grpId="1" animBg="1"/>
      <p:bldP spid="4" grpId="0" animBg="1"/>
      <p:bldP spid="3" grpId="0"/>
      <p:bldP spid="15" grpId="0" animBg="1"/>
      <p:bldP spid="15" grpId="1" animBg="1"/>
      <p:bldP spid="7" grpId="0"/>
      <p:bldP spid="7" grpId="1"/>
      <p:bldP spid="8" grpId="0"/>
      <p:bldP spid="8" grpId="1"/>
      <p:bldP spid="9" grpId="0"/>
      <p:bldP spid="9" grpId="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1116258"/>
            <a:ext cx="4262437" cy="462548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85855" y="381000"/>
            <a:ext cx="8188779" cy="461665"/>
          </a:xfrm>
          <a:prstGeom prst="rect">
            <a:avLst/>
          </a:prstGeom>
        </p:spPr>
        <p:txBody>
          <a:bodyPr wrap="square">
            <a:spAutoFit/>
          </a:bodyPr>
          <a:lstStyle/>
          <a:p>
            <a:r>
              <a:rPr lang="en-US" sz="2400" b="1" dirty="0" smtClean="0"/>
              <a:t>Alan Liu, “The Humanities &amp; Tomorrow’s Discoveries”</a:t>
            </a:r>
            <a:endParaRPr lang="en-US" sz="2400" b="1" dirty="0"/>
          </a:p>
        </p:txBody>
      </p:sp>
      <p:sp>
        <p:nvSpPr>
          <p:cNvPr id="3" name="Rectangle 2"/>
          <p:cNvSpPr/>
          <p:nvPr/>
        </p:nvSpPr>
        <p:spPr>
          <a:xfrm>
            <a:off x="2133600" y="5919107"/>
            <a:ext cx="6129337" cy="276999"/>
          </a:xfrm>
          <a:prstGeom prst="rect">
            <a:avLst/>
          </a:prstGeom>
        </p:spPr>
        <p:txBody>
          <a:bodyPr wrap="square">
            <a:spAutoFit/>
          </a:bodyPr>
          <a:lstStyle/>
          <a:p>
            <a:r>
              <a:rPr lang="en-US" sz="1200" b="1" dirty="0" smtClean="0">
                <a:solidFill>
                  <a:srgbClr val="FF0000"/>
                </a:solidFill>
                <a:hlinkClick r:id="rId3"/>
              </a:rPr>
              <a:t>4humanities.org/2012/07/alan-</a:t>
            </a:r>
            <a:r>
              <a:rPr lang="en-US" sz="1200" b="1" dirty="0" err="1" smtClean="0">
                <a:solidFill>
                  <a:srgbClr val="FF0000"/>
                </a:solidFill>
                <a:hlinkClick r:id="rId3"/>
              </a:rPr>
              <a:t>liu</a:t>
            </a:r>
            <a:r>
              <a:rPr lang="en-US" sz="1200" b="1" dirty="0" smtClean="0">
                <a:solidFill>
                  <a:srgbClr val="FF0000"/>
                </a:solidFill>
                <a:hlinkClick r:id="rId3"/>
              </a:rPr>
              <a:t>-the-humanities-and-tomorrows-discoveries/</a:t>
            </a:r>
            <a:endParaRPr lang="en-US" sz="1200" b="1" dirty="0">
              <a:solidFill>
                <a:srgbClr val="FF0000"/>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208" y="1066800"/>
            <a:ext cx="8692001" cy="461542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125" y="1212695"/>
            <a:ext cx="8707619" cy="434990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483" y="1600200"/>
            <a:ext cx="8731048" cy="345961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524000"/>
            <a:ext cx="8731048" cy="342838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4567" y="904220"/>
            <a:ext cx="8723239" cy="581809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Connector 11"/>
          <p:cNvCxnSpPr/>
          <p:nvPr/>
        </p:nvCxnSpPr>
        <p:spPr>
          <a:xfrm>
            <a:off x="457200" y="817460"/>
            <a:ext cx="7924800" cy="0"/>
          </a:xfrm>
          <a:prstGeom prst="line">
            <a:avLst/>
          </a:prstGeom>
          <a:ln w="15875">
            <a:solidFill>
              <a:schemeClr val="tx1">
                <a:lumMod val="65000"/>
                <a:lumOff val="35000"/>
              </a:schemeClr>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6046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074"/>
                                        </p:tgtEl>
                                        <p:attrNameLst>
                                          <p:attrName>style.visibility</p:attrName>
                                        </p:attrNameLst>
                                      </p:cBhvr>
                                      <p:to>
                                        <p:strVal val="hidden"/>
                                      </p:to>
                                    </p:set>
                                  </p:childTnLst>
                                </p:cTn>
                              </p:par>
                              <p:par>
                                <p:cTn id="7" presetID="2" presetClass="entr" presetSubtype="2"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 calcmode="lin" valueType="num">
                                      <p:cBhvr additive="base">
                                        <p:cTn id="9" dur="500" fill="hold"/>
                                        <p:tgtEl>
                                          <p:spTgt spid="1026"/>
                                        </p:tgtEl>
                                        <p:attrNameLst>
                                          <p:attrName>ppt_x</p:attrName>
                                        </p:attrNameLst>
                                      </p:cBhvr>
                                      <p:tavLst>
                                        <p:tav tm="0">
                                          <p:val>
                                            <p:strVal val="1+#ppt_w/2"/>
                                          </p:val>
                                        </p:tav>
                                        <p:tav tm="100000">
                                          <p:val>
                                            <p:strVal val="#ppt_x"/>
                                          </p:val>
                                        </p:tav>
                                      </p:tavLst>
                                    </p:anim>
                                    <p:anim calcmode="lin" valueType="num">
                                      <p:cBhvr additive="base">
                                        <p:cTn id="10"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xit" presetSubtype="8" fill="hold" nodeType="clickEffect">
                                  <p:stCondLst>
                                    <p:cond delay="0"/>
                                  </p:stCondLst>
                                  <p:childTnLst>
                                    <p:anim calcmode="lin" valueType="num">
                                      <p:cBhvr additive="base">
                                        <p:cTn id="14" dur="500"/>
                                        <p:tgtEl>
                                          <p:spTgt spid="1026"/>
                                        </p:tgtEl>
                                        <p:attrNameLst>
                                          <p:attrName>ppt_x</p:attrName>
                                        </p:attrNameLst>
                                      </p:cBhvr>
                                      <p:tavLst>
                                        <p:tav tm="0">
                                          <p:val>
                                            <p:strVal val="ppt_x"/>
                                          </p:val>
                                        </p:tav>
                                        <p:tav tm="100000">
                                          <p:val>
                                            <p:strVal val="0-ppt_w/2"/>
                                          </p:val>
                                        </p:tav>
                                      </p:tavLst>
                                    </p:anim>
                                    <p:anim calcmode="lin" valueType="num">
                                      <p:cBhvr additive="base">
                                        <p:cTn id="15" dur="500"/>
                                        <p:tgtEl>
                                          <p:spTgt spid="1026"/>
                                        </p:tgtEl>
                                        <p:attrNameLst>
                                          <p:attrName>ppt_y</p:attrName>
                                        </p:attrNameLst>
                                      </p:cBhvr>
                                      <p:tavLst>
                                        <p:tav tm="0">
                                          <p:val>
                                            <p:strVal val="ppt_y"/>
                                          </p:val>
                                        </p:tav>
                                        <p:tav tm="100000">
                                          <p:val>
                                            <p:strVal val="ppt_y"/>
                                          </p:val>
                                        </p:tav>
                                      </p:tavLst>
                                    </p:anim>
                                    <p:set>
                                      <p:cBhvr>
                                        <p:cTn id="16" dur="1" fill="hold">
                                          <p:stCondLst>
                                            <p:cond delay="499"/>
                                          </p:stCondLst>
                                        </p:cTn>
                                        <p:tgtEl>
                                          <p:spTgt spid="1026"/>
                                        </p:tgtEl>
                                        <p:attrNameLst>
                                          <p:attrName>style.visibility</p:attrName>
                                        </p:attrNameLst>
                                      </p:cBhvr>
                                      <p:to>
                                        <p:strVal val="hidden"/>
                                      </p:to>
                                    </p:set>
                                  </p:childTnLst>
                                </p:cTn>
                              </p:par>
                              <p:par>
                                <p:cTn id="17" presetID="2" presetClass="entr" presetSubtype="2"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 calcmode="lin" valueType="num">
                                      <p:cBhvr additive="base">
                                        <p:cTn id="19" dur="500" fill="hold"/>
                                        <p:tgtEl>
                                          <p:spTgt spid="1027"/>
                                        </p:tgtEl>
                                        <p:attrNameLst>
                                          <p:attrName>ppt_x</p:attrName>
                                        </p:attrNameLst>
                                      </p:cBhvr>
                                      <p:tavLst>
                                        <p:tav tm="0">
                                          <p:val>
                                            <p:strVal val="1+#ppt_w/2"/>
                                          </p:val>
                                        </p:tav>
                                        <p:tav tm="100000">
                                          <p:val>
                                            <p:strVal val="#ppt_x"/>
                                          </p:val>
                                        </p:tav>
                                      </p:tavLst>
                                    </p:anim>
                                    <p:anim calcmode="lin" valueType="num">
                                      <p:cBhvr additive="base">
                                        <p:cTn id="20" dur="500" fill="hold"/>
                                        <p:tgtEl>
                                          <p:spTgt spid="102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8" fill="hold" nodeType="clickEffect">
                                  <p:stCondLst>
                                    <p:cond delay="0"/>
                                  </p:stCondLst>
                                  <p:childTnLst>
                                    <p:anim calcmode="lin" valueType="num">
                                      <p:cBhvr additive="base">
                                        <p:cTn id="24" dur="500"/>
                                        <p:tgtEl>
                                          <p:spTgt spid="1027"/>
                                        </p:tgtEl>
                                        <p:attrNameLst>
                                          <p:attrName>ppt_x</p:attrName>
                                        </p:attrNameLst>
                                      </p:cBhvr>
                                      <p:tavLst>
                                        <p:tav tm="0">
                                          <p:val>
                                            <p:strVal val="ppt_x"/>
                                          </p:val>
                                        </p:tav>
                                        <p:tav tm="100000">
                                          <p:val>
                                            <p:strVal val="0-ppt_w/2"/>
                                          </p:val>
                                        </p:tav>
                                      </p:tavLst>
                                    </p:anim>
                                    <p:anim calcmode="lin" valueType="num">
                                      <p:cBhvr additive="base">
                                        <p:cTn id="25" dur="500"/>
                                        <p:tgtEl>
                                          <p:spTgt spid="1027"/>
                                        </p:tgtEl>
                                        <p:attrNameLst>
                                          <p:attrName>ppt_y</p:attrName>
                                        </p:attrNameLst>
                                      </p:cBhvr>
                                      <p:tavLst>
                                        <p:tav tm="0">
                                          <p:val>
                                            <p:strVal val="ppt_y"/>
                                          </p:val>
                                        </p:tav>
                                        <p:tav tm="100000">
                                          <p:val>
                                            <p:strVal val="ppt_y"/>
                                          </p:val>
                                        </p:tav>
                                      </p:tavLst>
                                    </p:anim>
                                    <p:set>
                                      <p:cBhvr>
                                        <p:cTn id="26" dur="1" fill="hold">
                                          <p:stCondLst>
                                            <p:cond delay="499"/>
                                          </p:stCondLst>
                                        </p:cTn>
                                        <p:tgtEl>
                                          <p:spTgt spid="1027"/>
                                        </p:tgtEl>
                                        <p:attrNameLst>
                                          <p:attrName>style.visibility</p:attrName>
                                        </p:attrNameLst>
                                      </p:cBhvr>
                                      <p:to>
                                        <p:strVal val="hidden"/>
                                      </p:to>
                                    </p:set>
                                  </p:childTnLst>
                                </p:cTn>
                              </p:par>
                              <p:par>
                                <p:cTn id="27" presetID="2" presetClass="entr" presetSubtype="2" fill="hold" nodeType="withEffect">
                                  <p:stCondLst>
                                    <p:cond delay="0"/>
                                  </p:stCondLst>
                                  <p:childTnLst>
                                    <p:set>
                                      <p:cBhvr>
                                        <p:cTn id="28" dur="1" fill="hold">
                                          <p:stCondLst>
                                            <p:cond delay="0"/>
                                          </p:stCondLst>
                                        </p:cTn>
                                        <p:tgtEl>
                                          <p:spTgt spid="1028"/>
                                        </p:tgtEl>
                                        <p:attrNameLst>
                                          <p:attrName>style.visibility</p:attrName>
                                        </p:attrNameLst>
                                      </p:cBhvr>
                                      <p:to>
                                        <p:strVal val="visible"/>
                                      </p:to>
                                    </p:set>
                                    <p:anim calcmode="lin" valueType="num">
                                      <p:cBhvr additive="base">
                                        <p:cTn id="29" dur="500" fill="hold"/>
                                        <p:tgtEl>
                                          <p:spTgt spid="1028"/>
                                        </p:tgtEl>
                                        <p:attrNameLst>
                                          <p:attrName>ppt_x</p:attrName>
                                        </p:attrNameLst>
                                      </p:cBhvr>
                                      <p:tavLst>
                                        <p:tav tm="0">
                                          <p:val>
                                            <p:strVal val="1+#ppt_w/2"/>
                                          </p:val>
                                        </p:tav>
                                        <p:tav tm="100000">
                                          <p:val>
                                            <p:strVal val="#ppt_x"/>
                                          </p:val>
                                        </p:tav>
                                      </p:tavLst>
                                    </p:anim>
                                    <p:anim calcmode="lin" valueType="num">
                                      <p:cBhvr additive="base">
                                        <p:cTn id="30" dur="500" fill="hold"/>
                                        <p:tgtEl>
                                          <p:spTgt spid="102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8" fill="hold" nodeType="clickEffect">
                                  <p:stCondLst>
                                    <p:cond delay="0"/>
                                  </p:stCondLst>
                                  <p:childTnLst>
                                    <p:anim calcmode="lin" valueType="num">
                                      <p:cBhvr additive="base">
                                        <p:cTn id="34" dur="500"/>
                                        <p:tgtEl>
                                          <p:spTgt spid="1028"/>
                                        </p:tgtEl>
                                        <p:attrNameLst>
                                          <p:attrName>ppt_x</p:attrName>
                                        </p:attrNameLst>
                                      </p:cBhvr>
                                      <p:tavLst>
                                        <p:tav tm="0">
                                          <p:val>
                                            <p:strVal val="ppt_x"/>
                                          </p:val>
                                        </p:tav>
                                        <p:tav tm="100000">
                                          <p:val>
                                            <p:strVal val="0-ppt_w/2"/>
                                          </p:val>
                                        </p:tav>
                                      </p:tavLst>
                                    </p:anim>
                                    <p:anim calcmode="lin" valueType="num">
                                      <p:cBhvr additive="base">
                                        <p:cTn id="35" dur="500"/>
                                        <p:tgtEl>
                                          <p:spTgt spid="1028"/>
                                        </p:tgtEl>
                                        <p:attrNameLst>
                                          <p:attrName>ppt_y</p:attrName>
                                        </p:attrNameLst>
                                      </p:cBhvr>
                                      <p:tavLst>
                                        <p:tav tm="0">
                                          <p:val>
                                            <p:strVal val="ppt_y"/>
                                          </p:val>
                                        </p:tav>
                                        <p:tav tm="100000">
                                          <p:val>
                                            <p:strVal val="ppt_y"/>
                                          </p:val>
                                        </p:tav>
                                      </p:tavLst>
                                    </p:anim>
                                    <p:set>
                                      <p:cBhvr>
                                        <p:cTn id="36" dur="1" fill="hold">
                                          <p:stCondLst>
                                            <p:cond delay="499"/>
                                          </p:stCondLst>
                                        </p:cTn>
                                        <p:tgtEl>
                                          <p:spTgt spid="1028"/>
                                        </p:tgtEl>
                                        <p:attrNameLst>
                                          <p:attrName>style.visibility</p:attrName>
                                        </p:attrNameLst>
                                      </p:cBhvr>
                                      <p:to>
                                        <p:strVal val="hidden"/>
                                      </p:to>
                                    </p:set>
                                  </p:childTnLst>
                                </p:cTn>
                              </p:par>
                              <p:par>
                                <p:cTn id="37" presetID="2" presetClass="entr" presetSubtype="2" fill="hold" nodeType="withEffect">
                                  <p:stCondLst>
                                    <p:cond delay="0"/>
                                  </p:stCondLst>
                                  <p:childTnLst>
                                    <p:set>
                                      <p:cBhvr>
                                        <p:cTn id="38" dur="1" fill="hold">
                                          <p:stCondLst>
                                            <p:cond delay="0"/>
                                          </p:stCondLst>
                                        </p:cTn>
                                        <p:tgtEl>
                                          <p:spTgt spid="1029"/>
                                        </p:tgtEl>
                                        <p:attrNameLst>
                                          <p:attrName>style.visibility</p:attrName>
                                        </p:attrNameLst>
                                      </p:cBhvr>
                                      <p:to>
                                        <p:strVal val="visible"/>
                                      </p:to>
                                    </p:set>
                                    <p:anim calcmode="lin" valueType="num">
                                      <p:cBhvr additive="base">
                                        <p:cTn id="39" dur="500" fill="hold"/>
                                        <p:tgtEl>
                                          <p:spTgt spid="1029"/>
                                        </p:tgtEl>
                                        <p:attrNameLst>
                                          <p:attrName>ppt_x</p:attrName>
                                        </p:attrNameLst>
                                      </p:cBhvr>
                                      <p:tavLst>
                                        <p:tav tm="0">
                                          <p:val>
                                            <p:strVal val="1+#ppt_w/2"/>
                                          </p:val>
                                        </p:tav>
                                        <p:tav tm="100000">
                                          <p:val>
                                            <p:strVal val="#ppt_x"/>
                                          </p:val>
                                        </p:tav>
                                      </p:tavLst>
                                    </p:anim>
                                    <p:anim calcmode="lin" valueType="num">
                                      <p:cBhvr additive="base">
                                        <p:cTn id="40" dur="500" fill="hold"/>
                                        <p:tgtEl>
                                          <p:spTgt spid="1029"/>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xit" presetSubtype="8" fill="hold" nodeType="clickEffect">
                                  <p:stCondLst>
                                    <p:cond delay="0"/>
                                  </p:stCondLst>
                                  <p:childTnLst>
                                    <p:anim calcmode="lin" valueType="num">
                                      <p:cBhvr additive="base">
                                        <p:cTn id="44" dur="500"/>
                                        <p:tgtEl>
                                          <p:spTgt spid="1029"/>
                                        </p:tgtEl>
                                        <p:attrNameLst>
                                          <p:attrName>ppt_x</p:attrName>
                                        </p:attrNameLst>
                                      </p:cBhvr>
                                      <p:tavLst>
                                        <p:tav tm="0">
                                          <p:val>
                                            <p:strVal val="ppt_x"/>
                                          </p:val>
                                        </p:tav>
                                        <p:tav tm="100000">
                                          <p:val>
                                            <p:strVal val="0-ppt_w/2"/>
                                          </p:val>
                                        </p:tav>
                                      </p:tavLst>
                                    </p:anim>
                                    <p:anim calcmode="lin" valueType="num">
                                      <p:cBhvr additive="base">
                                        <p:cTn id="45" dur="500"/>
                                        <p:tgtEl>
                                          <p:spTgt spid="1029"/>
                                        </p:tgtEl>
                                        <p:attrNameLst>
                                          <p:attrName>ppt_y</p:attrName>
                                        </p:attrNameLst>
                                      </p:cBhvr>
                                      <p:tavLst>
                                        <p:tav tm="0">
                                          <p:val>
                                            <p:strVal val="ppt_y"/>
                                          </p:val>
                                        </p:tav>
                                        <p:tav tm="100000">
                                          <p:val>
                                            <p:strVal val="ppt_y"/>
                                          </p:val>
                                        </p:tav>
                                      </p:tavLst>
                                    </p:anim>
                                    <p:set>
                                      <p:cBhvr>
                                        <p:cTn id="46" dur="1" fill="hold">
                                          <p:stCondLst>
                                            <p:cond delay="499"/>
                                          </p:stCondLst>
                                        </p:cTn>
                                        <p:tgtEl>
                                          <p:spTgt spid="1029"/>
                                        </p:tgtEl>
                                        <p:attrNameLst>
                                          <p:attrName>style.visibility</p:attrName>
                                        </p:attrNameLst>
                                      </p:cBhvr>
                                      <p:to>
                                        <p:strVal val="hidden"/>
                                      </p:to>
                                    </p:set>
                                  </p:childTnLst>
                                </p:cTn>
                              </p:par>
                              <p:par>
                                <p:cTn id="47" presetID="2" presetClass="entr" presetSubtype="2" fill="hold" nodeType="withEffect">
                                  <p:stCondLst>
                                    <p:cond delay="0"/>
                                  </p:stCondLst>
                                  <p:childTnLst>
                                    <p:set>
                                      <p:cBhvr>
                                        <p:cTn id="48" dur="1" fill="hold">
                                          <p:stCondLst>
                                            <p:cond delay="0"/>
                                          </p:stCondLst>
                                        </p:cTn>
                                        <p:tgtEl>
                                          <p:spTgt spid="1030"/>
                                        </p:tgtEl>
                                        <p:attrNameLst>
                                          <p:attrName>style.visibility</p:attrName>
                                        </p:attrNameLst>
                                      </p:cBhvr>
                                      <p:to>
                                        <p:strVal val="visible"/>
                                      </p:to>
                                    </p:set>
                                    <p:anim calcmode="lin" valueType="num">
                                      <p:cBhvr additive="base">
                                        <p:cTn id="49" dur="500" fill="hold"/>
                                        <p:tgtEl>
                                          <p:spTgt spid="1030"/>
                                        </p:tgtEl>
                                        <p:attrNameLst>
                                          <p:attrName>ppt_x</p:attrName>
                                        </p:attrNameLst>
                                      </p:cBhvr>
                                      <p:tavLst>
                                        <p:tav tm="0">
                                          <p:val>
                                            <p:strVal val="1+#ppt_w/2"/>
                                          </p:val>
                                        </p:tav>
                                        <p:tav tm="100000">
                                          <p:val>
                                            <p:strVal val="#ppt_x"/>
                                          </p:val>
                                        </p:tav>
                                      </p:tavLst>
                                    </p:anim>
                                    <p:anim calcmode="lin" valueType="num">
                                      <p:cBhvr additive="base">
                                        <p:cTn id="50" dur="500" fill="hold"/>
                                        <p:tgtEl>
                                          <p:spTgt spid="10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2653</TotalTime>
  <Words>2452</Words>
  <Application>Microsoft Office PowerPoint</Application>
  <PresentationFormat>On-screen Show (4:3)</PresentationFormat>
  <Paragraphs>545</Paragraphs>
  <Slides>43</Slides>
  <Notes>0</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 Liu</dc:creator>
  <cp:lastModifiedBy>Alan Liu</cp:lastModifiedBy>
  <cp:revision>673</cp:revision>
  <dcterms:created xsi:type="dcterms:W3CDTF">2013-02-06T02:53:03Z</dcterms:created>
  <dcterms:modified xsi:type="dcterms:W3CDTF">2013-07-07T23:35:06Z</dcterms:modified>
</cp:coreProperties>
</file>